
<file path=[Content_Types].xml><?xml version="1.0" encoding="utf-8"?>
<Types xmlns="http://schemas.openxmlformats.org/package/2006/content-types">
  <Default ContentType="application/vnd.openxmlformats-officedocument.oleObject" Extension="bin"/>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slide+xml" PartName="/ppt/slides/slide88.xml"/>
  <Override ContentType="application/vnd.openxmlformats-officedocument.presentationml.slide+xml" PartName="/ppt/slides/slide89.xml"/>
  <Override ContentType="application/vnd.openxmlformats-officedocument.presentationml.slide+xml" PartName="/ppt/slides/slide90.xml"/>
  <Override ContentType="application/vnd.openxmlformats-officedocument.presentationml.slide+xml" PartName="/ppt/slides/slide91.xml"/>
  <Override ContentType="application/vnd.openxmlformats-officedocument.presentationml.slide+xml" PartName="/ppt/slides/slide92.xml"/>
  <Override ContentType="application/vnd.openxmlformats-officedocument.presentationml.slide+xml" PartName="/ppt/slides/slide93.xml"/>
  <Override ContentType="application/vnd.openxmlformats-officedocument.presentationml.slide+xml" PartName="/ppt/slides/slide94.xml"/>
  <Override ContentType="application/vnd.openxmlformats-officedocument.presentationml.slide+xml" PartName="/ppt/slides/slide95.xml"/>
  <Override ContentType="application/vnd.openxmlformats-officedocument.presentationml.slide+xml" PartName="/ppt/slides/slide96.xml"/>
  <Override ContentType="application/vnd.openxmlformats-officedocument.presentationml.slide+xml" PartName="/ppt/slides/slide97.xml"/>
  <Override ContentType="application/vnd.openxmlformats-officedocument.presentationml.slide+xml" PartName="/ppt/slides/slide98.xml"/>
  <Override ContentType="application/vnd.openxmlformats-officedocument.presentationml.slide+xml" PartName="/ppt/slides/slide99.xml"/>
  <Override ContentType="application/vnd.openxmlformats-officedocument.presentationml.slide+xml" PartName="/ppt/slides/slide100.xml"/>
  <Override ContentType="application/vnd.openxmlformats-officedocument.presentationml.slide+xml" PartName="/ppt/slides/slide101.xml"/>
  <Override ContentType="application/vnd.openxmlformats-officedocument.presentationml.slide+xml" PartName="/ppt/slides/slide102.xml"/>
  <Override ContentType="application/vnd.openxmlformats-officedocument.presentationml.slide+xml" PartName="/ppt/slides/slide10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Lst>
  <p:sldSz cx="18288000" cy="10287000"/>
  <p:notesSz cx="6858000" cy="9144000"/>
  <p:embeddedFontLst>
    <p:embeddedFont>
      <p:font typeface="TT Firs Neue Bold" charset="1" panose="02000803030000020004"/>
      <p:regular r:id="rId109"/>
    </p:embeddedFont>
    <p:embeddedFont>
      <p:font typeface="Heading Now 71-78" charset="1" panose="00000000000000000000"/>
      <p:regular r:id="rId110"/>
    </p:embeddedFont>
    <p:embeddedFont>
      <p:font typeface="TT Firs Neue" charset="1" panose="02000503030000020004"/>
      <p:regular r:id="rId111"/>
    </p:embeddedFont>
    <p:embeddedFont>
      <p:font typeface="Droid Serif Bold" charset="1" panose="02020800060500020200"/>
      <p:regular r:id="rId112"/>
    </p:embeddedFont>
    <p:embeddedFont>
      <p:font typeface="Droid Serif" charset="1" panose="02020600060500020200"/>
      <p:regular r:id="rId113"/>
    </p:embeddedFont>
    <p:embeddedFont>
      <p:font typeface="Canva Sans Bold" charset="1" panose="020B0803030501040103"/>
      <p:regular r:id="rId114"/>
    </p:embeddedFont>
    <p:embeddedFont>
      <p:font typeface="Canva Sans" charset="1" panose="020B0503030501040103"/>
      <p:regular r:id="rId115"/>
    </p:embeddedFont>
    <p:embeddedFont>
      <p:font typeface="TT Firs Neue Italics" charset="1" panose="02000503030000090004"/>
      <p:regular r:id="rId116"/>
    </p:embeddedFont>
    <p:embeddedFont>
      <p:font typeface="Arimo" charset="1" panose="020B0604020202020204"/>
      <p:regular r:id="rId117"/>
    </p:embeddedFont>
    <p:embeddedFont>
      <p:font typeface="Arimo Bold" charset="1" panose="020B0704020202020204"/>
      <p:regular r:id="rId118"/>
    </p:embeddedFont>
    <p:embeddedFont>
      <p:font typeface="Arimo Italics" charset="1" panose="020B0604020202090204"/>
      <p:regular r:id="rId1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slides/slide95.xml" Type="http://schemas.openxmlformats.org/officeDocument/2006/relationships/slide"/><Relationship Id="rId101" Target="slides/slide96.xml" Type="http://schemas.openxmlformats.org/officeDocument/2006/relationships/slide"/><Relationship Id="rId102" Target="slides/slide97.xml" Type="http://schemas.openxmlformats.org/officeDocument/2006/relationships/slide"/><Relationship Id="rId103" Target="slides/slide98.xml" Type="http://schemas.openxmlformats.org/officeDocument/2006/relationships/slide"/><Relationship Id="rId104" Target="slides/slide99.xml" Type="http://schemas.openxmlformats.org/officeDocument/2006/relationships/slide"/><Relationship Id="rId105" Target="slides/slide100.xml" Type="http://schemas.openxmlformats.org/officeDocument/2006/relationships/slide"/><Relationship Id="rId106" Target="slides/slide101.xml" Type="http://schemas.openxmlformats.org/officeDocument/2006/relationships/slide"/><Relationship Id="rId107" Target="slides/slide102.xml" Type="http://schemas.openxmlformats.org/officeDocument/2006/relationships/slide"/><Relationship Id="rId108" Target="slides/slide103.xml" Type="http://schemas.openxmlformats.org/officeDocument/2006/relationships/slide"/><Relationship Id="rId109" Target="fonts/font109.fntdata" Type="http://schemas.openxmlformats.org/officeDocument/2006/relationships/font"/><Relationship Id="rId11" Target="slides/slide6.xml" Type="http://schemas.openxmlformats.org/officeDocument/2006/relationships/slide"/><Relationship Id="rId110" Target="fonts/font110.fntdata" Type="http://schemas.openxmlformats.org/officeDocument/2006/relationships/font"/><Relationship Id="rId111" Target="fonts/font111.fntdata" Type="http://schemas.openxmlformats.org/officeDocument/2006/relationships/font"/><Relationship Id="rId112" Target="fonts/font112.fntdata" Type="http://schemas.openxmlformats.org/officeDocument/2006/relationships/font"/><Relationship Id="rId113" Target="fonts/font113.fntdata" Type="http://schemas.openxmlformats.org/officeDocument/2006/relationships/font"/><Relationship Id="rId114" Target="fonts/font114.fntdata" Type="http://schemas.openxmlformats.org/officeDocument/2006/relationships/font"/><Relationship Id="rId115" Target="fonts/font115.fntdata" Type="http://schemas.openxmlformats.org/officeDocument/2006/relationships/font"/><Relationship Id="rId116" Target="fonts/font116.fntdata" Type="http://schemas.openxmlformats.org/officeDocument/2006/relationships/font"/><Relationship Id="rId117" Target="fonts/font117.fntdata" Type="http://schemas.openxmlformats.org/officeDocument/2006/relationships/font"/><Relationship Id="rId118" Target="fonts/font118.fntdata" Type="http://schemas.openxmlformats.org/officeDocument/2006/relationships/font"/><Relationship Id="rId119" Target="fonts/font119.fntdata" Type="http://schemas.openxmlformats.org/officeDocument/2006/relationships/font"/><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slides/slide88.xml" Type="http://schemas.openxmlformats.org/officeDocument/2006/relationships/slide"/><Relationship Id="rId94" Target="slides/slide89.xml" Type="http://schemas.openxmlformats.org/officeDocument/2006/relationships/slide"/><Relationship Id="rId95" Target="slides/slide90.xml" Type="http://schemas.openxmlformats.org/officeDocument/2006/relationships/slide"/><Relationship Id="rId96" Target="slides/slide91.xml" Type="http://schemas.openxmlformats.org/officeDocument/2006/relationships/slide"/><Relationship Id="rId97" Target="slides/slide92.xml" Type="http://schemas.openxmlformats.org/officeDocument/2006/relationships/slide"/><Relationship Id="rId98" Target="slides/slide93.xml" Type="http://schemas.openxmlformats.org/officeDocument/2006/relationships/slide"/><Relationship Id="rId99" Target="slides/slide9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0.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davebstevens.com/keyboard" TargetMode="External" Type="http://schemas.openxmlformats.org/officeDocument/2006/relationships/hyperlink"/></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1.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2.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3.jpeg" Type="http://schemas.openxmlformats.org/officeDocument/2006/relationships/image"/><Relationship Id="rId5" Target="https://www.youtube.com/watch?v=mBbJoAj0USQ" TargetMode="External" Type="http://schemas.openxmlformats.org/officeDocument/2006/relationships/video"/></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google.com/search?ibp=oshop&amp;prds=pvt:hg,pvo:29,mid:576462561881335922,imageDocid:2819110613887929379,gpcid:7294297335664711533,headlineOfferDocid:18334842560202683895,catalogid:842078175858361543,productDocid:13335965542339701905,rds:PC_7294297335664711533%7CPROD_PC_7294297335664711533&amp;q=product&amp;sa=X&amp;ved=2ahUKEwizuO3R-aGWAxXzU2wGHfeZJNEQxa4PegYIAAgKEAI" TargetMode="External" Type="http://schemas.openxmlformats.org/officeDocument/2006/relationships/hyperlink"/></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6.png" Type="http://schemas.openxmlformats.org/officeDocument/2006/relationships/image"/><Relationship Id="rId5" Target="../media/image27.png" Type="http://schemas.openxmlformats.org/officeDocument/2006/relationships/image"/><Relationship Id="rId6" Target="../media/image28.png" Type="http://schemas.openxmlformats.org/officeDocument/2006/relationships/image"/><Relationship Id="rId7" Target="../media/image29.png" Type="http://schemas.openxmlformats.org/officeDocument/2006/relationships/image"/><Relationship Id="rId8" Target="https://www.davebstevens.com/keyboard" TargetMode="External" Type="http://schemas.openxmlformats.org/officeDocument/2006/relationships/hyperlink"/></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7.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0.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davebstevens.com/keyboard" TargetMode="External" Type="http://schemas.openxmlformats.org/officeDocument/2006/relationships/hyperlink"/></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1.png" Type="http://schemas.openxmlformats.org/officeDocument/2006/relationships/image"/><Relationship Id="rId5" Target="../media/image32.pn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3.png" Type="http://schemas.openxmlformats.org/officeDocument/2006/relationships/image"/><Relationship Id="rId5" Target="../embeddings/oleObject1.bin" Type="http://schemas.openxmlformats.org/officeDocument/2006/relationships/oleObject"/><Relationship Id="rId6" Target="../media/image34.pn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35.png" Type="http://schemas.openxmlformats.org/officeDocument/2006/relationships/image"/></Relationships>
</file>

<file path=ppt/slides/_rels/slide8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s>
</file>

<file path=ppt/slides/_rels/slide8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8.png" Type="http://schemas.openxmlformats.org/officeDocument/2006/relationships/image"/><Relationship Id="rId5" Target="../media/image39.png" Type="http://schemas.openxmlformats.org/officeDocument/2006/relationships/image"/></Relationships>
</file>

<file path=ppt/slides/_rels/slide9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9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9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9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8.png" Type="http://schemas.openxmlformats.org/officeDocument/2006/relationships/image"/><Relationship Id="rId5" Target="../media/image39.png" Type="http://schemas.openxmlformats.org/officeDocument/2006/relationships/image"/></Relationships>
</file>

<file path=ppt/slides/_rels/slide9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9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0.png" Type="http://schemas.openxmlformats.org/officeDocument/2006/relationships/image"/></Relationships>
</file>

<file path=ppt/slides/_rels/slide9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png" Type="http://schemas.openxmlformats.org/officeDocument/2006/relationships/image"/></Relationships>
</file>

<file path=ppt/slides/_rels/slide9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9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_rels/slide9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png" Type="http://schemas.openxmlformats.org/officeDocument/2006/relationships/image"/></Relationships>
</file>

<file path=ppt/slides/_rels/slide10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7.png" Type="http://schemas.openxmlformats.org/officeDocument/2006/relationships/image"/></Relationships>
</file>

<file path=ppt/slides/_rels/slide10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https://www.youtube.com/watch?v=PDHJ3vNreIM" TargetMode="External" Type="http://schemas.openxmlformats.org/officeDocument/2006/relationships/hyperlink"/><Relationship Id="rId5" Target="https://www.davebstevens.com/keyboard"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213979" y="9167109"/>
            <a:ext cx="5121648" cy="464186"/>
          </a:xfrm>
          <a:prstGeom prst="rect">
            <a:avLst/>
          </a:prstGeom>
        </p:spPr>
        <p:txBody>
          <a:bodyPr anchor="t" rtlCol="false" tIns="0" lIns="0" bIns="0" rIns="0">
            <a:spAutoFit/>
          </a:bodyPr>
          <a:lstStyle/>
          <a:p>
            <a:pPr algn="r" marL="0" indent="0" lvl="0">
              <a:lnSpc>
                <a:spcPts val="3814"/>
              </a:lnSpc>
            </a:pPr>
            <a:r>
              <a:rPr lang="en-US" b="true" sz="2724">
                <a:solidFill>
                  <a:srgbClr val="000000"/>
                </a:solidFill>
                <a:latin typeface="TT Firs Neue Bold"/>
                <a:ea typeface="TT Firs Neue Bold"/>
                <a:cs typeface="TT Firs Neue Bold"/>
                <a:sym typeface="TT Firs Neue Bold"/>
              </a:rPr>
              <a:t>Website:</a:t>
            </a:r>
          </a:p>
        </p:txBody>
      </p:sp>
      <p:grpSp>
        <p:nvGrpSpPr>
          <p:cNvPr name="Group 8" id="8"/>
          <p:cNvGrpSpPr/>
          <p:nvPr/>
        </p:nvGrpSpPr>
        <p:grpSpPr>
          <a:xfrm rot="0">
            <a:off x="306793" y="679551"/>
            <a:ext cx="3237847" cy="4463949"/>
            <a:chOff x="0" y="0"/>
            <a:chExt cx="900995" cy="1242182"/>
          </a:xfrm>
        </p:grpSpPr>
        <p:sp>
          <p:nvSpPr>
            <p:cNvPr name="Freeform 9" id="9"/>
            <p:cNvSpPr/>
            <p:nvPr/>
          </p:nvSpPr>
          <p:spPr>
            <a:xfrm flipH="false" flipV="false" rot="0">
              <a:off x="0" y="0"/>
              <a:ext cx="900995" cy="1242183"/>
            </a:xfrm>
            <a:custGeom>
              <a:avLst/>
              <a:gdLst/>
              <a:ahLst/>
              <a:cxnLst/>
              <a:rect r="r" b="b" t="t" l="l"/>
              <a:pathLst>
                <a:path h="1242183" w="900995">
                  <a:moveTo>
                    <a:pt x="0" y="0"/>
                  </a:moveTo>
                  <a:lnTo>
                    <a:pt x="900995" y="0"/>
                  </a:lnTo>
                  <a:lnTo>
                    <a:pt x="900995" y="1242183"/>
                  </a:lnTo>
                  <a:lnTo>
                    <a:pt x="0" y="1242183"/>
                  </a:lnTo>
                  <a:close/>
                </a:path>
              </a:pathLst>
            </a:custGeom>
            <a:blipFill>
              <a:blip r:embed="rId4"/>
              <a:stretch>
                <a:fillRect l="-8600" t="0" r="-9783" b="-14351"/>
              </a:stretch>
            </a:blipFill>
          </p:spPr>
        </p:sp>
      </p:grpSp>
      <p:sp>
        <p:nvSpPr>
          <p:cNvPr name="Freeform 10" id="10"/>
          <p:cNvSpPr/>
          <p:nvPr/>
        </p:nvSpPr>
        <p:spPr>
          <a:xfrm flipH="false" flipV="false" rot="-309330">
            <a:off x="462122" y="2519849"/>
            <a:ext cx="2950638" cy="7446404"/>
          </a:xfrm>
          <a:custGeom>
            <a:avLst/>
            <a:gdLst/>
            <a:ahLst/>
            <a:cxnLst/>
            <a:rect r="r" b="b" t="t" l="l"/>
            <a:pathLst>
              <a:path h="7446404" w="2950638">
                <a:moveTo>
                  <a:pt x="0" y="0"/>
                </a:moveTo>
                <a:lnTo>
                  <a:pt x="2950638" y="0"/>
                </a:lnTo>
                <a:lnTo>
                  <a:pt x="2950638" y="7446404"/>
                </a:lnTo>
                <a:lnTo>
                  <a:pt x="0" y="7446404"/>
                </a:lnTo>
                <a:lnTo>
                  <a:pt x="0" y="0"/>
                </a:lnTo>
                <a:close/>
              </a:path>
            </a:pathLst>
          </a:custGeom>
          <a:blipFill>
            <a:blip r:embed="rId5"/>
            <a:stretch>
              <a:fillRect l="0" t="0" r="0" b="0"/>
            </a:stretch>
          </a:blipFill>
        </p:spPr>
      </p:sp>
      <p:sp>
        <p:nvSpPr>
          <p:cNvPr name="Freeform 11" id="11"/>
          <p:cNvSpPr/>
          <p:nvPr/>
        </p:nvSpPr>
        <p:spPr>
          <a:xfrm flipH="false" flipV="false" rot="0">
            <a:off x="11163677" y="926606"/>
            <a:ext cx="6517569" cy="2252249"/>
          </a:xfrm>
          <a:custGeom>
            <a:avLst/>
            <a:gdLst/>
            <a:ahLst/>
            <a:cxnLst/>
            <a:rect r="r" b="b" t="t" l="l"/>
            <a:pathLst>
              <a:path h="2252249" w="6517569">
                <a:moveTo>
                  <a:pt x="0" y="0"/>
                </a:moveTo>
                <a:lnTo>
                  <a:pt x="6517569" y="0"/>
                </a:lnTo>
                <a:lnTo>
                  <a:pt x="6517569" y="2252249"/>
                </a:lnTo>
                <a:lnTo>
                  <a:pt x="0" y="2252249"/>
                </a:lnTo>
                <a:lnTo>
                  <a:pt x="0" y="0"/>
                </a:lnTo>
                <a:close/>
              </a:path>
            </a:pathLst>
          </a:custGeom>
          <a:blipFill>
            <a:blip r:embed="rId6"/>
            <a:stretch>
              <a:fillRect l="-1510" t="-13585" r="-1510" b="0"/>
            </a:stretch>
          </a:blipFill>
        </p:spPr>
      </p:sp>
      <p:sp>
        <p:nvSpPr>
          <p:cNvPr name="Freeform 12" id="12"/>
          <p:cNvSpPr/>
          <p:nvPr/>
        </p:nvSpPr>
        <p:spPr>
          <a:xfrm flipH="false" flipV="false" rot="0">
            <a:off x="10643600" y="3301620"/>
            <a:ext cx="7644400" cy="1957391"/>
          </a:xfrm>
          <a:custGeom>
            <a:avLst/>
            <a:gdLst/>
            <a:ahLst/>
            <a:cxnLst/>
            <a:rect r="r" b="b" t="t" l="l"/>
            <a:pathLst>
              <a:path h="1957391" w="7644400">
                <a:moveTo>
                  <a:pt x="0" y="0"/>
                </a:moveTo>
                <a:lnTo>
                  <a:pt x="7644400" y="0"/>
                </a:lnTo>
                <a:lnTo>
                  <a:pt x="7644400" y="1957391"/>
                </a:lnTo>
                <a:lnTo>
                  <a:pt x="0" y="1957391"/>
                </a:lnTo>
                <a:lnTo>
                  <a:pt x="0" y="0"/>
                </a:lnTo>
                <a:close/>
              </a:path>
            </a:pathLst>
          </a:custGeom>
          <a:blipFill>
            <a:blip r:embed="rId7"/>
            <a:stretch>
              <a:fillRect l="0" t="-20451" r="0" b="-4911"/>
            </a:stretch>
          </a:blipFill>
        </p:spPr>
      </p:sp>
      <p:sp>
        <p:nvSpPr>
          <p:cNvPr name="TextBox 13" id="13"/>
          <p:cNvSpPr txBox="true"/>
          <p:nvPr/>
        </p:nvSpPr>
        <p:spPr>
          <a:xfrm rot="0">
            <a:off x="3947243" y="631926"/>
            <a:ext cx="12218879" cy="3773160"/>
          </a:xfrm>
          <a:prstGeom prst="rect">
            <a:avLst/>
          </a:prstGeom>
        </p:spPr>
        <p:txBody>
          <a:bodyPr anchor="t" rtlCol="false" tIns="0" lIns="0" bIns="0" rIns="0">
            <a:spAutoFit/>
          </a:bodyPr>
          <a:lstStyle/>
          <a:p>
            <a:pPr algn="l">
              <a:lnSpc>
                <a:spcPts val="9599"/>
              </a:lnSpc>
            </a:pPr>
            <a:r>
              <a:rPr lang="en-US" sz="9599" spc="-527">
                <a:solidFill>
                  <a:srgbClr val="006666"/>
                </a:solidFill>
                <a:latin typeface="Heading Now 71-78"/>
                <a:ea typeface="Heading Now 71-78"/>
                <a:cs typeface="Heading Now 71-78"/>
                <a:sym typeface="Heading Now 71-78"/>
              </a:rPr>
              <a:t>Keyboard </a:t>
            </a:r>
          </a:p>
          <a:p>
            <a:pPr algn="l" marL="0" indent="0" lvl="0">
              <a:lnSpc>
                <a:spcPts val="9599"/>
              </a:lnSpc>
            </a:pPr>
            <a:r>
              <a:rPr lang="en-US" sz="9599" spc="-527">
                <a:solidFill>
                  <a:srgbClr val="006666"/>
                </a:solidFill>
                <a:latin typeface="Heading Now 71-78"/>
                <a:ea typeface="Heading Now 71-78"/>
                <a:cs typeface="Heading Now 71-78"/>
                <a:sym typeface="Heading Now 71-78"/>
              </a:rPr>
              <a:t>Beginners</a:t>
            </a:r>
          </a:p>
          <a:p>
            <a:pPr algn="l" marL="0" indent="0" lvl="0">
              <a:lnSpc>
                <a:spcPts val="8499"/>
              </a:lnSpc>
            </a:pPr>
          </a:p>
        </p:txBody>
      </p:sp>
      <p:sp>
        <p:nvSpPr>
          <p:cNvPr name="TextBox 14" id="14"/>
          <p:cNvSpPr txBox="true"/>
          <p:nvPr/>
        </p:nvSpPr>
        <p:spPr>
          <a:xfrm rot="0">
            <a:off x="8694357" y="9167109"/>
            <a:ext cx="6379663" cy="464186"/>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www.davebstevens.com/keyboard</a:t>
            </a:r>
          </a:p>
        </p:txBody>
      </p:sp>
      <p:sp>
        <p:nvSpPr>
          <p:cNvPr name="TextBox 15" id="15"/>
          <p:cNvSpPr txBox="true"/>
          <p:nvPr/>
        </p:nvSpPr>
        <p:spPr>
          <a:xfrm rot="0">
            <a:off x="3947243" y="4115942"/>
            <a:ext cx="12352229" cy="1845566"/>
          </a:xfrm>
          <a:prstGeom prst="rect">
            <a:avLst/>
          </a:prstGeom>
        </p:spPr>
        <p:txBody>
          <a:bodyPr anchor="t" rtlCol="false" tIns="0" lIns="0" bIns="0" rIns="0">
            <a:spAutoFit/>
          </a:bodyPr>
          <a:lstStyle/>
          <a:p>
            <a:pPr algn="l">
              <a:lnSpc>
                <a:spcPts val="7475"/>
              </a:lnSpc>
            </a:pPr>
            <a:r>
              <a:rPr lang="en-US" sz="5339">
                <a:solidFill>
                  <a:srgbClr val="000000"/>
                </a:solidFill>
                <a:latin typeface="TT Firs Neue"/>
                <a:ea typeface="TT Firs Neue"/>
                <a:cs typeface="TT Firs Neue"/>
                <a:sym typeface="TT Firs Neue"/>
              </a:rPr>
              <a:t>Your music journey </a:t>
            </a:r>
          </a:p>
          <a:p>
            <a:pPr algn="l" marL="0" indent="0" lvl="0">
              <a:lnSpc>
                <a:spcPts val="7475"/>
              </a:lnSpc>
            </a:pPr>
            <a:r>
              <a:rPr lang="en-US" sz="5339">
                <a:solidFill>
                  <a:srgbClr val="000000"/>
                </a:solidFill>
                <a:latin typeface="TT Firs Neue"/>
                <a:ea typeface="TT Firs Neue"/>
                <a:cs typeface="TT Firs Neue"/>
                <a:sym typeface="TT Firs Neue"/>
              </a:rPr>
              <a:t>starts now!!</a:t>
            </a:r>
          </a:p>
        </p:txBody>
      </p:sp>
      <p:sp>
        <p:nvSpPr>
          <p:cNvPr name="TextBox 16" id="16"/>
          <p:cNvSpPr txBox="true"/>
          <p:nvPr/>
        </p:nvSpPr>
        <p:spPr>
          <a:xfrm rot="0">
            <a:off x="5694413" y="6855885"/>
            <a:ext cx="2641214" cy="464186"/>
          </a:xfrm>
          <a:prstGeom prst="rect">
            <a:avLst/>
          </a:prstGeom>
        </p:spPr>
        <p:txBody>
          <a:bodyPr anchor="t" rtlCol="false" tIns="0" lIns="0" bIns="0" rIns="0">
            <a:spAutoFit/>
          </a:bodyPr>
          <a:lstStyle/>
          <a:p>
            <a:pPr algn="r" marL="0" indent="0" lvl="0">
              <a:lnSpc>
                <a:spcPts val="3814"/>
              </a:lnSpc>
            </a:pPr>
            <a:r>
              <a:rPr lang="en-US" b="true" sz="2724">
                <a:solidFill>
                  <a:srgbClr val="000000"/>
                </a:solidFill>
                <a:latin typeface="TT Firs Neue Bold"/>
                <a:ea typeface="TT Firs Neue Bold"/>
                <a:cs typeface="TT Firs Neue Bold"/>
                <a:sym typeface="TT Firs Neue Bold"/>
              </a:rPr>
              <a:t>Prerequisites:</a:t>
            </a:r>
          </a:p>
        </p:txBody>
      </p:sp>
      <p:sp>
        <p:nvSpPr>
          <p:cNvPr name="TextBox 17" id="17"/>
          <p:cNvSpPr txBox="true"/>
          <p:nvPr/>
        </p:nvSpPr>
        <p:spPr>
          <a:xfrm rot="0">
            <a:off x="8699242" y="6865410"/>
            <a:ext cx="2848229" cy="455296"/>
          </a:xfrm>
          <a:prstGeom prst="rect">
            <a:avLst/>
          </a:prstGeom>
        </p:spPr>
        <p:txBody>
          <a:bodyPr anchor="t" rtlCol="false" tIns="0" lIns="0" bIns="0" rIns="0">
            <a:spAutoFit/>
          </a:bodyPr>
          <a:lstStyle/>
          <a:p>
            <a:pPr algn="l" marL="0" indent="0" lvl="0">
              <a:lnSpc>
                <a:spcPts val="3779"/>
              </a:lnSpc>
            </a:pPr>
            <a:r>
              <a:rPr lang="en-US" sz="2699">
                <a:solidFill>
                  <a:srgbClr val="000000"/>
                </a:solidFill>
                <a:latin typeface="TT Firs Neue"/>
                <a:ea typeface="TT Firs Neue"/>
                <a:cs typeface="TT Firs Neue"/>
                <a:sym typeface="TT Firs Neue"/>
              </a:rPr>
              <a:t>None</a:t>
            </a:r>
          </a:p>
        </p:txBody>
      </p:sp>
      <p:sp>
        <p:nvSpPr>
          <p:cNvPr name="TextBox 18" id="18"/>
          <p:cNvSpPr txBox="true"/>
          <p:nvPr/>
        </p:nvSpPr>
        <p:spPr>
          <a:xfrm rot="0">
            <a:off x="4675262" y="7486421"/>
            <a:ext cx="3660365" cy="464186"/>
          </a:xfrm>
          <a:prstGeom prst="rect">
            <a:avLst/>
          </a:prstGeom>
        </p:spPr>
        <p:txBody>
          <a:bodyPr anchor="t" rtlCol="false" tIns="0" lIns="0" bIns="0" rIns="0">
            <a:spAutoFit/>
          </a:bodyPr>
          <a:lstStyle/>
          <a:p>
            <a:pPr algn="r" marL="0" indent="0" lvl="0">
              <a:lnSpc>
                <a:spcPts val="3814"/>
              </a:lnSpc>
            </a:pPr>
            <a:r>
              <a:rPr lang="en-US" b="true" sz="2724">
                <a:solidFill>
                  <a:srgbClr val="000000"/>
                </a:solidFill>
                <a:latin typeface="TT Firs Neue Bold"/>
                <a:ea typeface="TT Firs Neue Bold"/>
                <a:cs typeface="TT Firs Neue Bold"/>
                <a:sym typeface="TT Firs Neue Bold"/>
              </a:rPr>
              <a:t>Exercise Workbook:</a:t>
            </a:r>
          </a:p>
        </p:txBody>
      </p:sp>
      <p:sp>
        <p:nvSpPr>
          <p:cNvPr name="TextBox 19" id="19"/>
          <p:cNvSpPr txBox="true"/>
          <p:nvPr/>
        </p:nvSpPr>
        <p:spPr>
          <a:xfrm rot="0">
            <a:off x="8699242" y="7507793"/>
            <a:ext cx="7600229" cy="1407796"/>
          </a:xfrm>
          <a:prstGeom prst="rect">
            <a:avLst/>
          </a:prstGeom>
        </p:spPr>
        <p:txBody>
          <a:bodyPr anchor="t" rtlCol="false" tIns="0" lIns="0" bIns="0" rIns="0">
            <a:spAutoFit/>
          </a:bodyPr>
          <a:lstStyle/>
          <a:p>
            <a:pPr algn="l">
              <a:lnSpc>
                <a:spcPts val="3779"/>
              </a:lnSpc>
            </a:pPr>
            <a:r>
              <a:rPr lang="en-US" sz="2699" b="true">
                <a:solidFill>
                  <a:srgbClr val="000000"/>
                </a:solidFill>
                <a:latin typeface="TT Firs Neue Bold"/>
                <a:ea typeface="TT Firs Neue Bold"/>
                <a:cs typeface="TT Firs Neue Bold"/>
                <a:sym typeface="TT Firs Neue Bold"/>
              </a:rPr>
              <a:t>Adult Piano Adventures All-in-One Book 1</a:t>
            </a:r>
          </a:p>
          <a:p>
            <a:pPr algn="l">
              <a:lnSpc>
                <a:spcPts val="3779"/>
              </a:lnSpc>
            </a:pPr>
            <a:r>
              <a:rPr lang="en-US" sz="2699" b="true">
                <a:solidFill>
                  <a:srgbClr val="000000"/>
                </a:solidFill>
                <a:latin typeface="TT Firs Neue Bold"/>
                <a:ea typeface="TT Firs Neue Bold"/>
                <a:cs typeface="TT Firs Neue Bold"/>
                <a:sym typeface="TT Firs Neue Bold"/>
              </a:rPr>
              <a:t>by Nancy &amp; Randall Faber</a:t>
            </a:r>
          </a:p>
          <a:p>
            <a:pPr algn="l" marL="0" indent="0" lvl="0">
              <a:lnSpc>
                <a:spcPts val="3779"/>
              </a:lnSpc>
            </a:pPr>
            <a:r>
              <a:rPr lang="en-US" sz="2699">
                <a:solidFill>
                  <a:srgbClr val="000000"/>
                </a:solidFill>
                <a:latin typeface="TT Firs Neue"/>
                <a:ea typeface="TT Firs Neue"/>
                <a:cs typeface="TT Firs Neue"/>
                <a:sym typeface="TT Firs Neue"/>
              </a:rPr>
              <a:t>(Available on Amazon or from music stores)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6666"/>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513811" y="3134102"/>
            <a:ext cx="19894422" cy="6405976"/>
            <a:chOff x="0" y="0"/>
            <a:chExt cx="5239683" cy="1687171"/>
          </a:xfrm>
        </p:grpSpPr>
        <p:sp>
          <p:nvSpPr>
            <p:cNvPr name="Freeform 5" id="5"/>
            <p:cNvSpPr/>
            <p:nvPr/>
          </p:nvSpPr>
          <p:spPr>
            <a:xfrm flipH="false" flipV="false" rot="0">
              <a:off x="0" y="0"/>
              <a:ext cx="5239683" cy="1687170"/>
            </a:xfrm>
            <a:custGeom>
              <a:avLst/>
              <a:gdLst/>
              <a:ahLst/>
              <a:cxnLst/>
              <a:rect r="r" b="b" t="t" l="l"/>
              <a:pathLst>
                <a:path h="1687170" w="5239683">
                  <a:moveTo>
                    <a:pt x="0" y="0"/>
                  </a:moveTo>
                  <a:lnTo>
                    <a:pt x="5239683" y="0"/>
                  </a:lnTo>
                  <a:lnTo>
                    <a:pt x="5239683" y="1687170"/>
                  </a:lnTo>
                  <a:lnTo>
                    <a:pt x="0" y="1687170"/>
                  </a:lnTo>
                  <a:close/>
                </a:path>
              </a:pathLst>
            </a:custGeom>
            <a:solidFill>
              <a:srgbClr val="2B7F7F"/>
            </a:solidFill>
          </p:spPr>
        </p:sp>
        <p:sp>
          <p:nvSpPr>
            <p:cNvPr name="TextBox 6" id="6"/>
            <p:cNvSpPr txBox="true"/>
            <p:nvPr/>
          </p:nvSpPr>
          <p:spPr>
            <a:xfrm>
              <a:off x="0" y="-38100"/>
              <a:ext cx="5239683" cy="1725271"/>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2463289" y="4424480"/>
            <a:ext cx="13447503" cy="2557065"/>
            <a:chOff x="0" y="0"/>
            <a:chExt cx="1617963" cy="307658"/>
          </a:xfrm>
        </p:grpSpPr>
        <p:sp>
          <p:nvSpPr>
            <p:cNvPr name="Freeform 8" id="8"/>
            <p:cNvSpPr/>
            <p:nvPr/>
          </p:nvSpPr>
          <p:spPr>
            <a:xfrm flipH="false" flipV="false" rot="0">
              <a:off x="0" y="0"/>
              <a:ext cx="1617963" cy="307658"/>
            </a:xfrm>
            <a:custGeom>
              <a:avLst/>
              <a:gdLst/>
              <a:ahLst/>
              <a:cxnLst/>
              <a:rect r="r" b="b" t="t" l="l"/>
              <a:pathLst>
                <a:path h="307658" w="1617963">
                  <a:moveTo>
                    <a:pt x="0" y="0"/>
                  </a:moveTo>
                  <a:lnTo>
                    <a:pt x="1617963" y="0"/>
                  </a:lnTo>
                  <a:lnTo>
                    <a:pt x="1617963" y="307658"/>
                  </a:lnTo>
                  <a:lnTo>
                    <a:pt x="0" y="307658"/>
                  </a:lnTo>
                  <a:close/>
                </a:path>
              </a:pathLst>
            </a:custGeom>
            <a:solidFill>
              <a:srgbClr val="D45000"/>
            </a:solidFill>
          </p:spPr>
        </p:sp>
        <p:sp>
          <p:nvSpPr>
            <p:cNvPr name="TextBox 9" id="9"/>
            <p:cNvSpPr txBox="true"/>
            <p:nvPr/>
          </p:nvSpPr>
          <p:spPr>
            <a:xfrm>
              <a:off x="0" y="-38100"/>
              <a:ext cx="1617963" cy="345758"/>
            </a:xfrm>
            <a:prstGeom prst="rect">
              <a:avLst/>
            </a:prstGeom>
          </p:spPr>
          <p:txBody>
            <a:bodyPr anchor="ctr" rtlCol="false" tIns="50800" lIns="50800" bIns="50800" rIns="50800"/>
            <a:lstStyle/>
            <a:p>
              <a:pPr algn="ctr">
                <a:lnSpc>
                  <a:spcPts val="2659"/>
                </a:lnSpc>
              </a:pPr>
            </a:p>
          </p:txBody>
        </p:sp>
      </p:grpSp>
      <p:sp>
        <p:nvSpPr>
          <p:cNvPr name="TextBox 10" id="10"/>
          <p:cNvSpPr txBox="true"/>
          <p:nvPr/>
        </p:nvSpPr>
        <p:spPr>
          <a:xfrm rot="0">
            <a:off x="2660239" y="4565460"/>
            <a:ext cx="12967522" cy="2198905"/>
          </a:xfrm>
          <a:prstGeom prst="rect">
            <a:avLst/>
          </a:prstGeom>
        </p:spPr>
        <p:txBody>
          <a:bodyPr anchor="t" rtlCol="false" tIns="0" lIns="0" bIns="0" rIns="0">
            <a:spAutoFit/>
          </a:bodyPr>
          <a:lstStyle/>
          <a:p>
            <a:pPr algn="ctr" marL="0" indent="0" lvl="0">
              <a:lnSpc>
                <a:spcPts val="5850"/>
              </a:lnSpc>
            </a:pPr>
            <a:r>
              <a:rPr lang="en-US" sz="4178">
                <a:solidFill>
                  <a:srgbClr val="FFFFFF"/>
                </a:solidFill>
                <a:latin typeface="TT Firs Neue"/>
                <a:ea typeface="TT Firs Neue"/>
                <a:cs typeface="TT Firs Neue"/>
                <a:sym typeface="TT Firs Neue"/>
              </a:rPr>
              <a:t>Please f</a:t>
            </a:r>
            <a:r>
              <a:rPr lang="en-US" sz="4178">
                <a:solidFill>
                  <a:srgbClr val="FFFFFF"/>
                </a:solidFill>
                <a:latin typeface="TT Firs Neue"/>
                <a:ea typeface="TT Firs Neue"/>
                <a:cs typeface="TT Firs Neue"/>
                <a:sym typeface="TT Firs Neue"/>
              </a:rPr>
              <a:t>ind somewhere to set up your keyboard </a:t>
            </a:r>
          </a:p>
          <a:p>
            <a:pPr algn="ctr" marL="0" indent="0" lvl="0">
              <a:lnSpc>
                <a:spcPts val="5850"/>
              </a:lnSpc>
            </a:pPr>
            <a:r>
              <a:rPr lang="en-US" b="true" sz="4178">
                <a:solidFill>
                  <a:srgbClr val="FFFFFF"/>
                </a:solidFill>
                <a:latin typeface="TT Firs Neue Bold"/>
                <a:ea typeface="TT Firs Neue Bold"/>
                <a:cs typeface="TT Firs Neue Bold"/>
                <a:sym typeface="TT Firs Neue Bold"/>
              </a:rPr>
              <a:t>or</a:t>
            </a:r>
          </a:p>
          <a:p>
            <a:pPr algn="ctr" marL="0" indent="0" lvl="0">
              <a:lnSpc>
                <a:spcPts val="5850"/>
              </a:lnSpc>
            </a:pPr>
            <a:r>
              <a:rPr lang="en-US" sz="4178">
                <a:solidFill>
                  <a:srgbClr val="FFFFFF"/>
                </a:solidFill>
                <a:latin typeface="TT Firs Neue"/>
                <a:ea typeface="TT Firs Neue"/>
                <a:cs typeface="TT Firs Neue"/>
                <a:sym typeface="TT Firs Neue"/>
              </a:rPr>
              <a:t>share a keyboard with one of your new classmates</a:t>
            </a:r>
          </a:p>
        </p:txBody>
      </p:sp>
      <p:sp>
        <p:nvSpPr>
          <p:cNvPr name="TextBox 11" id="11"/>
          <p:cNvSpPr txBox="true"/>
          <p:nvPr/>
        </p:nvSpPr>
        <p:spPr>
          <a:xfrm rot="0">
            <a:off x="446871" y="231934"/>
            <a:ext cx="17394258" cy="3408043"/>
          </a:xfrm>
          <a:prstGeom prst="rect">
            <a:avLst/>
          </a:prstGeom>
        </p:spPr>
        <p:txBody>
          <a:bodyPr anchor="t" rtlCol="false" tIns="0" lIns="0" bIns="0" rIns="0">
            <a:spAutoFit/>
          </a:bodyPr>
          <a:lstStyle/>
          <a:p>
            <a:pPr algn="l">
              <a:lnSpc>
                <a:spcPts val="7799"/>
              </a:lnSpc>
            </a:pPr>
            <a:r>
              <a:rPr lang="en-US" sz="7799" spc="-428">
                <a:solidFill>
                  <a:srgbClr val="C6C6C6"/>
                </a:solidFill>
                <a:latin typeface="Heading Now 71-78"/>
                <a:ea typeface="Heading Now 71-78"/>
                <a:cs typeface="Heading Now 71-78"/>
                <a:sym typeface="Heading Now 71-78"/>
              </a:rPr>
              <a:t>Welcome to</a:t>
            </a:r>
          </a:p>
          <a:p>
            <a:pPr algn="l" marL="0" indent="0" lvl="0">
              <a:lnSpc>
                <a:spcPts val="9599"/>
              </a:lnSpc>
            </a:pPr>
            <a:r>
              <a:rPr lang="en-US" sz="9599" spc="-527">
                <a:solidFill>
                  <a:srgbClr val="FFFFFF"/>
                </a:solidFill>
                <a:latin typeface="Heading Now 71-78"/>
                <a:ea typeface="Heading Now 71-78"/>
                <a:cs typeface="Heading Now 71-78"/>
                <a:sym typeface="Heading Now 71-78"/>
              </a:rPr>
              <a:t>Keyboard Beginners</a:t>
            </a:r>
          </a:p>
          <a:p>
            <a:pPr algn="l" marL="0" indent="0" lvl="0">
              <a:lnSpc>
                <a:spcPts val="7799"/>
              </a:lnSpc>
            </a:pPr>
            <a:r>
              <a:rPr lang="en-US" sz="7799" spc="-428">
                <a:solidFill>
                  <a:srgbClr val="C6C6C6"/>
                </a:solidFill>
                <a:latin typeface="Heading Now 71-78"/>
                <a:ea typeface="Heading Now 71-78"/>
                <a:cs typeface="Heading Now 71-78"/>
                <a:sym typeface="Heading Now 71-78"/>
              </a:rPr>
              <a:t>New at U3A Manningham</a:t>
            </a:r>
          </a:p>
        </p:txBody>
      </p:sp>
      <p:grpSp>
        <p:nvGrpSpPr>
          <p:cNvPr name="Group 12" id="12"/>
          <p:cNvGrpSpPr/>
          <p:nvPr/>
        </p:nvGrpSpPr>
        <p:grpSpPr>
          <a:xfrm rot="0">
            <a:off x="13661970" y="1137638"/>
            <a:ext cx="4497644" cy="1787135"/>
            <a:chOff x="0" y="0"/>
            <a:chExt cx="1395185" cy="554375"/>
          </a:xfrm>
        </p:grpSpPr>
        <p:sp>
          <p:nvSpPr>
            <p:cNvPr name="Freeform 13" id="13"/>
            <p:cNvSpPr/>
            <p:nvPr/>
          </p:nvSpPr>
          <p:spPr>
            <a:xfrm flipH="false" flipV="false" rot="0">
              <a:off x="0" y="0"/>
              <a:ext cx="1395185" cy="554375"/>
            </a:xfrm>
            <a:custGeom>
              <a:avLst/>
              <a:gdLst/>
              <a:ahLst/>
              <a:cxnLst/>
              <a:rect r="r" b="b" t="t" l="l"/>
              <a:pathLst>
                <a:path h="554375" w="1395185">
                  <a:moveTo>
                    <a:pt x="0" y="0"/>
                  </a:moveTo>
                  <a:lnTo>
                    <a:pt x="1395185" y="0"/>
                  </a:lnTo>
                  <a:lnTo>
                    <a:pt x="1395185" y="554375"/>
                  </a:lnTo>
                  <a:lnTo>
                    <a:pt x="0" y="554375"/>
                  </a:lnTo>
                  <a:close/>
                </a:path>
              </a:pathLst>
            </a:custGeom>
            <a:solidFill>
              <a:srgbClr val="A6A5A1"/>
            </a:solidFill>
          </p:spPr>
        </p:sp>
        <p:sp>
          <p:nvSpPr>
            <p:cNvPr name="TextBox 14" id="14"/>
            <p:cNvSpPr txBox="true"/>
            <p:nvPr/>
          </p:nvSpPr>
          <p:spPr>
            <a:xfrm>
              <a:off x="0" y="-47625"/>
              <a:ext cx="1395185" cy="602000"/>
            </a:xfrm>
            <a:prstGeom prst="rect">
              <a:avLst/>
            </a:prstGeom>
          </p:spPr>
          <p:txBody>
            <a:bodyPr anchor="ctr" rtlCol="false" tIns="43131" lIns="43131" bIns="43131" rIns="43131"/>
            <a:lstStyle/>
            <a:p>
              <a:pPr algn="ctr">
                <a:lnSpc>
                  <a:spcPts val="3359"/>
                </a:lnSpc>
              </a:pPr>
            </a:p>
          </p:txBody>
        </p:sp>
      </p:grpSp>
      <p:sp>
        <p:nvSpPr>
          <p:cNvPr name="TextBox 15" id="15"/>
          <p:cNvSpPr txBox="true"/>
          <p:nvPr/>
        </p:nvSpPr>
        <p:spPr>
          <a:xfrm rot="0">
            <a:off x="13661970" y="1208452"/>
            <a:ext cx="4497644" cy="542925"/>
          </a:xfrm>
          <a:prstGeom prst="rect">
            <a:avLst/>
          </a:prstGeom>
        </p:spPr>
        <p:txBody>
          <a:bodyPr anchor="t" rtlCol="false" tIns="0" lIns="0" bIns="0" rIns="0">
            <a:spAutoFit/>
          </a:bodyPr>
          <a:lstStyle/>
          <a:p>
            <a:pPr algn="ctr" marL="0" indent="0" lvl="0">
              <a:lnSpc>
                <a:spcPts val="4320"/>
              </a:lnSpc>
            </a:pPr>
            <a:r>
              <a:rPr lang="en-US" b="true" sz="3600">
                <a:solidFill>
                  <a:srgbClr val="FEFEFE"/>
                </a:solidFill>
                <a:latin typeface="TT Firs Neue Bold"/>
                <a:ea typeface="TT Firs Neue Bold"/>
                <a:cs typeface="TT Firs Neue Bold"/>
                <a:sym typeface="TT Firs Neue Bold"/>
              </a:rPr>
              <a:t>Your Tutor</a:t>
            </a:r>
          </a:p>
        </p:txBody>
      </p:sp>
      <p:sp>
        <p:nvSpPr>
          <p:cNvPr name="TextBox 16" id="16"/>
          <p:cNvSpPr txBox="true"/>
          <p:nvPr/>
        </p:nvSpPr>
        <p:spPr>
          <a:xfrm rot="0">
            <a:off x="13661970" y="1846627"/>
            <a:ext cx="4497644" cy="745117"/>
          </a:xfrm>
          <a:prstGeom prst="rect">
            <a:avLst/>
          </a:prstGeom>
        </p:spPr>
        <p:txBody>
          <a:bodyPr anchor="t" rtlCol="false" tIns="0" lIns="0" bIns="0" rIns="0">
            <a:spAutoFit/>
          </a:bodyPr>
          <a:lstStyle/>
          <a:p>
            <a:pPr algn="ctr">
              <a:lnSpc>
                <a:spcPts val="3030"/>
              </a:lnSpc>
            </a:pPr>
            <a:r>
              <a:rPr lang="en-US" sz="2164" b="true">
                <a:solidFill>
                  <a:srgbClr val="FEFEFE"/>
                </a:solidFill>
                <a:latin typeface="TT Firs Neue Bold"/>
                <a:ea typeface="TT Firs Neue Bold"/>
                <a:cs typeface="TT Firs Neue Bold"/>
                <a:sym typeface="TT Firs Neue Bold"/>
              </a:rPr>
              <a:t>Dave Stevens</a:t>
            </a:r>
          </a:p>
          <a:p>
            <a:pPr algn="ctr">
              <a:lnSpc>
                <a:spcPts val="3030"/>
              </a:lnSpc>
            </a:pPr>
            <a:r>
              <a:rPr lang="en-US" sz="2164">
                <a:solidFill>
                  <a:srgbClr val="FEFEFE"/>
                </a:solidFill>
                <a:latin typeface="TT Firs Neue"/>
                <a:ea typeface="TT Firs Neue"/>
                <a:cs typeface="TT Firs Neue"/>
                <a:sym typeface="TT Firs Neue"/>
              </a:rPr>
              <a:t> dave@davebstevens.com</a:t>
            </a:r>
          </a:p>
        </p:txBody>
      </p:sp>
      <p:sp>
        <p:nvSpPr>
          <p:cNvPr name="Freeform 17" id="17"/>
          <p:cNvSpPr/>
          <p:nvPr/>
        </p:nvSpPr>
        <p:spPr>
          <a:xfrm flipH="false" flipV="false" rot="0">
            <a:off x="630594" y="7632872"/>
            <a:ext cx="6517569" cy="2252249"/>
          </a:xfrm>
          <a:custGeom>
            <a:avLst/>
            <a:gdLst/>
            <a:ahLst/>
            <a:cxnLst/>
            <a:rect r="r" b="b" t="t" l="l"/>
            <a:pathLst>
              <a:path h="2252249" w="6517569">
                <a:moveTo>
                  <a:pt x="0" y="0"/>
                </a:moveTo>
                <a:lnTo>
                  <a:pt x="6517569" y="0"/>
                </a:lnTo>
                <a:lnTo>
                  <a:pt x="6517569" y="2252249"/>
                </a:lnTo>
                <a:lnTo>
                  <a:pt x="0" y="2252249"/>
                </a:lnTo>
                <a:lnTo>
                  <a:pt x="0" y="0"/>
                </a:lnTo>
                <a:close/>
              </a:path>
            </a:pathLst>
          </a:custGeom>
          <a:blipFill>
            <a:blip r:embed="rId4"/>
            <a:stretch>
              <a:fillRect l="-1510" t="-13585" r="-1510" b="0"/>
            </a:stretch>
          </a:blipFill>
        </p:spPr>
      </p:sp>
      <p:sp>
        <p:nvSpPr>
          <p:cNvPr name="Freeform 18" id="18"/>
          <p:cNvSpPr/>
          <p:nvPr/>
        </p:nvSpPr>
        <p:spPr>
          <a:xfrm flipH="false" flipV="false" rot="0">
            <a:off x="9811365" y="7733337"/>
            <a:ext cx="7644400" cy="1957391"/>
          </a:xfrm>
          <a:custGeom>
            <a:avLst/>
            <a:gdLst/>
            <a:ahLst/>
            <a:cxnLst/>
            <a:rect r="r" b="b" t="t" l="l"/>
            <a:pathLst>
              <a:path h="1957391" w="7644400">
                <a:moveTo>
                  <a:pt x="0" y="0"/>
                </a:moveTo>
                <a:lnTo>
                  <a:pt x="7644400" y="0"/>
                </a:lnTo>
                <a:lnTo>
                  <a:pt x="7644400" y="1957391"/>
                </a:lnTo>
                <a:lnTo>
                  <a:pt x="0" y="1957391"/>
                </a:lnTo>
                <a:lnTo>
                  <a:pt x="0" y="0"/>
                </a:lnTo>
                <a:close/>
              </a:path>
            </a:pathLst>
          </a:custGeom>
          <a:blipFill>
            <a:blip r:embed="rId5"/>
            <a:stretch>
              <a:fillRect l="0" t="-20451" r="0" b="-4911"/>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Quick Housekeeping</a:t>
            </a:r>
          </a:p>
        </p:txBody>
      </p:sp>
      <p:grpSp>
        <p:nvGrpSpPr>
          <p:cNvPr name="Group 8" id="8"/>
          <p:cNvGrpSpPr/>
          <p:nvPr/>
        </p:nvGrpSpPr>
        <p:grpSpPr>
          <a:xfrm rot="0">
            <a:off x="2355756" y="2865686"/>
            <a:ext cx="13717782" cy="1389029"/>
            <a:chOff x="0" y="0"/>
            <a:chExt cx="4255303" cy="430882"/>
          </a:xfrm>
        </p:grpSpPr>
        <p:sp>
          <p:nvSpPr>
            <p:cNvPr name="Freeform 9" id="9"/>
            <p:cNvSpPr/>
            <p:nvPr/>
          </p:nvSpPr>
          <p:spPr>
            <a:xfrm flipH="false" flipV="false" rot="0">
              <a:off x="0" y="0"/>
              <a:ext cx="4255303" cy="430881"/>
            </a:xfrm>
            <a:custGeom>
              <a:avLst/>
              <a:gdLst/>
              <a:ahLst/>
              <a:cxnLst/>
              <a:rect r="r" b="b" t="t" l="l"/>
              <a:pathLst>
                <a:path h="430881" w="4255303">
                  <a:moveTo>
                    <a:pt x="0" y="0"/>
                  </a:moveTo>
                  <a:lnTo>
                    <a:pt x="4255303" y="0"/>
                  </a:lnTo>
                  <a:lnTo>
                    <a:pt x="4255303" y="430881"/>
                  </a:lnTo>
                  <a:lnTo>
                    <a:pt x="0" y="430881"/>
                  </a:lnTo>
                  <a:close/>
                </a:path>
              </a:pathLst>
            </a:custGeom>
            <a:solidFill>
              <a:srgbClr val="A6A5A1"/>
            </a:solidFill>
          </p:spPr>
        </p:sp>
        <p:sp>
          <p:nvSpPr>
            <p:cNvPr name="TextBox 10" id="10"/>
            <p:cNvSpPr txBox="true"/>
            <p:nvPr/>
          </p:nvSpPr>
          <p:spPr>
            <a:xfrm>
              <a:off x="0" y="-47625"/>
              <a:ext cx="4255303" cy="478507"/>
            </a:xfrm>
            <a:prstGeom prst="rect">
              <a:avLst/>
            </a:prstGeom>
          </p:spPr>
          <p:txBody>
            <a:bodyPr anchor="ctr" rtlCol="false" tIns="43131" lIns="43131" bIns="43131" rIns="43131"/>
            <a:lstStyle/>
            <a:p>
              <a:pPr algn="ctr">
                <a:lnSpc>
                  <a:spcPts val="3359"/>
                </a:lnSpc>
              </a:pPr>
            </a:p>
          </p:txBody>
        </p:sp>
      </p:grpSp>
      <p:grpSp>
        <p:nvGrpSpPr>
          <p:cNvPr name="Group 11" id="11"/>
          <p:cNvGrpSpPr/>
          <p:nvPr/>
        </p:nvGrpSpPr>
        <p:grpSpPr>
          <a:xfrm rot="0">
            <a:off x="2355756" y="5226073"/>
            <a:ext cx="13717782" cy="4311777"/>
            <a:chOff x="0" y="0"/>
            <a:chExt cx="4255303" cy="1337528"/>
          </a:xfrm>
        </p:grpSpPr>
        <p:sp>
          <p:nvSpPr>
            <p:cNvPr name="Freeform 12" id="12"/>
            <p:cNvSpPr/>
            <p:nvPr/>
          </p:nvSpPr>
          <p:spPr>
            <a:xfrm flipH="false" flipV="false" rot="0">
              <a:off x="0" y="0"/>
              <a:ext cx="4255303" cy="1337528"/>
            </a:xfrm>
            <a:custGeom>
              <a:avLst/>
              <a:gdLst/>
              <a:ahLst/>
              <a:cxnLst/>
              <a:rect r="r" b="b" t="t" l="l"/>
              <a:pathLst>
                <a:path h="1337528" w="4255303">
                  <a:moveTo>
                    <a:pt x="0" y="0"/>
                  </a:moveTo>
                  <a:lnTo>
                    <a:pt x="4255303" y="0"/>
                  </a:lnTo>
                  <a:lnTo>
                    <a:pt x="4255303" y="1337528"/>
                  </a:lnTo>
                  <a:lnTo>
                    <a:pt x="0" y="1337528"/>
                  </a:lnTo>
                  <a:close/>
                </a:path>
              </a:pathLst>
            </a:custGeom>
            <a:solidFill>
              <a:srgbClr val="A6A5A1"/>
            </a:solidFill>
          </p:spPr>
        </p:sp>
        <p:sp>
          <p:nvSpPr>
            <p:cNvPr name="TextBox 13" id="13"/>
            <p:cNvSpPr txBox="true"/>
            <p:nvPr/>
          </p:nvSpPr>
          <p:spPr>
            <a:xfrm>
              <a:off x="0" y="-47625"/>
              <a:ext cx="4255303" cy="1385153"/>
            </a:xfrm>
            <a:prstGeom prst="rect">
              <a:avLst/>
            </a:prstGeom>
          </p:spPr>
          <p:txBody>
            <a:bodyPr anchor="ctr" rtlCol="false" tIns="43131" lIns="43131" bIns="43131" rIns="43131"/>
            <a:lstStyle/>
            <a:p>
              <a:pPr algn="ctr">
                <a:lnSpc>
                  <a:spcPts val="3359"/>
                </a:lnSpc>
              </a:pPr>
            </a:p>
          </p:txBody>
        </p:sp>
      </p:grpSp>
      <p:sp>
        <p:nvSpPr>
          <p:cNvPr name="TextBox 14" id="14"/>
          <p:cNvSpPr txBox="true"/>
          <p:nvPr/>
        </p:nvSpPr>
        <p:spPr>
          <a:xfrm rot="0">
            <a:off x="1419032" y="3060404"/>
            <a:ext cx="4403258" cy="4274188"/>
          </a:xfrm>
          <a:prstGeom prst="rect">
            <a:avLst/>
          </a:prstGeom>
        </p:spPr>
        <p:txBody>
          <a:bodyPr anchor="t" rtlCol="false" tIns="0" lIns="0" bIns="0" rIns="0">
            <a:spAutoFit/>
          </a:bodyPr>
          <a:lstStyle/>
          <a:p>
            <a:pPr algn="r">
              <a:lnSpc>
                <a:spcPts val="3814"/>
              </a:lnSpc>
            </a:pPr>
            <a:r>
              <a:rPr lang="en-US" sz="2724" b="true">
                <a:solidFill>
                  <a:srgbClr val="000000"/>
                </a:solidFill>
                <a:latin typeface="TT Firs Neue Bold"/>
                <a:ea typeface="TT Firs Neue Bold"/>
                <a:cs typeface="TT Firs Neue Bold"/>
                <a:sym typeface="TT Firs Neue Bold"/>
              </a:rPr>
              <a:t>Your Phone:</a:t>
            </a:r>
          </a:p>
          <a:p>
            <a:pPr algn="r">
              <a:lnSpc>
                <a:spcPts val="3814"/>
              </a:lnSpc>
            </a:pPr>
            <a:r>
              <a:rPr lang="en-US" sz="2724" b="true">
                <a:solidFill>
                  <a:srgbClr val="000000"/>
                </a:solidFill>
                <a:latin typeface="TT Firs Neue Bold"/>
                <a:ea typeface="TT Firs Neue Bold"/>
                <a:cs typeface="TT Firs Neue Bold"/>
                <a:sym typeface="TT Firs Neue Bold"/>
              </a:rPr>
              <a:t>U3A Badge:</a:t>
            </a:r>
          </a:p>
          <a:p>
            <a:pPr algn="r">
              <a:lnSpc>
                <a:spcPts val="3814"/>
              </a:lnSpc>
            </a:pPr>
          </a:p>
          <a:p>
            <a:pPr algn="r">
              <a:lnSpc>
                <a:spcPts val="3814"/>
              </a:lnSpc>
            </a:pPr>
          </a:p>
          <a:p>
            <a:pPr algn="r">
              <a:lnSpc>
                <a:spcPts val="3814"/>
              </a:lnSpc>
            </a:pPr>
          </a:p>
          <a:p>
            <a:pPr algn="r">
              <a:lnSpc>
                <a:spcPts val="3814"/>
              </a:lnSpc>
            </a:pPr>
            <a:r>
              <a:rPr lang="en-US" sz="2724" b="true">
                <a:solidFill>
                  <a:srgbClr val="000000"/>
                </a:solidFill>
                <a:latin typeface="TT Firs Neue Bold"/>
                <a:ea typeface="TT Firs Neue Bold"/>
                <a:cs typeface="TT Firs Neue Bold"/>
                <a:sym typeface="TT Firs Neue Bold"/>
              </a:rPr>
              <a:t>Toilets:</a:t>
            </a:r>
          </a:p>
          <a:p>
            <a:pPr algn="r">
              <a:lnSpc>
                <a:spcPts val="3814"/>
              </a:lnSpc>
            </a:pPr>
          </a:p>
          <a:p>
            <a:pPr algn="r">
              <a:lnSpc>
                <a:spcPts val="3814"/>
              </a:lnSpc>
            </a:pPr>
          </a:p>
          <a:p>
            <a:pPr algn="r" marL="0" indent="0" lvl="0">
              <a:lnSpc>
                <a:spcPts val="3814"/>
              </a:lnSpc>
            </a:pPr>
            <a:r>
              <a:rPr lang="en-US" b="true" sz="2724">
                <a:solidFill>
                  <a:srgbClr val="000000"/>
                </a:solidFill>
                <a:latin typeface="TT Firs Neue Bold"/>
                <a:ea typeface="TT Firs Neue Bold"/>
                <a:cs typeface="TT Firs Neue Bold"/>
                <a:sym typeface="TT Firs Neue Bold"/>
              </a:rPr>
              <a:t>Evacuation Point</a:t>
            </a:r>
            <a:r>
              <a:rPr lang="en-US" b="true" sz="2724">
                <a:solidFill>
                  <a:srgbClr val="000000"/>
                </a:solidFill>
                <a:latin typeface="TT Firs Neue Bold"/>
                <a:ea typeface="TT Firs Neue Bold"/>
                <a:cs typeface="TT Firs Neue Bold"/>
                <a:sym typeface="TT Firs Neue Bold"/>
              </a:rPr>
              <a:t>:</a:t>
            </a:r>
          </a:p>
        </p:txBody>
      </p:sp>
      <p:sp>
        <p:nvSpPr>
          <p:cNvPr name="TextBox 15" id="15"/>
          <p:cNvSpPr txBox="true"/>
          <p:nvPr/>
        </p:nvSpPr>
        <p:spPr>
          <a:xfrm rot="0">
            <a:off x="396005" y="1864696"/>
            <a:ext cx="17588532" cy="662308"/>
          </a:xfrm>
          <a:prstGeom prst="rect">
            <a:avLst/>
          </a:prstGeom>
        </p:spPr>
        <p:txBody>
          <a:bodyPr anchor="t" rtlCol="false" tIns="0" lIns="0" bIns="0" rIns="0">
            <a:spAutoFit/>
          </a:bodyPr>
          <a:lstStyle/>
          <a:p>
            <a:pPr algn="l" marL="0" indent="0" lvl="0">
              <a:lnSpc>
                <a:spcPts val="5494"/>
              </a:lnSpc>
            </a:pPr>
            <a:r>
              <a:rPr lang="en-US" sz="3924">
                <a:solidFill>
                  <a:srgbClr val="000000"/>
                </a:solidFill>
                <a:latin typeface="TT Firs Neue"/>
                <a:ea typeface="TT Firs Neue"/>
                <a:cs typeface="TT Firs Neue"/>
                <a:sym typeface="TT Firs Neue"/>
              </a:rPr>
              <a:t>While I quickly take the roll, please check as follows:</a:t>
            </a:r>
          </a:p>
        </p:txBody>
      </p:sp>
      <p:sp>
        <p:nvSpPr>
          <p:cNvPr name="TextBox 16" id="16"/>
          <p:cNvSpPr txBox="true"/>
          <p:nvPr/>
        </p:nvSpPr>
        <p:spPr>
          <a:xfrm rot="0">
            <a:off x="5999497" y="3060404"/>
            <a:ext cx="17588532" cy="6655438"/>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Is on silent</a:t>
            </a:r>
          </a:p>
          <a:p>
            <a:pPr algn="l">
              <a:lnSpc>
                <a:spcPts val="3814"/>
              </a:lnSpc>
            </a:pPr>
            <a:r>
              <a:rPr lang="en-US" sz="2724">
                <a:solidFill>
                  <a:srgbClr val="000000"/>
                </a:solidFill>
                <a:latin typeface="TT Firs Neue"/>
                <a:ea typeface="TT Firs Neue"/>
                <a:cs typeface="TT Firs Neue"/>
                <a:sym typeface="TT Firs Neue"/>
              </a:rPr>
              <a:t>Is visible to your new classmates</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and note:</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Are just outside the classroom; turn left down the corridor, </a:t>
            </a:r>
          </a:p>
          <a:p>
            <a:pPr algn="l">
              <a:lnSpc>
                <a:spcPts val="3814"/>
              </a:lnSpc>
            </a:pPr>
            <a:r>
              <a:rPr lang="en-US" sz="2724">
                <a:solidFill>
                  <a:srgbClr val="000000"/>
                </a:solidFill>
                <a:latin typeface="TT Firs Neue"/>
                <a:ea typeface="TT Firs Neue"/>
                <a:cs typeface="TT Firs Neue"/>
                <a:sym typeface="TT Firs Neue"/>
              </a:rPr>
              <a:t>and they are on your right</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In case of an emergency evacuation:</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Go back to reception, </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turn left and exit the building,</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follow the path straight ahead (north) approx. 80m to </a:t>
            </a:r>
          </a:p>
          <a:p>
            <a:pPr algn="l">
              <a:lnSpc>
                <a:spcPts val="3814"/>
              </a:lnSpc>
            </a:pPr>
            <a:r>
              <a:rPr lang="en-US" sz="2724">
                <a:solidFill>
                  <a:srgbClr val="000000"/>
                </a:solidFill>
                <a:latin typeface="TT Firs Neue"/>
                <a:ea typeface="TT Firs Neue"/>
                <a:cs typeface="TT Firs Neue"/>
                <a:sym typeface="TT Firs Neue"/>
              </a:rPr>
              <a:t>      “Johns Grove” (street name).</a:t>
            </a:r>
          </a:p>
          <a:p>
            <a:pPr algn="l" marL="0" indent="0" lvl="0">
              <a:lnSpc>
                <a:spcPts val="3814"/>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6672331" y="3639028"/>
            <a:ext cx="11454484" cy="6550533"/>
          </a:xfrm>
          <a:custGeom>
            <a:avLst/>
            <a:gdLst/>
            <a:ahLst/>
            <a:cxnLst/>
            <a:rect r="r" b="b" t="t" l="l"/>
            <a:pathLst>
              <a:path h="6550533" w="11454484">
                <a:moveTo>
                  <a:pt x="0" y="0"/>
                </a:moveTo>
                <a:lnTo>
                  <a:pt x="11454484" y="0"/>
                </a:lnTo>
                <a:lnTo>
                  <a:pt x="11454484" y="6550533"/>
                </a:lnTo>
                <a:lnTo>
                  <a:pt x="0" y="6550533"/>
                </a:lnTo>
                <a:lnTo>
                  <a:pt x="0" y="0"/>
                </a:lnTo>
                <a:close/>
              </a:path>
            </a:pathLst>
          </a:custGeom>
          <a:blipFill>
            <a:blip r:embed="rId4"/>
            <a:stretch>
              <a:fillRect l="0" t="0" r="0" b="0"/>
            </a:stretch>
          </a:blipFill>
        </p:spPr>
      </p:sp>
      <p:sp>
        <p:nvSpPr>
          <p:cNvPr name="Freeform 8" id="8"/>
          <p:cNvSpPr/>
          <p:nvPr/>
        </p:nvSpPr>
        <p:spPr>
          <a:xfrm flipH="false" flipV="false" rot="0">
            <a:off x="6672331" y="185923"/>
            <a:ext cx="11454484" cy="3507917"/>
          </a:xfrm>
          <a:custGeom>
            <a:avLst/>
            <a:gdLst/>
            <a:ahLst/>
            <a:cxnLst/>
            <a:rect r="r" b="b" t="t" l="l"/>
            <a:pathLst>
              <a:path h="3507917" w="11454484">
                <a:moveTo>
                  <a:pt x="0" y="0"/>
                </a:moveTo>
                <a:lnTo>
                  <a:pt x="11454484" y="0"/>
                </a:lnTo>
                <a:lnTo>
                  <a:pt x="11454484" y="3507917"/>
                </a:lnTo>
                <a:lnTo>
                  <a:pt x="0" y="3507917"/>
                </a:lnTo>
                <a:lnTo>
                  <a:pt x="0" y="0"/>
                </a:lnTo>
                <a:close/>
              </a:path>
            </a:pathLst>
          </a:custGeom>
          <a:blipFill>
            <a:blip r:embed="rId5"/>
            <a:stretch>
              <a:fillRect l="0" t="-58330" r="0" b="-86569"/>
            </a:stretch>
          </a:blipFill>
        </p:spPr>
      </p:sp>
      <p:sp>
        <p:nvSpPr>
          <p:cNvPr name="TextBox 9" id="9"/>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Hi, I’m Dave!</a:t>
            </a:r>
          </a:p>
        </p:txBody>
      </p:sp>
      <p:sp>
        <p:nvSpPr>
          <p:cNvPr name="TextBox 10" id="10"/>
          <p:cNvSpPr txBox="true"/>
          <p:nvPr/>
        </p:nvSpPr>
        <p:spPr>
          <a:xfrm rot="0">
            <a:off x="176062" y="1882732"/>
            <a:ext cx="6276325" cy="1416688"/>
          </a:xfrm>
          <a:prstGeom prst="rect">
            <a:avLst/>
          </a:prstGeom>
        </p:spPr>
        <p:txBody>
          <a:bodyPr anchor="t" rtlCol="false" tIns="0" lIns="0" bIns="0" rIns="0">
            <a:spAutoFit/>
          </a:bodyPr>
          <a:lstStyle/>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2023</a:t>
            </a:r>
            <a:r>
              <a:rPr lang="en-US" sz="2724">
                <a:solidFill>
                  <a:srgbClr val="000000"/>
                </a:solidFill>
                <a:latin typeface="TT Firs Neue"/>
                <a:ea typeface="TT Firs Neue"/>
                <a:cs typeface="TT Firs Neue"/>
                <a:sym typeface="TT Firs Neue"/>
              </a:rPr>
              <a:t> - Started learning keyboard</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2024</a:t>
            </a:r>
            <a:r>
              <a:rPr lang="en-US" sz="2724">
                <a:solidFill>
                  <a:srgbClr val="000000"/>
                </a:solidFill>
                <a:latin typeface="TT Firs Neue"/>
                <a:ea typeface="TT Firs Neue"/>
                <a:cs typeface="TT Firs Neue"/>
                <a:sym typeface="TT Firs Neue"/>
              </a:rPr>
              <a:t> - Joined a jamming group</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2025</a:t>
            </a:r>
            <a:r>
              <a:rPr lang="en-US" sz="2724">
                <a:solidFill>
                  <a:srgbClr val="000000"/>
                </a:solidFill>
                <a:latin typeface="TT Firs Neue"/>
                <a:ea typeface="TT Firs Neue"/>
                <a:cs typeface="TT Firs Neue"/>
                <a:sym typeface="TT Firs Neue"/>
              </a:rPr>
              <a:t> - That turned into a band</a:t>
            </a:r>
          </a:p>
        </p:txBody>
      </p:sp>
      <p:sp>
        <p:nvSpPr>
          <p:cNvPr name="TextBox 11" id="11"/>
          <p:cNvSpPr txBox="true"/>
          <p:nvPr/>
        </p:nvSpPr>
        <p:spPr>
          <a:xfrm rot="0">
            <a:off x="284535" y="4092644"/>
            <a:ext cx="6059379" cy="5539108"/>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When I started, I’d never touched an instrument, had no particular musical goals and no special talent.</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I was looking for something to do in retirement, and I found my new passion!</a:t>
            </a:r>
          </a:p>
          <a:p>
            <a:pPr algn="l">
              <a:lnSpc>
                <a:spcPts val="3814"/>
              </a:lnSpc>
            </a:pPr>
          </a:p>
          <a:p>
            <a:pPr algn="l">
              <a:lnSpc>
                <a:spcPts val="3814"/>
              </a:lnSpc>
            </a:pPr>
          </a:p>
          <a:p>
            <a:pPr algn="ctr">
              <a:lnSpc>
                <a:spcPts val="5074"/>
              </a:lnSpc>
            </a:pPr>
            <a:r>
              <a:rPr lang="en-US" sz="3624" b="true">
                <a:solidFill>
                  <a:srgbClr val="006666"/>
                </a:solidFill>
                <a:latin typeface="TT Firs Neue Bold"/>
                <a:ea typeface="TT Firs Neue Bold"/>
                <a:cs typeface="TT Firs Neue Bold"/>
                <a:sym typeface="TT Firs Neue Bold"/>
              </a:rPr>
              <a:t>Your musical journey </a:t>
            </a:r>
          </a:p>
          <a:p>
            <a:pPr algn="ctr">
              <a:lnSpc>
                <a:spcPts val="5074"/>
              </a:lnSpc>
            </a:pPr>
            <a:r>
              <a:rPr lang="en-US" b="true" sz="3624">
                <a:solidFill>
                  <a:srgbClr val="006666"/>
                </a:solidFill>
                <a:latin typeface="TT Firs Neue Bold"/>
                <a:ea typeface="TT Firs Neue Bold"/>
                <a:cs typeface="TT Firs Neue Bold"/>
                <a:sym typeface="TT Firs Neue Bold"/>
              </a:rPr>
              <a:t>starts today!!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1577207"/>
            <a:ext cx="17397442" cy="8503288"/>
          </a:xfrm>
          <a:prstGeom prst="rect">
            <a:avLst/>
          </a:prstGeom>
        </p:spPr>
        <p:txBody>
          <a:bodyPr anchor="t" rtlCol="false" tIns="0" lIns="0" bIns="0" rIns="0">
            <a:spAutoFit/>
          </a:bodyPr>
          <a:lstStyle/>
          <a:p>
            <a:pPr algn="l">
              <a:lnSpc>
                <a:spcPts val="3814"/>
              </a:lnSpc>
            </a:pPr>
            <a:r>
              <a:rPr lang="en-US" sz="2724" b="true">
                <a:solidFill>
                  <a:srgbClr val="000000"/>
                </a:solidFill>
                <a:latin typeface="TT Firs Neue Bold"/>
                <a:ea typeface="TT Firs Neue Bold"/>
                <a:cs typeface="TT Firs Neue Bold"/>
                <a:sym typeface="TT Firs Neue Bold"/>
              </a:rPr>
              <a:t>Where Will You Be in 6 Months?</a:t>
            </a:r>
          </a:p>
          <a:p>
            <a:pPr algn="l">
              <a:lnSpc>
                <a:spcPts val="1714"/>
              </a:lnSpc>
            </a:pPr>
          </a:p>
          <a:p>
            <a:pPr algn="l">
              <a:lnSpc>
                <a:spcPts val="3814"/>
              </a:lnSpc>
            </a:pPr>
            <a:r>
              <a:rPr lang="en-US" sz="2724">
                <a:solidFill>
                  <a:srgbClr val="000000"/>
                </a:solidFill>
                <a:latin typeface="TT Firs Neue"/>
                <a:ea typeface="TT Firs Neue"/>
                <a:cs typeface="TT Firs Neue"/>
                <a:sym typeface="TT Firs Neue"/>
              </a:rPr>
              <a:t>Imagine sitting down at your keyboard in half a year from now and feeling completely at home. You will be able to:</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P</a:t>
            </a:r>
            <a:r>
              <a:rPr lang="en-US" sz="2724">
                <a:solidFill>
                  <a:srgbClr val="000000"/>
                </a:solidFill>
                <a:latin typeface="TT Firs Neue"/>
                <a:ea typeface="TT Firs Neue"/>
                <a:cs typeface="TT Firs Neue"/>
                <a:sym typeface="TT Firs Neue"/>
              </a:rPr>
              <a:t>lay a handful of your favourite tunes</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U</a:t>
            </a:r>
            <a:r>
              <a:rPr lang="en-US" sz="2724">
                <a:solidFill>
                  <a:srgbClr val="000000"/>
                </a:solidFill>
                <a:latin typeface="TT Firs Neue"/>
                <a:ea typeface="TT Firs Neue"/>
                <a:cs typeface="TT Firs Neue"/>
                <a:sym typeface="TT Firs Neue"/>
              </a:rPr>
              <a:t>nderstand how chords fit together, and </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R</a:t>
            </a:r>
            <a:r>
              <a:rPr lang="en-US" sz="2724">
                <a:solidFill>
                  <a:srgbClr val="000000"/>
                </a:solidFill>
                <a:latin typeface="TT Firs Neue"/>
                <a:ea typeface="TT Firs Neue"/>
                <a:cs typeface="TT Firs Neue"/>
                <a:sym typeface="TT Firs Neue"/>
              </a:rPr>
              <a:t>ead and play basic sheet music like this:</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Instead of just listening to music, you will be </a:t>
            </a:r>
          </a:p>
          <a:p>
            <a:pPr algn="l">
              <a:lnSpc>
                <a:spcPts val="3814"/>
              </a:lnSpc>
            </a:pPr>
            <a:r>
              <a:rPr lang="en-US" sz="2724">
                <a:solidFill>
                  <a:srgbClr val="000000"/>
                </a:solidFill>
                <a:latin typeface="TT Firs Neue"/>
                <a:ea typeface="TT Firs Neue"/>
                <a:cs typeface="TT Firs Neue"/>
                <a:sym typeface="TT Firs Neue"/>
              </a:rPr>
              <a:t>making music! It is a wonderful, rewarding </a:t>
            </a:r>
          </a:p>
          <a:p>
            <a:pPr algn="l">
              <a:lnSpc>
                <a:spcPts val="3814"/>
              </a:lnSpc>
            </a:pPr>
            <a:r>
              <a:rPr lang="en-US" sz="2724">
                <a:solidFill>
                  <a:srgbClr val="000000"/>
                </a:solidFill>
                <a:latin typeface="TT Firs Neue"/>
                <a:ea typeface="TT Firs Neue"/>
                <a:cs typeface="TT Firs Neue"/>
                <a:sym typeface="TT Firs Neue"/>
              </a:rPr>
              <a:t>hobby that will bring a brand-new soundtrack into your home.</a:t>
            </a:r>
          </a:p>
          <a:p>
            <a:pPr algn="l">
              <a:lnSpc>
                <a:spcPts val="3814"/>
              </a:lnSpc>
            </a:pPr>
          </a:p>
          <a:p>
            <a:pPr algn="l">
              <a:lnSpc>
                <a:spcPts val="3814"/>
              </a:lnSpc>
            </a:pPr>
            <a:r>
              <a:rPr lang="en-US" sz="2724" b="true">
                <a:solidFill>
                  <a:srgbClr val="000000"/>
                </a:solidFill>
                <a:latin typeface="TT Firs Neue Bold"/>
                <a:ea typeface="TT Firs Neue Bold"/>
                <a:cs typeface="TT Firs Neue Bold"/>
                <a:sym typeface="TT Firs Neue Bold"/>
              </a:rPr>
              <a:t>The Adventure Ahead</a:t>
            </a:r>
          </a:p>
          <a:p>
            <a:pPr algn="l">
              <a:lnSpc>
                <a:spcPts val="1714"/>
              </a:lnSpc>
            </a:pPr>
          </a:p>
          <a:p>
            <a:pPr algn="l">
              <a:lnSpc>
                <a:spcPts val="3814"/>
              </a:lnSpc>
            </a:pPr>
            <a:r>
              <a:rPr lang="en-US" sz="2724">
                <a:solidFill>
                  <a:srgbClr val="000000"/>
                </a:solidFill>
                <a:latin typeface="TT Firs Neue"/>
                <a:ea typeface="TT Firs Neue"/>
                <a:cs typeface="TT Firs Neue"/>
                <a:sym typeface="TT Firs Neue"/>
              </a:rPr>
              <a:t>Learning a new instrument is incredibly fun, but it is also a wonderful workout for the brain! There will absolutely be moments of frustration when your left and right hands refuse to cooperate. That is completely normal (at any age). Embracing those little challenges and laughing through the mistakes is all part of the joy that this journey brings.</a:t>
            </a:r>
          </a:p>
          <a:p>
            <a:pPr algn="l">
              <a:lnSpc>
                <a:spcPts val="3814"/>
              </a:lnSpc>
            </a:pPr>
          </a:p>
        </p:txBody>
      </p:sp>
      <p:sp>
        <p:nvSpPr>
          <p:cNvPr name="TextBox 8" id="8"/>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Welcome to your Keyboard Journey</a:t>
            </a:r>
          </a:p>
          <a:p>
            <a:pPr algn="l" marL="0" indent="0" lvl="0">
              <a:lnSpc>
                <a:spcPts val="6705"/>
              </a:lnSpc>
            </a:pPr>
          </a:p>
        </p:txBody>
      </p:sp>
      <p:sp>
        <p:nvSpPr>
          <p:cNvPr name="Freeform 9" id="9"/>
          <p:cNvSpPr/>
          <p:nvPr/>
        </p:nvSpPr>
        <p:spPr>
          <a:xfrm flipH="false" flipV="false" rot="0">
            <a:off x="7976549" y="2981707"/>
            <a:ext cx="9978823" cy="3018594"/>
          </a:xfrm>
          <a:custGeom>
            <a:avLst/>
            <a:gdLst/>
            <a:ahLst/>
            <a:cxnLst/>
            <a:rect r="r" b="b" t="t" l="l"/>
            <a:pathLst>
              <a:path h="3018594" w="9978823">
                <a:moveTo>
                  <a:pt x="0" y="0"/>
                </a:moveTo>
                <a:lnTo>
                  <a:pt x="9978823" y="0"/>
                </a:lnTo>
                <a:lnTo>
                  <a:pt x="9978823" y="3018593"/>
                </a:lnTo>
                <a:lnTo>
                  <a:pt x="0" y="3018593"/>
                </a:lnTo>
                <a:lnTo>
                  <a:pt x="0" y="0"/>
                </a:lnTo>
                <a:close/>
              </a:path>
            </a:pathLst>
          </a:custGeom>
          <a:blipFill>
            <a:blip r:embed="rId4"/>
            <a:stretch>
              <a:fillRect l="0" t="0" r="0" b="0"/>
            </a:stretch>
          </a:blipFill>
          <a:ln w="38100" cap="sq">
            <a:solidFill>
              <a:srgbClr val="000000"/>
            </a:solidFill>
            <a:prstDash val="solid"/>
            <a:miter/>
          </a:ln>
        </p:spPr>
      </p:sp>
      <p:sp>
        <p:nvSpPr>
          <p:cNvPr name="Freeform 10" id="10"/>
          <p:cNvSpPr/>
          <p:nvPr/>
        </p:nvSpPr>
        <p:spPr>
          <a:xfrm flipH="false" flipV="false" rot="0">
            <a:off x="8014649" y="3027071"/>
            <a:ext cx="483633" cy="339448"/>
          </a:xfrm>
          <a:custGeom>
            <a:avLst/>
            <a:gdLst/>
            <a:ahLst/>
            <a:cxnLst/>
            <a:rect r="r" b="b" t="t" l="l"/>
            <a:pathLst>
              <a:path h="339448" w="483633">
                <a:moveTo>
                  <a:pt x="0" y="0"/>
                </a:moveTo>
                <a:lnTo>
                  <a:pt x="483633" y="0"/>
                </a:lnTo>
                <a:lnTo>
                  <a:pt x="483633" y="339448"/>
                </a:lnTo>
                <a:lnTo>
                  <a:pt x="0" y="339448"/>
                </a:lnTo>
                <a:lnTo>
                  <a:pt x="0" y="0"/>
                </a:lnTo>
                <a:close/>
              </a:path>
            </a:pathLst>
          </a:custGeom>
          <a:blipFill>
            <a:blip r:embed="rId5"/>
            <a:stretch>
              <a:fillRect l="-285752" t="-35948" r="-182114" b="-106773"/>
            </a:stretch>
          </a:blipFill>
          <a:ln cap="sq">
            <a:noFill/>
            <a:prstDash val="solid"/>
            <a:miter/>
          </a:ln>
        </p:spPr>
      </p:sp>
      <p:grpSp>
        <p:nvGrpSpPr>
          <p:cNvPr name="Group 11" id="11"/>
          <p:cNvGrpSpPr/>
          <p:nvPr/>
        </p:nvGrpSpPr>
        <p:grpSpPr>
          <a:xfrm rot="0">
            <a:off x="8287392" y="3226334"/>
            <a:ext cx="210703" cy="190442"/>
            <a:chOff x="0" y="0"/>
            <a:chExt cx="87231" cy="78843"/>
          </a:xfrm>
        </p:grpSpPr>
        <p:sp>
          <p:nvSpPr>
            <p:cNvPr name="Freeform 12" id="12"/>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a:ln cap="sq">
              <a:noFill/>
              <a:prstDash val="solid"/>
              <a:miter/>
            </a:ln>
          </p:spPr>
        </p:sp>
        <p:sp>
          <p:nvSpPr>
            <p:cNvPr name="TextBox 13" id="13"/>
            <p:cNvSpPr txBox="true"/>
            <p:nvPr/>
          </p:nvSpPr>
          <p:spPr>
            <a:xfrm>
              <a:off x="0" y="-47625"/>
              <a:ext cx="87231" cy="126468"/>
            </a:xfrm>
            <a:prstGeom prst="rect">
              <a:avLst/>
            </a:prstGeom>
          </p:spPr>
          <p:txBody>
            <a:bodyPr anchor="ctr" rtlCol="false" tIns="32317" lIns="32317" bIns="32317" rIns="32317"/>
            <a:lstStyle/>
            <a:p>
              <a:pPr algn="ctr">
                <a:lnSpc>
                  <a:spcPts val="3360"/>
                </a:lnSpc>
              </a:pPr>
            </a:p>
          </p:txBody>
        </p:sp>
      </p:grpSp>
      <p:sp>
        <p:nvSpPr>
          <p:cNvPr name="TextBox 14" id="14"/>
          <p:cNvSpPr txBox="true"/>
          <p:nvPr/>
        </p:nvSpPr>
        <p:spPr>
          <a:xfrm rot="0">
            <a:off x="8334291" y="3151348"/>
            <a:ext cx="424182" cy="187845"/>
          </a:xfrm>
          <a:prstGeom prst="rect">
            <a:avLst/>
          </a:prstGeom>
        </p:spPr>
        <p:txBody>
          <a:bodyPr anchor="t" rtlCol="false" tIns="0" lIns="0" bIns="0" rIns="0">
            <a:spAutoFit/>
          </a:bodyPr>
          <a:lstStyle/>
          <a:p>
            <a:pPr algn="l" marL="0" indent="0" lvl="0">
              <a:lnSpc>
                <a:spcPts val="1525"/>
              </a:lnSpc>
            </a:pPr>
            <a:r>
              <a:rPr lang="en-US" sz="1271">
                <a:solidFill>
                  <a:srgbClr val="0B0A0A"/>
                </a:solidFill>
                <a:latin typeface="TT Firs Neue"/>
                <a:ea typeface="TT Firs Neue"/>
                <a:cs typeface="TT Firs Neue"/>
                <a:sym typeface="TT Firs Neue"/>
              </a:rPr>
              <a:t>= 72</a:t>
            </a:r>
          </a:p>
        </p:txBody>
      </p:sp>
      <p:sp>
        <p:nvSpPr>
          <p:cNvPr name="TextBox 15" id="15"/>
          <p:cNvSpPr txBox="true"/>
          <p:nvPr/>
        </p:nvSpPr>
        <p:spPr>
          <a:xfrm rot="0">
            <a:off x="8890531" y="2960396"/>
            <a:ext cx="505781" cy="482061"/>
          </a:xfrm>
          <a:prstGeom prst="rect">
            <a:avLst/>
          </a:prstGeom>
        </p:spPr>
        <p:txBody>
          <a:bodyPr anchor="t" rtlCol="false" tIns="0" lIns="0" bIns="0" rIns="0">
            <a:spAutoFit/>
          </a:bodyPr>
          <a:lstStyle/>
          <a:p>
            <a:pPr algn="ctr">
              <a:lnSpc>
                <a:spcPts val="2137"/>
              </a:lnSpc>
            </a:pPr>
            <a:r>
              <a:rPr lang="en-US" sz="1526" b="true">
                <a:solidFill>
                  <a:srgbClr val="000000"/>
                </a:solidFill>
                <a:latin typeface="Droid Serif Bold"/>
                <a:ea typeface="Droid Serif Bold"/>
                <a:cs typeface="Droid Serif Bold"/>
                <a:sym typeface="Droid Serif Bold"/>
              </a:rPr>
              <a:t>Intro</a:t>
            </a:r>
          </a:p>
          <a:p>
            <a:pPr algn="just">
              <a:lnSpc>
                <a:spcPts val="1692"/>
              </a:lnSpc>
              <a:spcBef>
                <a:spcPct val="0"/>
              </a:spcBef>
            </a:pPr>
            <a:r>
              <a:rPr lang="en-US" sz="1208">
                <a:solidFill>
                  <a:srgbClr val="000000"/>
                </a:solidFill>
                <a:latin typeface="Droid Serif"/>
                <a:ea typeface="Droid Serif"/>
                <a:cs typeface="Droid Serif"/>
                <a:sym typeface="Droid Serif"/>
              </a:rPr>
              <a:t>1</a:t>
            </a:r>
          </a:p>
        </p:txBody>
      </p:sp>
      <p:sp>
        <p:nvSpPr>
          <p:cNvPr name="TextBox 16" id="16"/>
          <p:cNvSpPr txBox="true"/>
          <p:nvPr/>
        </p:nvSpPr>
        <p:spPr>
          <a:xfrm rot="0">
            <a:off x="12500145" y="4208909"/>
            <a:ext cx="5266578" cy="235357"/>
          </a:xfrm>
          <a:prstGeom prst="rect">
            <a:avLst/>
          </a:prstGeom>
        </p:spPr>
        <p:txBody>
          <a:bodyPr anchor="t" rtlCol="false" tIns="0" lIns="0" bIns="0" rIns="0">
            <a:spAutoFit/>
          </a:bodyPr>
          <a:lstStyle/>
          <a:p>
            <a:pPr algn="l">
              <a:lnSpc>
                <a:spcPts val="609"/>
              </a:lnSpc>
            </a:pPr>
            <a:r>
              <a:rPr lang="en-US" sz="508">
                <a:solidFill>
                  <a:srgbClr val="0B0A0A"/>
                </a:solidFill>
                <a:latin typeface="Droid Serif"/>
                <a:ea typeface="Droid Serif"/>
                <a:cs typeface="Droid Serif"/>
                <a:sym typeface="Droid Serif"/>
              </a:rPr>
              <a:t>When I    find myself in tiimes of trouble                                                                                                                                                                              And in my hour of darkness she is</a:t>
            </a:r>
          </a:p>
          <a:p>
            <a:pPr algn="l">
              <a:lnSpc>
                <a:spcPts val="609"/>
              </a:lnSpc>
            </a:pPr>
            <a:r>
              <a:rPr lang="en-US" sz="508">
                <a:solidFill>
                  <a:srgbClr val="0B0A0A"/>
                </a:solidFill>
                <a:latin typeface="Droid Serif"/>
                <a:ea typeface="Droid Serif"/>
                <a:cs typeface="Droid Serif"/>
                <a:sym typeface="Droid Serif"/>
              </a:rPr>
              <a:t>                                                                       Mother Mary comes to me Speaking words of wisdom </a:t>
            </a:r>
          </a:p>
          <a:p>
            <a:pPr algn="l" marL="0" indent="0" lvl="0">
              <a:lnSpc>
                <a:spcPts val="609"/>
              </a:lnSpc>
            </a:pPr>
            <a:r>
              <a:rPr lang="en-US" sz="508">
                <a:solidFill>
                  <a:srgbClr val="0B0A0A"/>
                </a:solidFill>
                <a:latin typeface="Droid Serif"/>
                <a:ea typeface="Droid Serif"/>
                <a:cs typeface="Droid Serif"/>
                <a:sym typeface="Droid Serif"/>
              </a:rPr>
              <a:t>                                                                                                                                                             Let it be</a:t>
            </a:r>
          </a:p>
        </p:txBody>
      </p:sp>
      <p:sp>
        <p:nvSpPr>
          <p:cNvPr name="TextBox 17" id="17"/>
          <p:cNvSpPr txBox="true"/>
          <p:nvPr/>
        </p:nvSpPr>
        <p:spPr>
          <a:xfrm rot="0">
            <a:off x="8615797" y="5559901"/>
            <a:ext cx="8467827" cy="235357"/>
          </a:xfrm>
          <a:prstGeom prst="rect">
            <a:avLst/>
          </a:prstGeom>
        </p:spPr>
        <p:txBody>
          <a:bodyPr anchor="t" rtlCol="false" tIns="0" lIns="0" bIns="0" rIns="0">
            <a:spAutoFit/>
          </a:bodyPr>
          <a:lstStyle/>
          <a:p>
            <a:pPr algn="l">
              <a:lnSpc>
                <a:spcPts val="609"/>
              </a:lnSpc>
            </a:pPr>
            <a:r>
              <a:rPr lang="en-US" sz="508">
                <a:solidFill>
                  <a:srgbClr val="0B0A0A"/>
                </a:solidFill>
                <a:latin typeface="Droid Serif"/>
                <a:ea typeface="Droid Serif"/>
                <a:cs typeface="Droid Serif"/>
                <a:sym typeface="Droid Serif"/>
              </a:rPr>
              <a:t>standing right in front of me                                                                                                                              Let it be                Leit it be                               Let it be               Let it be                                                                    Whisper words of wisdom      Let it be</a:t>
            </a:r>
          </a:p>
          <a:p>
            <a:pPr algn="l">
              <a:lnSpc>
                <a:spcPts val="609"/>
              </a:lnSpc>
            </a:pPr>
            <a:r>
              <a:rPr lang="en-US" sz="508">
                <a:solidFill>
                  <a:srgbClr val="0B0A0A"/>
                </a:solidFill>
                <a:latin typeface="Droid Serif"/>
                <a:ea typeface="Droid Serif"/>
                <a:cs typeface="Droid Serif"/>
                <a:sym typeface="Droid Serif"/>
              </a:rPr>
              <a:t>                                                    Speaking words of wisdom </a:t>
            </a:r>
          </a:p>
          <a:p>
            <a:pPr algn="l" marL="0" indent="0" lvl="0">
              <a:lnSpc>
                <a:spcPts val="609"/>
              </a:lnSpc>
            </a:pPr>
            <a:r>
              <a:rPr lang="en-US" sz="508">
                <a:solidFill>
                  <a:srgbClr val="0B0A0A"/>
                </a:solidFill>
                <a:latin typeface="Droid Serif"/>
                <a:ea typeface="Droid Serif"/>
                <a:cs typeface="Droid Serif"/>
                <a:sym typeface="Droid Serif"/>
              </a:rPr>
              <a:t>                                                                                         Let it be</a:t>
            </a:r>
          </a:p>
        </p:txBody>
      </p:sp>
      <p:sp>
        <p:nvSpPr>
          <p:cNvPr name="TextBox 18" id="18"/>
          <p:cNvSpPr txBox="true"/>
          <p:nvPr/>
        </p:nvSpPr>
        <p:spPr>
          <a:xfrm rot="0">
            <a:off x="12754055" y="2960396"/>
            <a:ext cx="711521" cy="265938"/>
          </a:xfrm>
          <a:prstGeom prst="rect">
            <a:avLst/>
          </a:prstGeom>
        </p:spPr>
        <p:txBody>
          <a:bodyPr anchor="t" rtlCol="false" tIns="0" lIns="0" bIns="0" rIns="0">
            <a:spAutoFit/>
          </a:bodyPr>
          <a:lstStyle/>
          <a:p>
            <a:pPr algn="ctr">
              <a:lnSpc>
                <a:spcPts val="2137"/>
              </a:lnSpc>
              <a:spcBef>
                <a:spcPct val="0"/>
              </a:spcBef>
            </a:pPr>
            <a:r>
              <a:rPr lang="en-US" b="true" sz="1526">
                <a:solidFill>
                  <a:srgbClr val="000000"/>
                </a:solidFill>
                <a:latin typeface="Droid Serif Bold"/>
                <a:ea typeface="Droid Serif Bold"/>
                <a:cs typeface="Droid Serif Bold"/>
                <a:sym typeface="Droid Serif Bold"/>
              </a:rPr>
              <a:t>Verse 1</a:t>
            </a:r>
          </a:p>
        </p:txBody>
      </p:sp>
      <p:sp>
        <p:nvSpPr>
          <p:cNvPr name="TextBox 19" id="19"/>
          <p:cNvSpPr txBox="true"/>
          <p:nvPr/>
        </p:nvSpPr>
        <p:spPr>
          <a:xfrm rot="0">
            <a:off x="11792885" y="4225066"/>
            <a:ext cx="702999" cy="265938"/>
          </a:xfrm>
          <a:prstGeom prst="rect">
            <a:avLst/>
          </a:prstGeom>
        </p:spPr>
        <p:txBody>
          <a:bodyPr anchor="t" rtlCol="false" tIns="0" lIns="0" bIns="0" rIns="0">
            <a:spAutoFit/>
          </a:bodyPr>
          <a:lstStyle/>
          <a:p>
            <a:pPr algn="ctr">
              <a:lnSpc>
                <a:spcPts val="2137"/>
              </a:lnSpc>
              <a:spcBef>
                <a:spcPct val="0"/>
              </a:spcBef>
            </a:pPr>
            <a:r>
              <a:rPr lang="en-US" b="true" sz="1526">
                <a:solidFill>
                  <a:srgbClr val="000000"/>
                </a:solidFill>
                <a:latin typeface="Droid Serif Bold"/>
                <a:ea typeface="Droid Serif Bold"/>
                <a:cs typeface="Droid Serif Bold"/>
                <a:sym typeface="Droid Serif Bold"/>
              </a:rPr>
              <a:t>Chorus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10605"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6068850" y="4960042"/>
            <a:ext cx="3075150" cy="2251960"/>
          </a:xfrm>
          <a:custGeom>
            <a:avLst/>
            <a:gdLst/>
            <a:ahLst/>
            <a:cxnLst/>
            <a:rect r="r" b="b" t="t" l="l"/>
            <a:pathLst>
              <a:path h="2251960" w="3075150">
                <a:moveTo>
                  <a:pt x="0" y="0"/>
                </a:moveTo>
                <a:lnTo>
                  <a:pt x="3075150" y="0"/>
                </a:lnTo>
                <a:lnTo>
                  <a:pt x="3075150" y="2251960"/>
                </a:lnTo>
                <a:lnTo>
                  <a:pt x="0" y="2251960"/>
                </a:lnTo>
                <a:lnTo>
                  <a:pt x="0" y="0"/>
                </a:lnTo>
                <a:close/>
              </a:path>
            </a:pathLst>
          </a:custGeom>
          <a:blipFill>
            <a:blip r:embed="rId4"/>
            <a:stretch>
              <a:fillRect l="0" t="0" r="-30188" b="0"/>
            </a:stretch>
          </a:blipFill>
        </p:spPr>
      </p:sp>
      <p:sp>
        <p:nvSpPr>
          <p:cNvPr name="TextBox 8" id="8"/>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Let’s Get Started</a:t>
            </a:r>
          </a:p>
        </p:txBody>
      </p:sp>
      <p:sp>
        <p:nvSpPr>
          <p:cNvPr name="Freeform 9" id="9"/>
          <p:cNvSpPr/>
          <p:nvPr/>
        </p:nvSpPr>
        <p:spPr>
          <a:xfrm flipH="false" flipV="false" rot="0">
            <a:off x="7253747" y="2128776"/>
            <a:ext cx="8153502" cy="2309865"/>
          </a:xfrm>
          <a:custGeom>
            <a:avLst/>
            <a:gdLst/>
            <a:ahLst/>
            <a:cxnLst/>
            <a:rect r="r" b="b" t="t" l="l"/>
            <a:pathLst>
              <a:path h="2309865" w="8153502">
                <a:moveTo>
                  <a:pt x="0" y="0"/>
                </a:moveTo>
                <a:lnTo>
                  <a:pt x="8153503" y="0"/>
                </a:lnTo>
                <a:lnTo>
                  <a:pt x="8153503" y="2309865"/>
                </a:lnTo>
                <a:lnTo>
                  <a:pt x="0" y="2309865"/>
                </a:lnTo>
                <a:lnTo>
                  <a:pt x="0" y="0"/>
                </a:lnTo>
                <a:close/>
              </a:path>
            </a:pathLst>
          </a:custGeom>
          <a:blipFill>
            <a:blip r:embed="rId5"/>
            <a:stretch>
              <a:fillRect l="-25258" t="-88077" r="0" b="-60424"/>
            </a:stretch>
          </a:blipFill>
        </p:spPr>
      </p:sp>
      <p:sp>
        <p:nvSpPr>
          <p:cNvPr name="AutoShape 10" id="10"/>
          <p:cNvSpPr/>
          <p:nvPr/>
        </p:nvSpPr>
        <p:spPr>
          <a:xfrm flipV="true">
            <a:off x="6285225" y="2736973"/>
            <a:ext cx="3205767" cy="546735"/>
          </a:xfrm>
          <a:prstGeom prst="line">
            <a:avLst/>
          </a:prstGeom>
          <a:ln cap="flat" w="133350">
            <a:solidFill>
              <a:srgbClr val="D45000"/>
            </a:solidFill>
            <a:prstDash val="solid"/>
            <a:headEnd type="none" len="sm" w="sm"/>
            <a:tailEnd type="triangle" len="med" w="lg"/>
          </a:ln>
        </p:spPr>
      </p:sp>
      <p:grpSp>
        <p:nvGrpSpPr>
          <p:cNvPr name="Group 11" id="11"/>
          <p:cNvGrpSpPr/>
          <p:nvPr/>
        </p:nvGrpSpPr>
        <p:grpSpPr>
          <a:xfrm rot="0">
            <a:off x="771525" y="2512183"/>
            <a:ext cx="1543050" cy="154305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13" id="13"/>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grpSp>
        <p:nvGrpSpPr>
          <p:cNvPr name="Group 14" id="14"/>
          <p:cNvGrpSpPr/>
          <p:nvPr/>
        </p:nvGrpSpPr>
        <p:grpSpPr>
          <a:xfrm rot="0">
            <a:off x="771525" y="5285882"/>
            <a:ext cx="1543050" cy="154305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16" id="16"/>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sp>
        <p:nvSpPr>
          <p:cNvPr name="Freeform 17" id="17"/>
          <p:cNvSpPr/>
          <p:nvPr/>
        </p:nvSpPr>
        <p:spPr>
          <a:xfrm flipH="false" flipV="false" rot="0">
            <a:off x="15702525" y="5211088"/>
            <a:ext cx="1452994" cy="1589269"/>
          </a:xfrm>
          <a:custGeom>
            <a:avLst/>
            <a:gdLst/>
            <a:ahLst/>
            <a:cxnLst/>
            <a:rect r="r" b="b" t="t" l="l"/>
            <a:pathLst>
              <a:path h="1589269" w="1452994">
                <a:moveTo>
                  <a:pt x="0" y="0"/>
                </a:moveTo>
                <a:lnTo>
                  <a:pt x="1452994" y="0"/>
                </a:lnTo>
                <a:lnTo>
                  <a:pt x="1452994" y="1589269"/>
                </a:lnTo>
                <a:lnTo>
                  <a:pt x="0" y="1589269"/>
                </a:lnTo>
                <a:lnTo>
                  <a:pt x="0" y="0"/>
                </a:lnTo>
                <a:close/>
              </a:path>
            </a:pathLst>
          </a:custGeom>
          <a:blipFill>
            <a:blip r:embed="rId6"/>
            <a:stretch>
              <a:fillRect l="-477723" t="-684570" r="-1434264" b="-1054896"/>
            </a:stretch>
          </a:blipFill>
        </p:spPr>
      </p:sp>
      <p:sp>
        <p:nvSpPr>
          <p:cNvPr name="TextBox 18" id="18"/>
          <p:cNvSpPr txBox="true"/>
          <p:nvPr/>
        </p:nvSpPr>
        <p:spPr>
          <a:xfrm rot="0">
            <a:off x="2765498" y="8225655"/>
            <a:ext cx="8073817" cy="1416686"/>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If you are sharing a keyboard, we can loan you a headphone splitter so both of you can hear the keyboard.</a:t>
            </a:r>
          </a:p>
        </p:txBody>
      </p:sp>
      <p:sp>
        <p:nvSpPr>
          <p:cNvPr name="TextBox 19" id="19"/>
          <p:cNvSpPr txBox="true"/>
          <p:nvPr/>
        </p:nvSpPr>
        <p:spPr>
          <a:xfrm rot="0">
            <a:off x="0" y="2603623"/>
            <a:ext cx="3086100" cy="1226820"/>
          </a:xfrm>
          <a:prstGeom prst="rect">
            <a:avLst/>
          </a:prstGeom>
        </p:spPr>
        <p:txBody>
          <a:bodyPr anchor="t" rtlCol="false" tIns="0" lIns="0" bIns="0" rIns="0">
            <a:spAutoFit/>
          </a:bodyPr>
          <a:lstStyle/>
          <a:p>
            <a:pPr algn="ctr">
              <a:lnSpc>
                <a:spcPts val="10080"/>
              </a:lnSpc>
              <a:spcBef>
                <a:spcPct val="0"/>
              </a:spcBef>
            </a:pPr>
            <a:r>
              <a:rPr lang="en-US" sz="7200">
                <a:solidFill>
                  <a:srgbClr val="000000"/>
                </a:solidFill>
                <a:latin typeface="TT Firs Neue"/>
                <a:ea typeface="TT Firs Neue"/>
                <a:cs typeface="TT Firs Neue"/>
                <a:sym typeface="TT Firs Neue"/>
              </a:rPr>
              <a:t>1</a:t>
            </a:r>
          </a:p>
        </p:txBody>
      </p:sp>
      <p:sp>
        <p:nvSpPr>
          <p:cNvPr name="TextBox 20" id="20"/>
          <p:cNvSpPr txBox="true"/>
          <p:nvPr/>
        </p:nvSpPr>
        <p:spPr>
          <a:xfrm rot="0">
            <a:off x="2861044" y="2546790"/>
            <a:ext cx="4267081" cy="1416686"/>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Connect your headphones to your keyboard.</a:t>
            </a:r>
          </a:p>
        </p:txBody>
      </p:sp>
      <p:sp>
        <p:nvSpPr>
          <p:cNvPr name="TextBox 21" id="21"/>
          <p:cNvSpPr txBox="true"/>
          <p:nvPr/>
        </p:nvSpPr>
        <p:spPr>
          <a:xfrm rot="0">
            <a:off x="0" y="5377322"/>
            <a:ext cx="3086100" cy="1226820"/>
          </a:xfrm>
          <a:prstGeom prst="rect">
            <a:avLst/>
          </a:prstGeom>
        </p:spPr>
        <p:txBody>
          <a:bodyPr anchor="t" rtlCol="false" tIns="0" lIns="0" bIns="0" rIns="0">
            <a:spAutoFit/>
          </a:bodyPr>
          <a:lstStyle/>
          <a:p>
            <a:pPr algn="ctr">
              <a:lnSpc>
                <a:spcPts val="10080"/>
              </a:lnSpc>
              <a:spcBef>
                <a:spcPct val="0"/>
              </a:spcBef>
            </a:pPr>
            <a:r>
              <a:rPr lang="en-US" sz="7200">
                <a:solidFill>
                  <a:srgbClr val="000000"/>
                </a:solidFill>
                <a:latin typeface="TT Firs Neue"/>
                <a:ea typeface="TT Firs Neue"/>
                <a:cs typeface="TT Firs Neue"/>
                <a:sym typeface="TT Firs Neue"/>
              </a:rPr>
              <a:t>2</a:t>
            </a:r>
          </a:p>
        </p:txBody>
      </p:sp>
      <p:sp>
        <p:nvSpPr>
          <p:cNvPr name="TextBox 22" id="22"/>
          <p:cNvSpPr txBox="true"/>
          <p:nvPr/>
        </p:nvSpPr>
        <p:spPr>
          <a:xfrm rot="0">
            <a:off x="2861044" y="5349105"/>
            <a:ext cx="3072763" cy="1416686"/>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Leave one ear uncovered so you can hear me.</a:t>
            </a:r>
          </a:p>
        </p:txBody>
      </p:sp>
      <p:sp>
        <p:nvSpPr>
          <p:cNvPr name="Freeform 23" id="23"/>
          <p:cNvSpPr/>
          <p:nvPr/>
        </p:nvSpPr>
        <p:spPr>
          <a:xfrm flipH="false" flipV="false" rot="0">
            <a:off x="10983300" y="7733337"/>
            <a:ext cx="3227305" cy="2553663"/>
          </a:xfrm>
          <a:custGeom>
            <a:avLst/>
            <a:gdLst/>
            <a:ahLst/>
            <a:cxnLst/>
            <a:rect r="r" b="b" t="t" l="l"/>
            <a:pathLst>
              <a:path h="2553663" w="3227305">
                <a:moveTo>
                  <a:pt x="0" y="0"/>
                </a:moveTo>
                <a:lnTo>
                  <a:pt x="3227305" y="0"/>
                </a:lnTo>
                <a:lnTo>
                  <a:pt x="3227305" y="2553663"/>
                </a:lnTo>
                <a:lnTo>
                  <a:pt x="0" y="2553663"/>
                </a:lnTo>
                <a:lnTo>
                  <a:pt x="0" y="0"/>
                </a:lnTo>
                <a:close/>
              </a:path>
            </a:pathLst>
          </a:custGeom>
          <a:blipFill>
            <a:blip r:embed="rId7"/>
            <a:stretch>
              <a:fillRect l="0" t="-44832" r="0" b="-13141"/>
            </a:stretch>
          </a:blipFill>
        </p:spPr>
      </p:sp>
      <p:grpSp>
        <p:nvGrpSpPr>
          <p:cNvPr name="Group 24" id="24"/>
          <p:cNvGrpSpPr/>
          <p:nvPr/>
        </p:nvGrpSpPr>
        <p:grpSpPr>
          <a:xfrm rot="0">
            <a:off x="10262517" y="5266832"/>
            <a:ext cx="1543050" cy="1543050"/>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6" id="26"/>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sp>
        <p:nvSpPr>
          <p:cNvPr name="TextBox 27" id="27"/>
          <p:cNvSpPr txBox="true"/>
          <p:nvPr/>
        </p:nvSpPr>
        <p:spPr>
          <a:xfrm rot="0">
            <a:off x="9490992" y="5358272"/>
            <a:ext cx="3086100" cy="1226820"/>
          </a:xfrm>
          <a:prstGeom prst="rect">
            <a:avLst/>
          </a:prstGeom>
        </p:spPr>
        <p:txBody>
          <a:bodyPr anchor="t" rtlCol="false" tIns="0" lIns="0" bIns="0" rIns="0">
            <a:spAutoFit/>
          </a:bodyPr>
          <a:lstStyle/>
          <a:p>
            <a:pPr algn="ctr">
              <a:lnSpc>
                <a:spcPts val="10080"/>
              </a:lnSpc>
              <a:spcBef>
                <a:spcPct val="0"/>
              </a:spcBef>
            </a:pPr>
            <a:r>
              <a:rPr lang="en-US" sz="7200">
                <a:solidFill>
                  <a:srgbClr val="000000"/>
                </a:solidFill>
                <a:latin typeface="TT Firs Neue"/>
                <a:ea typeface="TT Firs Neue"/>
                <a:cs typeface="TT Firs Neue"/>
                <a:sym typeface="TT Firs Neue"/>
              </a:rPr>
              <a:t>3</a:t>
            </a:r>
          </a:p>
        </p:txBody>
      </p:sp>
      <p:sp>
        <p:nvSpPr>
          <p:cNvPr name="TextBox 28" id="28"/>
          <p:cNvSpPr txBox="true"/>
          <p:nvPr/>
        </p:nvSpPr>
        <p:spPr>
          <a:xfrm rot="0">
            <a:off x="12129417" y="4949058"/>
            <a:ext cx="3277833" cy="2369186"/>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Test that you can hear your keyboard when you play. Adjust the volume to suit.</a:t>
            </a:r>
          </a:p>
        </p:txBody>
      </p:sp>
      <p:grpSp>
        <p:nvGrpSpPr>
          <p:cNvPr name="Group 29" id="29"/>
          <p:cNvGrpSpPr/>
          <p:nvPr/>
        </p:nvGrpSpPr>
        <p:grpSpPr>
          <a:xfrm rot="0">
            <a:off x="771525" y="8191047"/>
            <a:ext cx="1543050" cy="1543050"/>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1" id="31"/>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sp>
        <p:nvSpPr>
          <p:cNvPr name="TextBox 32" id="32"/>
          <p:cNvSpPr txBox="true"/>
          <p:nvPr/>
        </p:nvSpPr>
        <p:spPr>
          <a:xfrm rot="0">
            <a:off x="0" y="8282487"/>
            <a:ext cx="3086100" cy="1226820"/>
          </a:xfrm>
          <a:prstGeom prst="rect">
            <a:avLst/>
          </a:prstGeom>
        </p:spPr>
        <p:txBody>
          <a:bodyPr anchor="t" rtlCol="false" tIns="0" lIns="0" bIns="0" rIns="0">
            <a:spAutoFit/>
          </a:bodyPr>
          <a:lstStyle/>
          <a:p>
            <a:pPr algn="ctr">
              <a:lnSpc>
                <a:spcPts val="10080"/>
              </a:lnSpc>
              <a:spcBef>
                <a:spcPct val="0"/>
              </a:spcBef>
            </a:pPr>
            <a:r>
              <a:rPr lang="en-US" sz="7200">
                <a:solidFill>
                  <a:srgbClr val="000000"/>
                </a:solidFill>
                <a:latin typeface="TT Firs Neue"/>
                <a:ea typeface="TT Firs Neue"/>
                <a:cs typeface="TT Firs Neue"/>
                <a:sym typeface="TT Firs Neue"/>
              </a:rPr>
              <a:t>4</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08259" y="6002082"/>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08259" y="62610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Turn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8</a:t>
            </a:r>
          </a:p>
        </p:txBody>
      </p:sp>
      <p:sp>
        <p:nvSpPr>
          <p:cNvPr name="TextBox 13" id="13"/>
          <p:cNvSpPr txBox="true"/>
          <p:nvPr/>
        </p:nvSpPr>
        <p:spPr>
          <a:xfrm rot="0">
            <a:off x="8047324" y="2475987"/>
            <a:ext cx="7600229" cy="1407796"/>
          </a:xfrm>
          <a:prstGeom prst="rect">
            <a:avLst/>
          </a:prstGeom>
        </p:spPr>
        <p:txBody>
          <a:bodyPr anchor="t" rtlCol="false" tIns="0" lIns="0" bIns="0" rIns="0">
            <a:spAutoFit/>
          </a:bodyPr>
          <a:lstStyle/>
          <a:p>
            <a:pPr algn="l">
              <a:lnSpc>
                <a:spcPts val="3779"/>
              </a:lnSpc>
            </a:pPr>
            <a:r>
              <a:rPr lang="en-US" sz="2699" b="true">
                <a:solidFill>
                  <a:srgbClr val="000000"/>
                </a:solidFill>
                <a:latin typeface="TT Firs Neue Bold"/>
                <a:ea typeface="TT Firs Neue Bold"/>
                <a:cs typeface="TT Firs Neue Bold"/>
                <a:sym typeface="TT Firs Neue Bold"/>
              </a:rPr>
              <a:t>Adult Piano Adventures All-in-One Book 1</a:t>
            </a:r>
          </a:p>
          <a:p>
            <a:pPr algn="l">
              <a:lnSpc>
                <a:spcPts val="3779"/>
              </a:lnSpc>
            </a:pPr>
            <a:r>
              <a:rPr lang="en-US" sz="2699" b="true">
                <a:solidFill>
                  <a:srgbClr val="000000"/>
                </a:solidFill>
                <a:latin typeface="TT Firs Neue Bold"/>
                <a:ea typeface="TT Firs Neue Bold"/>
                <a:cs typeface="TT Firs Neue Bold"/>
                <a:sym typeface="TT Firs Neue Bold"/>
              </a:rPr>
              <a:t>by Nancy &amp; Randall Faber</a:t>
            </a:r>
          </a:p>
          <a:p>
            <a:pPr algn="l" marL="0" indent="0" lvl="0">
              <a:lnSpc>
                <a:spcPts val="3779"/>
              </a:lnSpc>
            </a:pPr>
            <a:r>
              <a:rPr lang="en-US" sz="2699">
                <a:solidFill>
                  <a:srgbClr val="000000"/>
                </a:solidFill>
                <a:latin typeface="TT Firs Neue"/>
                <a:ea typeface="TT Firs Neue"/>
                <a:cs typeface="TT Firs Neue"/>
                <a:sym typeface="TT Firs Neue"/>
              </a:rPr>
              <a:t>(Available on Amazon or from music stores)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79502" y="1584175"/>
            <a:ext cx="17588532" cy="4750438"/>
          </a:xfrm>
          <a:prstGeom prst="rect">
            <a:avLst/>
          </a:prstGeom>
        </p:spPr>
        <p:txBody>
          <a:bodyPr anchor="t" rtlCol="false" tIns="0" lIns="0" bIns="0" rIns="0">
            <a:spAutoFit/>
          </a:bodyPr>
          <a:lstStyle/>
          <a:p>
            <a:pPr algn="l">
              <a:lnSpc>
                <a:spcPts val="3814"/>
              </a:lnSpc>
            </a:pPr>
            <a:r>
              <a:rPr lang="en-US" sz="2724" b="true">
                <a:solidFill>
                  <a:srgbClr val="000000"/>
                </a:solidFill>
                <a:latin typeface="TT Firs Neue Bold"/>
                <a:ea typeface="TT Firs Neue Bold"/>
                <a:cs typeface="TT Firs Neue Bold"/>
                <a:sym typeface="TT Firs Neue Bold"/>
              </a:rPr>
              <a:t>Your Secret Weapon: Regular Practice</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The key to unlocking your hidden talent is regular, relaxed practice at home.</a:t>
            </a:r>
          </a:p>
          <a:p>
            <a:pPr algn="l">
              <a:lnSpc>
                <a:spcPts val="3814"/>
              </a:lnSpc>
            </a:pP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No pressure:</a:t>
            </a:r>
            <a:r>
              <a:rPr lang="en-US" sz="2724">
                <a:solidFill>
                  <a:srgbClr val="000000"/>
                </a:solidFill>
                <a:latin typeface="TT Firs Neue"/>
                <a:ea typeface="TT Firs Neue"/>
                <a:cs typeface="TT Firs Neue"/>
                <a:sym typeface="TT Firs Neue"/>
              </a:rPr>
              <a:t> To start with, just sit down and play whenever the mood strikes you.</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Step-by-step: </a:t>
            </a:r>
            <a:r>
              <a:rPr lang="en-US" sz="2724">
                <a:solidFill>
                  <a:srgbClr val="000000"/>
                </a:solidFill>
                <a:latin typeface="TT Firs Neue"/>
                <a:ea typeface="TT Firs Neue"/>
                <a:cs typeface="TT Firs Neue"/>
                <a:sym typeface="TT Firs Neue"/>
              </a:rPr>
              <a:t>We will gradually build a gentle, structured practice routine for you.</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Consistency wins:</a:t>
            </a:r>
            <a:r>
              <a:rPr lang="en-US" sz="2724">
                <a:solidFill>
                  <a:srgbClr val="000000"/>
                </a:solidFill>
                <a:latin typeface="TT Firs Neue"/>
                <a:ea typeface="TT Firs Neue"/>
                <a:cs typeface="TT Firs Neue"/>
                <a:sym typeface="TT Firs Neue"/>
              </a:rPr>
              <a:t> Just a few minutes a day will do absolute wonders for your progress. When you sleep, your brain takes what you’ve learnt and locks it in. So regular short practice is better than occasional long practice.</a:t>
            </a:r>
          </a:p>
          <a:p>
            <a:pPr algn="l" marL="0" indent="0" lvl="0">
              <a:lnSpc>
                <a:spcPts val="3814"/>
              </a:lnSpc>
            </a:pPr>
          </a:p>
        </p:txBody>
      </p:sp>
      <p:grpSp>
        <p:nvGrpSpPr>
          <p:cNvPr name="Group 9" id="9"/>
          <p:cNvGrpSpPr/>
          <p:nvPr/>
        </p:nvGrpSpPr>
        <p:grpSpPr>
          <a:xfrm rot="0">
            <a:off x="396005" y="6334613"/>
            <a:ext cx="17230529" cy="3508111"/>
            <a:chOff x="0" y="0"/>
            <a:chExt cx="5344969" cy="1088228"/>
          </a:xfrm>
        </p:grpSpPr>
        <p:sp>
          <p:nvSpPr>
            <p:cNvPr name="Freeform 10" id="10"/>
            <p:cNvSpPr/>
            <p:nvPr/>
          </p:nvSpPr>
          <p:spPr>
            <a:xfrm flipH="false" flipV="false" rot="0">
              <a:off x="0" y="0"/>
              <a:ext cx="5344969" cy="1088228"/>
            </a:xfrm>
            <a:custGeom>
              <a:avLst/>
              <a:gdLst/>
              <a:ahLst/>
              <a:cxnLst/>
              <a:rect r="r" b="b" t="t" l="l"/>
              <a:pathLst>
                <a:path h="1088228" w="5344969">
                  <a:moveTo>
                    <a:pt x="0" y="0"/>
                  </a:moveTo>
                  <a:lnTo>
                    <a:pt x="5344969" y="0"/>
                  </a:lnTo>
                  <a:lnTo>
                    <a:pt x="5344969" y="1088228"/>
                  </a:lnTo>
                  <a:lnTo>
                    <a:pt x="0" y="1088228"/>
                  </a:lnTo>
                  <a:close/>
                </a:path>
              </a:pathLst>
            </a:custGeom>
            <a:solidFill>
              <a:srgbClr val="545454"/>
            </a:solidFill>
          </p:spPr>
        </p:sp>
        <p:sp>
          <p:nvSpPr>
            <p:cNvPr name="TextBox 11" id="11"/>
            <p:cNvSpPr txBox="true"/>
            <p:nvPr/>
          </p:nvSpPr>
          <p:spPr>
            <a:xfrm>
              <a:off x="0" y="-47625"/>
              <a:ext cx="5344969" cy="1135853"/>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847183" y="7317433"/>
            <a:ext cx="16328621" cy="2269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playing </a:t>
            </a:r>
            <a:r>
              <a:rPr lang="en-US" b="true" sz="2164">
                <a:solidFill>
                  <a:srgbClr val="FEFEFE"/>
                </a:solidFill>
                <a:latin typeface="TT Firs Neue Bold"/>
                <a:ea typeface="TT Firs Neue Bold"/>
                <a:cs typeface="TT Firs Neue Bold"/>
                <a:sym typeface="TT Firs Neue Bold"/>
              </a:rPr>
              <a:t>Amazing Grace </a:t>
            </a:r>
            <a:r>
              <a:rPr lang="en-US" sz="2164">
                <a:solidFill>
                  <a:srgbClr val="FEFEFE"/>
                </a:solidFill>
                <a:latin typeface="TT Firs Neue"/>
                <a:ea typeface="TT Firs Neue"/>
                <a:cs typeface="TT Firs Neue"/>
                <a:sym typeface="TT Firs Neue"/>
              </a:rPr>
              <a:t>on pages 12-13.</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Play with the </a:t>
            </a:r>
            <a:r>
              <a:rPr lang="en-US" b="true" sz="2164">
                <a:solidFill>
                  <a:srgbClr val="FEFEFE"/>
                </a:solidFill>
                <a:latin typeface="TT Firs Neue Bold"/>
                <a:ea typeface="TT Firs Neue Bold"/>
                <a:cs typeface="TT Firs Neue Bold"/>
                <a:sym typeface="TT Firs Neue Bold"/>
              </a:rPr>
              <a:t>Metronome button </a:t>
            </a:r>
            <a:r>
              <a:rPr lang="en-US" sz="2164">
                <a:solidFill>
                  <a:srgbClr val="FEFEFE"/>
                </a:solidFill>
                <a:latin typeface="TT Firs Neue"/>
                <a:ea typeface="TT Firs Neue"/>
                <a:cs typeface="TT Firs Neue"/>
                <a:sym typeface="TT Firs Neue"/>
              </a:rPr>
              <a:t>on your keyboard and learn how it works. Try setting it to 100 bpm and clap the rhythms on page 14. If you don’t have a Metronome button on your keyboard, download an app for your phone.</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Familiarise yourself with the </a:t>
            </a:r>
            <a:r>
              <a:rPr lang="en-US" b="true" sz="2164">
                <a:solidFill>
                  <a:srgbClr val="FEFEFE"/>
                </a:solidFill>
                <a:latin typeface="TT Firs Neue Bold"/>
                <a:ea typeface="TT Firs Neue Bold"/>
                <a:cs typeface="TT Firs Neue Bold"/>
                <a:sym typeface="TT Firs Neue Bold"/>
              </a:rPr>
              <a:t>next 10 pages of the workbook</a:t>
            </a:r>
            <a:r>
              <a:rPr lang="en-US" sz="2164">
                <a:solidFill>
                  <a:srgbClr val="FEFEFE"/>
                </a:solidFill>
                <a:latin typeface="TT Firs Neue"/>
                <a:ea typeface="TT Firs Neue"/>
                <a:cs typeface="TT Firs Neue"/>
                <a:sym typeface="TT Firs Neue"/>
              </a:rPr>
              <a:t>, which we’ll study next lesson.</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If you don’t have a </a:t>
            </a:r>
            <a:r>
              <a:rPr lang="en-US" b="true" sz="2164">
                <a:solidFill>
                  <a:srgbClr val="FEFEFE"/>
                </a:solidFill>
                <a:latin typeface="TT Firs Neue Bold"/>
                <a:ea typeface="TT Firs Neue Bold"/>
                <a:cs typeface="TT Firs Neue Bold"/>
                <a:sym typeface="TT Firs Neue Bold"/>
              </a:rPr>
              <a:t>Sustain pedal </a:t>
            </a:r>
            <a:r>
              <a:rPr lang="en-US" sz="2164">
                <a:solidFill>
                  <a:srgbClr val="FEFEFE"/>
                </a:solidFill>
                <a:latin typeface="TT Firs Neue"/>
                <a:ea typeface="TT Firs Neue"/>
                <a:cs typeface="TT Firs Neue"/>
                <a:sym typeface="TT Firs Neue"/>
              </a:rPr>
              <a:t>yet, buy one. Visit </a:t>
            </a:r>
            <a:r>
              <a:rPr lang="en-US" sz="2164" u="sng">
                <a:solidFill>
                  <a:srgbClr val="FEFEFE"/>
                </a:solidFill>
                <a:latin typeface="TT Firs Neue"/>
                <a:ea typeface="TT Firs Neue"/>
                <a:cs typeface="TT Firs Neue"/>
                <a:sym typeface="TT Firs Neue"/>
              </a:rPr>
              <a:t>www.DaveBStevens.com/keyboard</a:t>
            </a:r>
            <a:r>
              <a:rPr lang="en-US" sz="2164">
                <a:solidFill>
                  <a:srgbClr val="FEFEFE"/>
                </a:solidFill>
                <a:latin typeface="TT Firs Neue"/>
                <a:ea typeface="TT Firs Neue"/>
                <a:cs typeface="TT Firs Neue"/>
                <a:sym typeface="TT Firs Neue"/>
              </a:rPr>
              <a:t> and see the FAQ “What Accessories Must I Have” (towards the bottom of the page). </a:t>
            </a:r>
          </a:p>
        </p:txBody>
      </p:sp>
      <p:sp>
        <p:nvSpPr>
          <p:cNvPr name="TextBox 13" id="13"/>
          <p:cNvSpPr txBox="true"/>
          <p:nvPr/>
        </p:nvSpPr>
        <p:spPr>
          <a:xfrm rot="0">
            <a:off x="396005" y="6584975"/>
            <a:ext cx="16779798"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Some Things To Do This Week</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2</a:t>
            </a:r>
          </a:p>
        </p:txBody>
      </p:sp>
      <p:sp>
        <p:nvSpPr>
          <p:cNvPr name="TextBox 8" id="8"/>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grpSp>
        <p:nvGrpSpPr>
          <p:cNvPr name="Group 9" id="9"/>
          <p:cNvGrpSpPr/>
          <p:nvPr/>
        </p:nvGrpSpPr>
        <p:grpSpPr>
          <a:xfrm rot="0">
            <a:off x="396005" y="1926156"/>
            <a:ext cx="17230529" cy="2912355"/>
            <a:chOff x="0" y="0"/>
            <a:chExt cx="5344969" cy="903423"/>
          </a:xfrm>
        </p:grpSpPr>
        <p:sp>
          <p:nvSpPr>
            <p:cNvPr name="Freeform 10" id="10"/>
            <p:cNvSpPr/>
            <p:nvPr/>
          </p:nvSpPr>
          <p:spPr>
            <a:xfrm flipH="false" flipV="false" rot="0">
              <a:off x="0" y="0"/>
              <a:ext cx="5344969" cy="903423"/>
            </a:xfrm>
            <a:custGeom>
              <a:avLst/>
              <a:gdLst/>
              <a:ahLst/>
              <a:cxnLst/>
              <a:rect r="r" b="b" t="t" l="l"/>
              <a:pathLst>
                <a:path h="903423" w="5344969">
                  <a:moveTo>
                    <a:pt x="0" y="0"/>
                  </a:moveTo>
                  <a:lnTo>
                    <a:pt x="5344969" y="0"/>
                  </a:lnTo>
                  <a:lnTo>
                    <a:pt x="5344969" y="903423"/>
                  </a:lnTo>
                  <a:lnTo>
                    <a:pt x="0" y="903423"/>
                  </a:lnTo>
                  <a:close/>
                </a:path>
              </a:pathLst>
            </a:custGeom>
            <a:solidFill>
              <a:srgbClr val="545454"/>
            </a:solidFill>
          </p:spPr>
        </p:sp>
        <p:sp>
          <p:nvSpPr>
            <p:cNvPr name="TextBox 11" id="11"/>
            <p:cNvSpPr txBox="true"/>
            <p:nvPr/>
          </p:nvSpPr>
          <p:spPr>
            <a:xfrm>
              <a:off x="0" y="-47625"/>
              <a:ext cx="5344969" cy="951048"/>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847183" y="2899450"/>
            <a:ext cx="16328621" cy="1325508"/>
          </a:xfrm>
          <a:prstGeom prst="rect">
            <a:avLst/>
          </a:prstGeom>
        </p:spPr>
        <p:txBody>
          <a:bodyPr anchor="t" rtlCol="false" tIns="0" lIns="0" bIns="0" rIns="0">
            <a:spAutoFit/>
          </a:bodyPr>
          <a:lstStyle/>
          <a:p>
            <a:pPr algn="l" marL="553711" indent="-276855" lvl="1">
              <a:lnSpc>
                <a:spcPts val="3590"/>
              </a:lnSpc>
              <a:buAutoNum type="arabicPeriod" startAt="1"/>
            </a:pPr>
            <a:r>
              <a:rPr lang="en-US" sz="2564">
                <a:solidFill>
                  <a:srgbClr val="FEFEFE"/>
                </a:solidFill>
                <a:latin typeface="TT Firs Neue"/>
                <a:ea typeface="TT Firs Neue"/>
                <a:cs typeface="TT Firs Neue"/>
                <a:sym typeface="TT Firs Neue"/>
              </a:rPr>
              <a:t>Practice playing </a:t>
            </a:r>
            <a:r>
              <a:rPr lang="en-US" b="true" sz="2564">
                <a:solidFill>
                  <a:srgbClr val="FEFEFE"/>
                </a:solidFill>
                <a:latin typeface="TT Firs Neue Bold"/>
                <a:ea typeface="TT Firs Neue Bold"/>
                <a:cs typeface="TT Firs Neue Bold"/>
                <a:sym typeface="TT Firs Neue Bold"/>
              </a:rPr>
              <a:t>Amazing Grace </a:t>
            </a:r>
            <a:r>
              <a:rPr lang="en-US" sz="2564">
                <a:solidFill>
                  <a:srgbClr val="FEFEFE"/>
                </a:solidFill>
                <a:latin typeface="TT Firs Neue"/>
                <a:ea typeface="TT Firs Neue"/>
                <a:cs typeface="TT Firs Neue"/>
                <a:sym typeface="TT Firs Neue"/>
              </a:rPr>
              <a:t>on pages 12-13?</a:t>
            </a:r>
          </a:p>
          <a:p>
            <a:pPr algn="l" marL="553711" indent="-276855" lvl="1">
              <a:lnSpc>
                <a:spcPts val="3590"/>
              </a:lnSpc>
              <a:buAutoNum type="arabicPeriod" startAt="1"/>
            </a:pPr>
            <a:r>
              <a:rPr lang="en-US" sz="2564">
                <a:solidFill>
                  <a:srgbClr val="FEFEFE"/>
                </a:solidFill>
                <a:latin typeface="TT Firs Neue"/>
                <a:ea typeface="TT Firs Neue"/>
                <a:cs typeface="TT Firs Neue"/>
                <a:sym typeface="TT Firs Neue"/>
              </a:rPr>
              <a:t>Find the </a:t>
            </a:r>
            <a:r>
              <a:rPr lang="en-US" b="true" sz="2564">
                <a:solidFill>
                  <a:srgbClr val="FEFEFE"/>
                </a:solidFill>
                <a:latin typeface="TT Firs Neue Bold"/>
                <a:ea typeface="TT Firs Neue Bold"/>
                <a:cs typeface="TT Firs Neue Bold"/>
                <a:sym typeface="TT Firs Neue Bold"/>
              </a:rPr>
              <a:t>Metronome button </a:t>
            </a:r>
            <a:r>
              <a:rPr lang="en-US" sz="2564">
                <a:solidFill>
                  <a:srgbClr val="FEFEFE"/>
                </a:solidFill>
                <a:latin typeface="TT Firs Neue"/>
                <a:ea typeface="TT Firs Neue"/>
                <a:cs typeface="TT Firs Neue"/>
                <a:sym typeface="TT Firs Neue"/>
              </a:rPr>
              <a:t>on your keyboard? (or download a Metronome app for your phone)</a:t>
            </a:r>
          </a:p>
          <a:p>
            <a:pPr algn="l" marL="553711" indent="-276855" lvl="1">
              <a:lnSpc>
                <a:spcPts val="3590"/>
              </a:lnSpc>
              <a:buAutoNum type="arabicPeriod" startAt="1"/>
            </a:pPr>
            <a:r>
              <a:rPr lang="en-US" sz="2564">
                <a:solidFill>
                  <a:srgbClr val="FEFEFE"/>
                </a:solidFill>
                <a:latin typeface="TT Firs Neue"/>
                <a:ea typeface="TT Firs Neue"/>
                <a:cs typeface="TT Firs Neue"/>
                <a:sym typeface="TT Firs Neue"/>
              </a:rPr>
              <a:t>Buy a </a:t>
            </a:r>
            <a:r>
              <a:rPr lang="en-US" b="true" sz="2564">
                <a:solidFill>
                  <a:srgbClr val="FEFEFE"/>
                </a:solidFill>
                <a:latin typeface="TT Firs Neue Bold"/>
                <a:ea typeface="TT Firs Neue Bold"/>
                <a:cs typeface="TT Firs Neue Bold"/>
                <a:sym typeface="TT Firs Neue Bold"/>
              </a:rPr>
              <a:t>Sustain pedal? </a:t>
            </a:r>
            <a:r>
              <a:rPr lang="en-US" sz="2564">
                <a:solidFill>
                  <a:srgbClr val="FEFEFE"/>
                </a:solidFill>
                <a:latin typeface="TT Firs Neue"/>
                <a:ea typeface="TT Firs Neue"/>
                <a:cs typeface="TT Firs Neue"/>
                <a:sym typeface="TT Firs Neue"/>
              </a:rPr>
              <a:t> </a:t>
            </a:r>
          </a:p>
        </p:txBody>
      </p:sp>
      <p:sp>
        <p:nvSpPr>
          <p:cNvPr name="TextBox 13" id="13"/>
          <p:cNvSpPr txBox="true"/>
          <p:nvPr/>
        </p:nvSpPr>
        <p:spPr>
          <a:xfrm rot="0">
            <a:off x="396005" y="2176518"/>
            <a:ext cx="16779798"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Turn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15</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742440" y="3510911"/>
            <a:ext cx="16803121" cy="4109928"/>
            <a:chOff x="0" y="0"/>
            <a:chExt cx="22404161" cy="5479904"/>
          </a:xfrm>
        </p:grpSpPr>
        <p:sp>
          <p:nvSpPr>
            <p:cNvPr name="Freeform 11" id="11"/>
            <p:cNvSpPr/>
            <p:nvPr/>
          </p:nvSpPr>
          <p:spPr>
            <a:xfrm flipH="false" flipV="false" rot="0">
              <a:off x="0" y="0"/>
              <a:ext cx="15927338" cy="5479904"/>
            </a:xfrm>
            <a:custGeom>
              <a:avLst/>
              <a:gdLst/>
              <a:ahLst/>
              <a:cxnLst/>
              <a:rect r="r" b="b" t="t" l="l"/>
              <a:pathLst>
                <a:path h="5479904" w="15927338">
                  <a:moveTo>
                    <a:pt x="0" y="0"/>
                  </a:moveTo>
                  <a:lnTo>
                    <a:pt x="15927338" y="0"/>
                  </a:lnTo>
                  <a:lnTo>
                    <a:pt x="15927338" y="5479904"/>
                  </a:lnTo>
                  <a:lnTo>
                    <a:pt x="0" y="5479904"/>
                  </a:lnTo>
                  <a:lnTo>
                    <a:pt x="0" y="0"/>
                  </a:lnTo>
                  <a:close/>
                </a:path>
              </a:pathLst>
            </a:custGeom>
            <a:blipFill>
              <a:blip r:embed="rId4"/>
              <a:stretch>
                <a:fillRect l="-210" t="0" r="0" b="0"/>
              </a:stretch>
            </a:blipFill>
          </p:spPr>
        </p:sp>
        <p:sp>
          <p:nvSpPr>
            <p:cNvPr name="Freeform 12" id="12"/>
            <p:cNvSpPr/>
            <p:nvPr/>
          </p:nvSpPr>
          <p:spPr>
            <a:xfrm flipH="false" flipV="false" rot="0">
              <a:off x="14908146" y="0"/>
              <a:ext cx="7480451" cy="5479904"/>
            </a:xfrm>
            <a:custGeom>
              <a:avLst/>
              <a:gdLst/>
              <a:ahLst/>
              <a:cxnLst/>
              <a:rect r="r" b="b" t="t" l="l"/>
              <a:pathLst>
                <a:path h="5479904" w="7480451">
                  <a:moveTo>
                    <a:pt x="0" y="0"/>
                  </a:moveTo>
                  <a:lnTo>
                    <a:pt x="7480450" y="0"/>
                  </a:lnTo>
                  <a:lnTo>
                    <a:pt x="7480450" y="5479904"/>
                  </a:lnTo>
                  <a:lnTo>
                    <a:pt x="0" y="5479904"/>
                  </a:lnTo>
                  <a:lnTo>
                    <a:pt x="0" y="0"/>
                  </a:lnTo>
                  <a:close/>
                </a:path>
              </a:pathLst>
            </a:custGeom>
            <a:blipFill>
              <a:blip r:embed="rId4"/>
              <a:stretch>
                <a:fillRect l="0" t="0" r="-113367" b="0"/>
              </a:stretch>
            </a:blipFill>
          </p:spPr>
        </p:sp>
        <p:grpSp>
          <p:nvGrpSpPr>
            <p:cNvPr name="Group 13" id="13"/>
            <p:cNvGrpSpPr/>
            <p:nvPr/>
          </p:nvGrpSpPr>
          <p:grpSpPr>
            <a:xfrm rot="0">
              <a:off x="0" y="0"/>
              <a:ext cx="7445691" cy="5479904"/>
              <a:chOff x="0" y="0"/>
              <a:chExt cx="1304134" cy="959821"/>
            </a:xfrm>
          </p:grpSpPr>
          <p:sp>
            <p:nvSpPr>
              <p:cNvPr name="Freeform 14" id="14"/>
              <p:cNvSpPr/>
              <p:nvPr/>
            </p:nvSpPr>
            <p:spPr>
              <a:xfrm flipH="false" flipV="false" rot="0">
                <a:off x="0" y="0"/>
                <a:ext cx="1304134" cy="959821"/>
              </a:xfrm>
              <a:custGeom>
                <a:avLst/>
                <a:gdLst/>
                <a:ahLst/>
                <a:cxnLst/>
                <a:rect r="r" b="b" t="t" l="l"/>
                <a:pathLst>
                  <a:path h="959821" w="1304134">
                    <a:moveTo>
                      <a:pt x="0" y="0"/>
                    </a:moveTo>
                    <a:lnTo>
                      <a:pt x="1304134" y="0"/>
                    </a:lnTo>
                    <a:lnTo>
                      <a:pt x="1304134" y="959821"/>
                    </a:lnTo>
                    <a:lnTo>
                      <a:pt x="0" y="959821"/>
                    </a:lnTo>
                    <a:close/>
                  </a:path>
                </a:pathLst>
              </a:custGeom>
              <a:solidFill>
                <a:srgbClr val="5170FF">
                  <a:alpha val="49804"/>
                </a:srgbClr>
              </a:solidFill>
            </p:spPr>
          </p:sp>
          <p:sp>
            <p:nvSpPr>
              <p:cNvPr name="TextBox 15" id="15"/>
              <p:cNvSpPr txBox="true"/>
              <p:nvPr/>
            </p:nvSpPr>
            <p:spPr>
              <a:xfrm>
                <a:off x="0" y="-38100"/>
                <a:ext cx="1304134" cy="997921"/>
              </a:xfrm>
              <a:prstGeom prst="rect">
                <a:avLst/>
              </a:prstGeom>
            </p:spPr>
            <p:txBody>
              <a:bodyPr anchor="ctr" rtlCol="false" tIns="50800" lIns="50800" bIns="50800" rIns="50800"/>
              <a:lstStyle/>
              <a:p>
                <a:pPr algn="ctr">
                  <a:lnSpc>
                    <a:spcPts val="3030"/>
                  </a:lnSpc>
                </a:pPr>
              </a:p>
            </p:txBody>
          </p:sp>
        </p:grpSp>
        <p:grpSp>
          <p:nvGrpSpPr>
            <p:cNvPr name="Group 16" id="16"/>
            <p:cNvGrpSpPr/>
            <p:nvPr/>
          </p:nvGrpSpPr>
          <p:grpSpPr>
            <a:xfrm rot="0">
              <a:off x="14811680" y="0"/>
              <a:ext cx="7592481" cy="5479904"/>
              <a:chOff x="0" y="0"/>
              <a:chExt cx="1329845" cy="959821"/>
            </a:xfrm>
          </p:grpSpPr>
          <p:sp>
            <p:nvSpPr>
              <p:cNvPr name="Freeform 17" id="17"/>
              <p:cNvSpPr/>
              <p:nvPr/>
            </p:nvSpPr>
            <p:spPr>
              <a:xfrm flipH="false" flipV="false" rot="0">
                <a:off x="0" y="0"/>
                <a:ext cx="1329845" cy="959821"/>
              </a:xfrm>
              <a:custGeom>
                <a:avLst/>
                <a:gdLst/>
                <a:ahLst/>
                <a:cxnLst/>
                <a:rect r="r" b="b" t="t" l="l"/>
                <a:pathLst>
                  <a:path h="959821" w="1329845">
                    <a:moveTo>
                      <a:pt x="0" y="0"/>
                    </a:moveTo>
                    <a:lnTo>
                      <a:pt x="1329845" y="0"/>
                    </a:lnTo>
                    <a:lnTo>
                      <a:pt x="1329845" y="959821"/>
                    </a:lnTo>
                    <a:lnTo>
                      <a:pt x="0" y="959821"/>
                    </a:lnTo>
                    <a:close/>
                  </a:path>
                </a:pathLst>
              </a:custGeom>
              <a:solidFill>
                <a:srgbClr val="7ED957">
                  <a:alpha val="49804"/>
                </a:srgbClr>
              </a:solidFill>
            </p:spPr>
          </p:sp>
          <p:sp>
            <p:nvSpPr>
              <p:cNvPr name="TextBox 18" id="18"/>
              <p:cNvSpPr txBox="true"/>
              <p:nvPr/>
            </p:nvSpPr>
            <p:spPr>
              <a:xfrm>
                <a:off x="0" y="-38100"/>
                <a:ext cx="1329845" cy="997921"/>
              </a:xfrm>
              <a:prstGeom prst="rect">
                <a:avLst/>
              </a:prstGeom>
            </p:spPr>
            <p:txBody>
              <a:bodyPr anchor="ctr" rtlCol="false" tIns="50800" lIns="50800" bIns="50800" rIns="50800"/>
              <a:lstStyle/>
              <a:p>
                <a:pPr algn="ctr">
                  <a:lnSpc>
                    <a:spcPts val="3030"/>
                  </a:lnSpc>
                </a:pPr>
              </a:p>
            </p:txBody>
          </p:sp>
        </p:grpSp>
      </p:grpSp>
      <p:sp>
        <p:nvSpPr>
          <p:cNvPr name="TextBox 19" id="19"/>
          <p:cNvSpPr txBox="true"/>
          <p:nvPr/>
        </p:nvSpPr>
        <p:spPr>
          <a:xfrm rot="0">
            <a:off x="490613" y="1730743"/>
            <a:ext cx="16457215" cy="1380118"/>
          </a:xfrm>
          <a:prstGeom prst="rect">
            <a:avLst/>
          </a:prstGeom>
        </p:spPr>
        <p:txBody>
          <a:bodyPr anchor="t" rtlCol="false" tIns="0" lIns="0" bIns="0" rIns="0">
            <a:spAutoFit/>
          </a:bodyPr>
          <a:lstStyle/>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Keys</a:t>
            </a:r>
            <a:r>
              <a:rPr lang="en-US" sz="2664">
                <a:solidFill>
                  <a:srgbClr val="000000"/>
                </a:solidFill>
                <a:latin typeface="TT Firs Neue"/>
                <a:ea typeface="TT Firs Neue"/>
                <a:cs typeface="TT Firs Neue"/>
                <a:sym typeface="TT Firs Neue"/>
              </a:rPr>
              <a:t> are given letter names: </a:t>
            </a:r>
            <a:r>
              <a:rPr lang="en-US" b="true" sz="2664">
                <a:solidFill>
                  <a:srgbClr val="000000"/>
                </a:solidFill>
                <a:latin typeface="TT Firs Neue Bold"/>
                <a:ea typeface="TT Firs Neue Bold"/>
                <a:cs typeface="TT Firs Neue Bold"/>
                <a:sym typeface="TT Firs Neue Bold"/>
              </a:rPr>
              <a:t>A, B, C, D, E, F </a:t>
            </a:r>
            <a:r>
              <a:rPr lang="en-US" sz="2664">
                <a:solidFill>
                  <a:srgbClr val="000000"/>
                </a:solidFill>
                <a:latin typeface="TT Firs Neue"/>
                <a:ea typeface="TT Firs Neue"/>
                <a:cs typeface="TT Firs Neue"/>
                <a:sym typeface="TT Firs Neue"/>
              </a:rPr>
              <a:t>and </a:t>
            </a:r>
            <a:r>
              <a:rPr lang="en-US" b="true" sz="2664">
                <a:solidFill>
                  <a:srgbClr val="000000"/>
                </a:solidFill>
                <a:latin typeface="TT Firs Neue Bold"/>
                <a:ea typeface="TT Firs Neue Bold"/>
                <a:cs typeface="TT Firs Neue Bold"/>
                <a:sym typeface="TT Firs Neue Bold"/>
              </a:rPr>
              <a:t>G</a:t>
            </a:r>
            <a:r>
              <a:rPr lang="en-US" sz="2664">
                <a:solidFill>
                  <a:srgbClr val="000000"/>
                </a:solidFill>
                <a:latin typeface="TT Firs Neue"/>
                <a:ea typeface="TT Firs Neue"/>
                <a:cs typeface="TT Firs Neue"/>
                <a:sym typeface="TT Firs Neue"/>
              </a:rPr>
              <a:t>. </a:t>
            </a: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A to G are the </a:t>
            </a:r>
            <a:r>
              <a:rPr lang="en-US" b="true" sz="2664">
                <a:solidFill>
                  <a:srgbClr val="000000"/>
                </a:solidFill>
                <a:latin typeface="TT Firs Neue Bold"/>
                <a:ea typeface="TT Firs Neue Bold"/>
                <a:cs typeface="TT Firs Neue Bold"/>
                <a:sym typeface="TT Firs Neue Bold"/>
              </a:rPr>
              <a:t>7 white keys</a:t>
            </a:r>
            <a:r>
              <a:rPr lang="en-US" sz="2664">
                <a:solidFill>
                  <a:srgbClr val="000000"/>
                </a:solidFill>
                <a:latin typeface="TT Firs Neue"/>
                <a:ea typeface="TT Firs Neue"/>
                <a:cs typeface="TT Firs Neue"/>
                <a:sym typeface="TT Firs Neue"/>
              </a:rPr>
              <a:t>.</a:t>
            </a: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Below, this pattern is repeated three times. Each repetition has been shaded a different colour.</a:t>
            </a:r>
          </a:p>
        </p:txBody>
      </p:sp>
      <p:sp>
        <p:nvSpPr>
          <p:cNvPr name="TextBox 20" id="20"/>
          <p:cNvSpPr txBox="true"/>
          <p:nvPr/>
        </p:nvSpPr>
        <p:spPr>
          <a:xfrm rot="0">
            <a:off x="742440" y="322836"/>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B7F7F"/>
                </a:solidFill>
                <a:latin typeface="Heading Now 71-78"/>
                <a:ea typeface="Heading Now 71-78"/>
                <a:cs typeface="Heading Now 71-78"/>
                <a:sym typeface="Heading Now 71-78"/>
              </a:rPr>
              <a:t>White Key Names</a:t>
            </a:r>
          </a:p>
        </p:txBody>
      </p:sp>
      <p:sp>
        <p:nvSpPr>
          <p:cNvPr name="TextBox 21" id="21"/>
          <p:cNvSpPr txBox="true"/>
          <p:nvPr/>
        </p:nvSpPr>
        <p:spPr>
          <a:xfrm rot="0">
            <a:off x="490613" y="7973264"/>
            <a:ext cx="16457215" cy="1846843"/>
          </a:xfrm>
          <a:prstGeom prst="rect">
            <a:avLst/>
          </a:prstGeom>
        </p:spPr>
        <p:txBody>
          <a:bodyPr anchor="t" rtlCol="false" tIns="0" lIns="0" bIns="0" rIns="0">
            <a:spAutoFit/>
          </a:bodyPr>
          <a:lstStyle/>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Instead of starting at A, the pattern actually </a:t>
            </a:r>
            <a:r>
              <a:rPr lang="en-US" b="true" sz="2664">
                <a:solidFill>
                  <a:srgbClr val="000000"/>
                </a:solidFill>
                <a:latin typeface="TT Firs Neue Bold"/>
                <a:ea typeface="TT Firs Neue Bold"/>
                <a:cs typeface="TT Firs Neue Bold"/>
                <a:sym typeface="TT Firs Neue Bold"/>
              </a:rPr>
              <a:t>starts at C</a:t>
            </a:r>
            <a:r>
              <a:rPr lang="en-US" sz="2664">
                <a:solidFill>
                  <a:srgbClr val="000000"/>
                </a:solidFill>
                <a:latin typeface="TT Firs Neue"/>
                <a:ea typeface="TT Firs Neue"/>
                <a:cs typeface="TT Firs Neue"/>
                <a:sym typeface="TT Firs Neue"/>
              </a:rPr>
              <a:t>. It then proceeds to the right with D, E, F, G and then loops around to A, B again (to finish the 7 keys).</a:t>
            </a:r>
            <a:r>
              <a:rPr lang="en-US" sz="2664">
                <a:solidFill>
                  <a:srgbClr val="000000"/>
                </a:solidFill>
                <a:latin typeface="TT Firs Neue"/>
                <a:ea typeface="TT Firs Neue"/>
                <a:cs typeface="TT Firs Neue"/>
                <a:sym typeface="TT Firs Neue"/>
              </a:rPr>
              <a:t> </a:t>
            </a: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On your 61-key keyboard, this pattern is repeated a total of 5 times.</a:t>
            </a:r>
            <a:r>
              <a:rPr lang="en-US" sz="2664">
                <a:solidFill>
                  <a:srgbClr val="000000"/>
                </a:solidFill>
                <a:latin typeface="TT Firs Neue"/>
                <a:ea typeface="TT Firs Neue"/>
                <a:cs typeface="TT Firs Neue"/>
                <a:sym typeface="TT Firs Neue"/>
              </a:rPr>
              <a:t> </a:t>
            </a: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Each repetition is called an </a:t>
            </a:r>
            <a:r>
              <a:rPr lang="en-US" b="true" sz="2664">
                <a:solidFill>
                  <a:srgbClr val="000000"/>
                </a:solidFill>
                <a:latin typeface="TT Firs Neue Bold"/>
                <a:ea typeface="TT Firs Neue Bold"/>
                <a:cs typeface="TT Firs Neue Bold"/>
                <a:sym typeface="TT Firs Neue Bold"/>
              </a:rPr>
              <a:t>Octave</a:t>
            </a:r>
            <a:r>
              <a:rPr lang="en-US" sz="2664">
                <a:solidFill>
                  <a:srgbClr val="000000"/>
                </a:solidFill>
                <a:latin typeface="TT Firs Neue"/>
                <a:ea typeface="TT Firs Neue"/>
                <a:cs typeface="TT Firs Neue"/>
                <a:sym typeface="TT Firs Neue"/>
              </a:rPr>
              <a: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517862" y="4282372"/>
            <a:ext cx="7927908" cy="5803989"/>
          </a:xfrm>
          <a:custGeom>
            <a:avLst/>
            <a:gdLst/>
            <a:ahLst/>
            <a:cxnLst/>
            <a:rect r="r" b="b" t="t" l="l"/>
            <a:pathLst>
              <a:path h="5803989" w="7927908">
                <a:moveTo>
                  <a:pt x="0" y="0"/>
                </a:moveTo>
                <a:lnTo>
                  <a:pt x="7927909" y="0"/>
                </a:lnTo>
                <a:lnTo>
                  <a:pt x="7927909" y="5803989"/>
                </a:lnTo>
                <a:lnTo>
                  <a:pt x="0" y="5803989"/>
                </a:lnTo>
                <a:lnTo>
                  <a:pt x="0" y="0"/>
                </a:lnTo>
                <a:close/>
              </a:path>
            </a:pathLst>
          </a:custGeom>
          <a:blipFill>
            <a:blip r:embed="rId4"/>
            <a:stretch>
              <a:fillRect l="-448" t="0" r="-112783" b="0"/>
            </a:stretch>
          </a:blipFill>
        </p:spPr>
      </p:sp>
      <p:sp>
        <p:nvSpPr>
          <p:cNvPr name="TextBox 11" id="11"/>
          <p:cNvSpPr txBox="true"/>
          <p:nvPr/>
        </p:nvSpPr>
        <p:spPr>
          <a:xfrm rot="0">
            <a:off x="9144000" y="1753607"/>
            <a:ext cx="8751894" cy="8380993"/>
          </a:xfrm>
          <a:prstGeom prst="rect">
            <a:avLst/>
          </a:prstGeom>
        </p:spPr>
        <p:txBody>
          <a:bodyPr anchor="t" rtlCol="false" tIns="0" lIns="0" bIns="0" rIns="0">
            <a:spAutoFit/>
          </a:bodyPr>
          <a:lstStyle/>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Every </a:t>
            </a:r>
            <a:r>
              <a:rPr lang="en-US" b="true" sz="2664">
                <a:solidFill>
                  <a:srgbClr val="000000"/>
                </a:solidFill>
                <a:latin typeface="TT Firs Neue Bold"/>
                <a:ea typeface="TT Firs Neue Bold"/>
                <a:cs typeface="TT Firs Neue Bold"/>
                <a:sym typeface="TT Firs Neue Bold"/>
              </a:rPr>
              <a:t>Octave </a:t>
            </a:r>
            <a:r>
              <a:rPr lang="en-US" sz="2664">
                <a:solidFill>
                  <a:srgbClr val="000000"/>
                </a:solidFill>
                <a:latin typeface="TT Firs Neue"/>
                <a:ea typeface="TT Firs Neue"/>
                <a:cs typeface="TT Firs Neue"/>
                <a:sym typeface="TT Firs Neue"/>
              </a:rPr>
              <a:t>(the repeating pattern) includes one group of two black keys and one group of three black keys.</a:t>
            </a:r>
          </a:p>
          <a:p>
            <a:pPr algn="l">
              <a:lnSpc>
                <a:spcPts val="3730"/>
              </a:lnSpc>
            </a:pP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We use these groups of black keys to locate the white note that we are looking for.</a:t>
            </a:r>
          </a:p>
          <a:p>
            <a:pPr algn="l">
              <a:lnSpc>
                <a:spcPts val="3730"/>
              </a:lnSpc>
            </a:pP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Think of the 2 black keys as </a:t>
            </a:r>
            <a:r>
              <a:rPr lang="en-US" b="true" sz="2664">
                <a:solidFill>
                  <a:srgbClr val="000000"/>
                </a:solidFill>
                <a:latin typeface="TT Firs Neue Bold"/>
                <a:ea typeface="TT Firs Neue Bold"/>
                <a:cs typeface="TT Firs Neue Bold"/>
                <a:sym typeface="TT Firs Neue Bold"/>
              </a:rPr>
              <a:t>“Chopsticks”</a:t>
            </a:r>
            <a:r>
              <a:rPr lang="en-US" sz="2664">
                <a:solidFill>
                  <a:srgbClr val="000000"/>
                </a:solidFill>
                <a:latin typeface="TT Firs Neue"/>
                <a:ea typeface="TT Firs Neue"/>
                <a:cs typeface="TT Firs Neue"/>
                <a:sym typeface="TT Firs Neue"/>
              </a:rPr>
              <a:t> because chopsticks come in twos.</a:t>
            </a:r>
          </a:p>
          <a:p>
            <a:pPr algn="l">
              <a:lnSpc>
                <a:spcPts val="3730"/>
              </a:lnSpc>
            </a:pP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Think of the 3 black keys as a </a:t>
            </a:r>
            <a:r>
              <a:rPr lang="en-US" b="true" sz="2664">
                <a:solidFill>
                  <a:srgbClr val="000000"/>
                </a:solidFill>
                <a:latin typeface="TT Firs Neue Bold"/>
                <a:ea typeface="TT Firs Neue Bold"/>
                <a:cs typeface="TT Firs Neue Bold"/>
                <a:sym typeface="TT Firs Neue Bold"/>
              </a:rPr>
              <a:t>“Fork”</a:t>
            </a:r>
            <a:r>
              <a:rPr lang="en-US" sz="2664">
                <a:solidFill>
                  <a:srgbClr val="000000"/>
                </a:solidFill>
                <a:latin typeface="TT Firs Neue"/>
                <a:ea typeface="TT Firs Neue"/>
                <a:cs typeface="TT Firs Neue"/>
                <a:sym typeface="TT Firs Neue"/>
              </a:rPr>
              <a:t> because a fork has three tines (or prongs).</a:t>
            </a:r>
          </a:p>
          <a:p>
            <a:pPr algn="l">
              <a:lnSpc>
                <a:spcPts val="3730"/>
              </a:lnSpc>
            </a:pP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The key called </a:t>
            </a:r>
            <a:r>
              <a:rPr lang="en-US" b="true" sz="2664">
                <a:solidFill>
                  <a:srgbClr val="000000"/>
                </a:solidFill>
                <a:latin typeface="TT Firs Neue Bold"/>
                <a:ea typeface="TT Firs Neue Bold"/>
                <a:cs typeface="TT Firs Neue Bold"/>
                <a:sym typeface="TT Firs Neue Bold"/>
              </a:rPr>
              <a:t>C</a:t>
            </a:r>
            <a:r>
              <a:rPr lang="en-US" sz="2664">
                <a:solidFill>
                  <a:srgbClr val="000000"/>
                </a:solidFill>
                <a:latin typeface="TT Firs Neue"/>
                <a:ea typeface="TT Firs Neue"/>
                <a:cs typeface="TT Firs Neue"/>
                <a:sym typeface="TT Firs Neue"/>
              </a:rPr>
              <a:t> is always just to the left of the “</a:t>
            </a:r>
            <a:r>
              <a:rPr lang="en-US" b="true" sz="2664">
                <a:solidFill>
                  <a:srgbClr val="000000"/>
                </a:solidFill>
                <a:latin typeface="TT Firs Neue Bold"/>
                <a:ea typeface="TT Firs Neue Bold"/>
                <a:cs typeface="TT Firs Neue Bold"/>
                <a:sym typeface="TT Firs Neue Bold"/>
              </a:rPr>
              <a:t>C</a:t>
            </a:r>
            <a:r>
              <a:rPr lang="en-US" sz="2664">
                <a:solidFill>
                  <a:srgbClr val="000000"/>
                </a:solidFill>
                <a:latin typeface="TT Firs Neue"/>
                <a:ea typeface="TT Firs Neue"/>
                <a:cs typeface="TT Firs Neue"/>
                <a:sym typeface="TT Firs Neue"/>
              </a:rPr>
              <a:t>hopsticks”.</a:t>
            </a:r>
          </a:p>
          <a:p>
            <a:pPr algn="l">
              <a:lnSpc>
                <a:spcPts val="3730"/>
              </a:lnSpc>
            </a:pPr>
          </a:p>
          <a:p>
            <a:pPr algn="l" marL="575300" indent="-287650" lvl="1">
              <a:lnSpc>
                <a:spcPts val="3730"/>
              </a:lnSpc>
              <a:buFont typeface="Arial"/>
              <a:buChar char="•"/>
            </a:pPr>
            <a:r>
              <a:rPr lang="en-US" sz="2664">
                <a:solidFill>
                  <a:srgbClr val="000000"/>
                </a:solidFill>
                <a:latin typeface="TT Firs Neue"/>
                <a:ea typeface="TT Firs Neue"/>
                <a:cs typeface="TT Firs Neue"/>
                <a:sym typeface="TT Firs Neue"/>
              </a:rPr>
              <a:t>The key called </a:t>
            </a:r>
            <a:r>
              <a:rPr lang="en-US" b="true" sz="2664">
                <a:solidFill>
                  <a:srgbClr val="000000"/>
                </a:solidFill>
                <a:latin typeface="TT Firs Neue Bold"/>
                <a:ea typeface="TT Firs Neue Bold"/>
                <a:cs typeface="TT Firs Neue Bold"/>
                <a:sym typeface="TT Firs Neue Bold"/>
              </a:rPr>
              <a:t>F</a:t>
            </a:r>
            <a:r>
              <a:rPr lang="en-US" sz="2664">
                <a:solidFill>
                  <a:srgbClr val="000000"/>
                </a:solidFill>
                <a:latin typeface="TT Firs Neue"/>
                <a:ea typeface="TT Firs Neue"/>
                <a:cs typeface="TT Firs Neue"/>
                <a:sym typeface="TT Firs Neue"/>
              </a:rPr>
              <a:t> is always just to the left of the “</a:t>
            </a:r>
            <a:r>
              <a:rPr lang="en-US" b="true" sz="2664">
                <a:solidFill>
                  <a:srgbClr val="000000"/>
                </a:solidFill>
                <a:latin typeface="TT Firs Neue Bold"/>
                <a:ea typeface="TT Firs Neue Bold"/>
                <a:cs typeface="TT Firs Neue Bold"/>
                <a:sym typeface="TT Firs Neue Bold"/>
              </a:rPr>
              <a:t>F</a:t>
            </a:r>
            <a:r>
              <a:rPr lang="en-US" sz="2664">
                <a:solidFill>
                  <a:srgbClr val="000000"/>
                </a:solidFill>
                <a:latin typeface="TT Firs Neue"/>
                <a:ea typeface="TT Firs Neue"/>
                <a:cs typeface="TT Firs Neue"/>
                <a:sym typeface="TT Firs Neue"/>
              </a:rPr>
              <a:t>ork”.</a:t>
            </a:r>
          </a:p>
        </p:txBody>
      </p:sp>
      <p:grpSp>
        <p:nvGrpSpPr>
          <p:cNvPr name="Group 12" id="12"/>
          <p:cNvGrpSpPr/>
          <p:nvPr/>
        </p:nvGrpSpPr>
        <p:grpSpPr>
          <a:xfrm rot="0">
            <a:off x="517862" y="1651206"/>
            <a:ext cx="7870964" cy="8435154"/>
            <a:chOff x="0" y="0"/>
            <a:chExt cx="10494619" cy="11246872"/>
          </a:xfrm>
        </p:grpSpPr>
        <p:grpSp>
          <p:nvGrpSpPr>
            <p:cNvPr name="Group 13" id="13"/>
            <p:cNvGrpSpPr/>
            <p:nvPr/>
          </p:nvGrpSpPr>
          <p:grpSpPr>
            <a:xfrm rot="0">
              <a:off x="0" y="0"/>
              <a:ext cx="4537461" cy="11246872"/>
              <a:chOff x="0" y="0"/>
              <a:chExt cx="896289" cy="2221604"/>
            </a:xfrm>
          </p:grpSpPr>
          <p:sp>
            <p:nvSpPr>
              <p:cNvPr name="Freeform 14" id="14"/>
              <p:cNvSpPr/>
              <p:nvPr/>
            </p:nvSpPr>
            <p:spPr>
              <a:xfrm flipH="false" flipV="false" rot="0">
                <a:off x="0" y="0"/>
                <a:ext cx="896289" cy="2221605"/>
              </a:xfrm>
              <a:custGeom>
                <a:avLst/>
                <a:gdLst/>
                <a:ahLst/>
                <a:cxnLst/>
                <a:rect r="r" b="b" t="t" l="l"/>
                <a:pathLst>
                  <a:path h="2221605" w="896289">
                    <a:moveTo>
                      <a:pt x="0" y="0"/>
                    </a:moveTo>
                    <a:lnTo>
                      <a:pt x="896289" y="0"/>
                    </a:lnTo>
                    <a:lnTo>
                      <a:pt x="896289" y="2221605"/>
                    </a:lnTo>
                    <a:lnTo>
                      <a:pt x="0" y="2221605"/>
                    </a:lnTo>
                    <a:close/>
                  </a:path>
                </a:pathLst>
              </a:custGeom>
              <a:solidFill>
                <a:srgbClr val="5170FF">
                  <a:alpha val="49804"/>
                </a:srgbClr>
              </a:solidFill>
            </p:spPr>
          </p:sp>
          <p:sp>
            <p:nvSpPr>
              <p:cNvPr name="TextBox 15" id="15"/>
              <p:cNvSpPr txBox="true"/>
              <p:nvPr/>
            </p:nvSpPr>
            <p:spPr>
              <a:xfrm>
                <a:off x="0" y="-38100"/>
                <a:ext cx="896289" cy="2259704"/>
              </a:xfrm>
              <a:prstGeom prst="rect">
                <a:avLst/>
              </a:prstGeom>
            </p:spPr>
            <p:txBody>
              <a:bodyPr anchor="ctr" rtlCol="false" tIns="50800" lIns="50800" bIns="50800" rIns="50800"/>
              <a:lstStyle/>
              <a:p>
                <a:pPr algn="ctr">
                  <a:lnSpc>
                    <a:spcPts val="3030"/>
                  </a:lnSpc>
                </a:pPr>
              </a:p>
            </p:txBody>
          </p:sp>
        </p:grpSp>
        <p:grpSp>
          <p:nvGrpSpPr>
            <p:cNvPr name="Group 16" id="16"/>
            <p:cNvGrpSpPr/>
            <p:nvPr/>
          </p:nvGrpSpPr>
          <p:grpSpPr>
            <a:xfrm rot="0">
              <a:off x="4537461" y="0"/>
              <a:ext cx="5957158" cy="11246872"/>
              <a:chOff x="0" y="0"/>
              <a:chExt cx="1176722" cy="2221604"/>
            </a:xfrm>
          </p:grpSpPr>
          <p:sp>
            <p:nvSpPr>
              <p:cNvPr name="Freeform 17" id="17"/>
              <p:cNvSpPr/>
              <p:nvPr/>
            </p:nvSpPr>
            <p:spPr>
              <a:xfrm flipH="false" flipV="false" rot="0">
                <a:off x="0" y="0"/>
                <a:ext cx="1176722" cy="2221605"/>
              </a:xfrm>
              <a:custGeom>
                <a:avLst/>
                <a:gdLst/>
                <a:ahLst/>
                <a:cxnLst/>
                <a:rect r="r" b="b" t="t" l="l"/>
                <a:pathLst>
                  <a:path h="2221605" w="1176722">
                    <a:moveTo>
                      <a:pt x="0" y="0"/>
                    </a:moveTo>
                    <a:lnTo>
                      <a:pt x="1176722" y="0"/>
                    </a:lnTo>
                    <a:lnTo>
                      <a:pt x="1176722" y="2221605"/>
                    </a:lnTo>
                    <a:lnTo>
                      <a:pt x="0" y="2221605"/>
                    </a:lnTo>
                    <a:close/>
                  </a:path>
                </a:pathLst>
              </a:custGeom>
              <a:solidFill>
                <a:srgbClr val="7ED957">
                  <a:alpha val="49804"/>
                </a:srgbClr>
              </a:solidFill>
            </p:spPr>
          </p:sp>
          <p:sp>
            <p:nvSpPr>
              <p:cNvPr name="TextBox 18" id="18"/>
              <p:cNvSpPr txBox="true"/>
              <p:nvPr/>
            </p:nvSpPr>
            <p:spPr>
              <a:xfrm>
                <a:off x="0" y="-38100"/>
                <a:ext cx="1176722" cy="2259704"/>
              </a:xfrm>
              <a:prstGeom prst="rect">
                <a:avLst/>
              </a:prstGeom>
            </p:spPr>
            <p:txBody>
              <a:bodyPr anchor="ctr" rtlCol="false" tIns="50800" lIns="50800" bIns="50800" rIns="50800"/>
              <a:lstStyle/>
              <a:p>
                <a:pPr algn="ctr">
                  <a:lnSpc>
                    <a:spcPts val="3030"/>
                  </a:lnSpc>
                </a:pPr>
              </a:p>
            </p:txBody>
          </p:sp>
        </p:grpSp>
        <p:sp>
          <p:nvSpPr>
            <p:cNvPr name="TextBox 19" id="19"/>
            <p:cNvSpPr txBox="true"/>
            <p:nvPr/>
          </p:nvSpPr>
          <p:spPr>
            <a:xfrm rot="0">
              <a:off x="0" y="349630"/>
              <a:ext cx="4667865" cy="2615658"/>
            </a:xfrm>
            <a:prstGeom prst="rect">
              <a:avLst/>
            </a:prstGeom>
          </p:spPr>
          <p:txBody>
            <a:bodyPr anchor="t" rtlCol="false" tIns="0" lIns="0" bIns="0" rIns="0">
              <a:spAutoFit/>
            </a:bodyPr>
            <a:lstStyle/>
            <a:p>
              <a:pPr algn="ctr">
                <a:lnSpc>
                  <a:spcPts val="5272"/>
                </a:lnSpc>
              </a:pPr>
              <a:r>
                <a:rPr lang="en-US" sz="3765" b="true">
                  <a:solidFill>
                    <a:srgbClr val="000000"/>
                  </a:solidFill>
                  <a:latin typeface="TT Firs Neue Bold"/>
                  <a:ea typeface="TT Firs Neue Bold"/>
                  <a:cs typeface="TT Firs Neue Bold"/>
                  <a:sym typeface="TT Firs Neue Bold"/>
                </a:rPr>
                <a:t>Group of</a:t>
              </a:r>
            </a:p>
            <a:p>
              <a:pPr algn="ctr">
                <a:lnSpc>
                  <a:spcPts val="5272"/>
                </a:lnSpc>
              </a:pPr>
              <a:r>
                <a:rPr lang="en-US" sz="3765" b="true">
                  <a:solidFill>
                    <a:srgbClr val="000000"/>
                  </a:solidFill>
                  <a:latin typeface="TT Firs Neue Bold"/>
                  <a:ea typeface="TT Firs Neue Bold"/>
                  <a:cs typeface="TT Firs Neue Bold"/>
                  <a:sym typeface="TT Firs Neue Bold"/>
                </a:rPr>
                <a:t>2 black keys</a:t>
              </a:r>
            </a:p>
            <a:p>
              <a:pPr algn="ctr" marL="0" indent="0" lvl="0">
                <a:lnSpc>
                  <a:spcPts val="5272"/>
                </a:lnSpc>
              </a:pPr>
              <a:r>
                <a:rPr lang="en-US" sz="3765">
                  <a:solidFill>
                    <a:srgbClr val="000000"/>
                  </a:solidFill>
                  <a:latin typeface="TT Firs Neue"/>
                  <a:ea typeface="TT Firs Neue"/>
                  <a:cs typeface="TT Firs Neue"/>
                  <a:sym typeface="TT Firs Neue"/>
                </a:rPr>
                <a:t>(“Chopsticks”)</a:t>
              </a:r>
            </a:p>
          </p:txBody>
        </p:sp>
        <p:sp>
          <p:nvSpPr>
            <p:cNvPr name="TextBox 20" id="20"/>
            <p:cNvSpPr txBox="true"/>
            <p:nvPr/>
          </p:nvSpPr>
          <p:spPr>
            <a:xfrm rot="0">
              <a:off x="5294403" y="349630"/>
              <a:ext cx="4667865" cy="2615658"/>
            </a:xfrm>
            <a:prstGeom prst="rect">
              <a:avLst/>
            </a:prstGeom>
          </p:spPr>
          <p:txBody>
            <a:bodyPr anchor="t" rtlCol="false" tIns="0" lIns="0" bIns="0" rIns="0">
              <a:spAutoFit/>
            </a:bodyPr>
            <a:lstStyle/>
            <a:p>
              <a:pPr algn="ctr">
                <a:lnSpc>
                  <a:spcPts val="5272"/>
                </a:lnSpc>
              </a:pPr>
              <a:r>
                <a:rPr lang="en-US" sz="3765" b="true">
                  <a:solidFill>
                    <a:srgbClr val="000000"/>
                  </a:solidFill>
                  <a:latin typeface="TT Firs Neue Bold"/>
                  <a:ea typeface="TT Firs Neue Bold"/>
                  <a:cs typeface="TT Firs Neue Bold"/>
                  <a:sym typeface="TT Firs Neue Bold"/>
                </a:rPr>
                <a:t>Group of</a:t>
              </a:r>
            </a:p>
            <a:p>
              <a:pPr algn="ctr">
                <a:lnSpc>
                  <a:spcPts val="5272"/>
                </a:lnSpc>
              </a:pPr>
              <a:r>
                <a:rPr lang="en-US" sz="3765" b="true">
                  <a:solidFill>
                    <a:srgbClr val="000000"/>
                  </a:solidFill>
                  <a:latin typeface="TT Firs Neue Bold"/>
                  <a:ea typeface="TT Firs Neue Bold"/>
                  <a:cs typeface="TT Firs Neue Bold"/>
                  <a:sym typeface="TT Firs Neue Bold"/>
                </a:rPr>
                <a:t>3 black keys</a:t>
              </a:r>
            </a:p>
            <a:p>
              <a:pPr algn="ctr" marL="0" indent="0" lvl="0">
                <a:lnSpc>
                  <a:spcPts val="5272"/>
                </a:lnSpc>
              </a:pPr>
              <a:r>
                <a:rPr lang="en-US" sz="3765">
                  <a:solidFill>
                    <a:srgbClr val="000000"/>
                  </a:solidFill>
                  <a:latin typeface="TT Firs Neue"/>
                  <a:ea typeface="TT Firs Neue"/>
                  <a:cs typeface="TT Firs Neue"/>
                  <a:sym typeface="TT Firs Neue"/>
                </a:rPr>
                <a:t>(“Fork”)</a:t>
              </a:r>
            </a:p>
          </p:txBody>
        </p:sp>
      </p:grpSp>
      <p:sp>
        <p:nvSpPr>
          <p:cNvPr name="TextBox 21" id="21"/>
          <p:cNvSpPr txBox="true"/>
          <p:nvPr/>
        </p:nvSpPr>
        <p:spPr>
          <a:xfrm rot="0">
            <a:off x="0" y="687397"/>
            <a:ext cx="18288000" cy="606405"/>
          </a:xfrm>
          <a:prstGeom prst="rect">
            <a:avLst/>
          </a:prstGeom>
        </p:spPr>
        <p:txBody>
          <a:bodyPr anchor="t" rtlCol="false" tIns="0" lIns="0" bIns="0" rIns="0">
            <a:spAutoFit/>
          </a:bodyPr>
          <a:lstStyle/>
          <a:p>
            <a:pPr algn="ctr">
              <a:lnSpc>
                <a:spcPts val="4901"/>
              </a:lnSpc>
            </a:pPr>
            <a:r>
              <a:rPr lang="en-US" sz="3500">
                <a:solidFill>
                  <a:srgbClr val="000000"/>
                </a:solidFill>
                <a:latin typeface="TT Firs Neue"/>
                <a:ea typeface="TT Firs Neue"/>
                <a:cs typeface="TT Firs Neue"/>
                <a:sym typeface="TT Firs Neue"/>
              </a:rPr>
              <a:t>L</a:t>
            </a:r>
            <a:r>
              <a:rPr lang="en-US" sz="3500">
                <a:solidFill>
                  <a:srgbClr val="000000"/>
                </a:solidFill>
                <a:latin typeface="TT Firs Neue"/>
                <a:ea typeface="TT Firs Neue"/>
                <a:cs typeface="TT Firs Neue"/>
                <a:sym typeface="TT Firs Neue"/>
              </a:rPr>
              <a:t>et’s zoom in on a </a:t>
            </a:r>
            <a:r>
              <a:rPr lang="en-US" sz="3500" b="true">
                <a:solidFill>
                  <a:srgbClr val="000000"/>
                </a:solidFill>
                <a:latin typeface="TT Firs Neue Bold"/>
                <a:ea typeface="TT Firs Neue Bold"/>
                <a:cs typeface="TT Firs Neue Bold"/>
                <a:sym typeface="TT Firs Neue Bold"/>
              </a:rPr>
              <a:t>single Octave</a:t>
            </a:r>
            <a:r>
              <a:rPr lang="en-US" sz="3500">
                <a:solidFill>
                  <a:srgbClr val="000000"/>
                </a:solidFill>
                <a:latin typeface="TT Firs Neue"/>
                <a:ea typeface="TT Firs Neue"/>
                <a:cs typeface="TT Firs Neue"/>
                <a:sym typeface="TT Firs Neue"/>
              </a:rPr>
              <a:t> (the 7 white notes starting at C).</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476476" y="2797752"/>
            <a:ext cx="10592215" cy="3644321"/>
          </a:xfrm>
          <a:custGeom>
            <a:avLst/>
            <a:gdLst/>
            <a:ahLst/>
            <a:cxnLst/>
            <a:rect r="r" b="b" t="t" l="l"/>
            <a:pathLst>
              <a:path h="3644321" w="10592215">
                <a:moveTo>
                  <a:pt x="0" y="0"/>
                </a:moveTo>
                <a:lnTo>
                  <a:pt x="10592215" y="0"/>
                </a:lnTo>
                <a:lnTo>
                  <a:pt x="10592215" y="3644321"/>
                </a:lnTo>
                <a:lnTo>
                  <a:pt x="0" y="3644321"/>
                </a:lnTo>
                <a:lnTo>
                  <a:pt x="0" y="0"/>
                </a:lnTo>
                <a:close/>
              </a:path>
            </a:pathLst>
          </a:custGeom>
          <a:blipFill>
            <a:blip r:embed="rId4"/>
            <a:stretch>
              <a:fillRect l="-210" t="0" r="0" b="0"/>
            </a:stretch>
          </a:blipFill>
        </p:spPr>
      </p:sp>
      <p:sp>
        <p:nvSpPr>
          <p:cNvPr name="Freeform 11" id="11"/>
          <p:cNvSpPr/>
          <p:nvPr/>
        </p:nvSpPr>
        <p:spPr>
          <a:xfrm flipH="false" flipV="false" rot="0">
            <a:off x="11390894" y="2797752"/>
            <a:ext cx="4974751" cy="3644321"/>
          </a:xfrm>
          <a:custGeom>
            <a:avLst/>
            <a:gdLst/>
            <a:ahLst/>
            <a:cxnLst/>
            <a:rect r="r" b="b" t="t" l="l"/>
            <a:pathLst>
              <a:path h="3644321" w="4974751">
                <a:moveTo>
                  <a:pt x="0" y="0"/>
                </a:moveTo>
                <a:lnTo>
                  <a:pt x="4974751" y="0"/>
                </a:lnTo>
                <a:lnTo>
                  <a:pt x="4974751" y="3644321"/>
                </a:lnTo>
                <a:lnTo>
                  <a:pt x="0" y="3644321"/>
                </a:lnTo>
                <a:lnTo>
                  <a:pt x="0" y="0"/>
                </a:lnTo>
                <a:close/>
              </a:path>
            </a:pathLst>
          </a:custGeom>
          <a:blipFill>
            <a:blip r:embed="rId4"/>
            <a:stretch>
              <a:fillRect l="0" t="0" r="-113367" b="0"/>
            </a:stretch>
          </a:blipFill>
        </p:spPr>
      </p:sp>
      <p:grpSp>
        <p:nvGrpSpPr>
          <p:cNvPr name="Group 12" id="12"/>
          <p:cNvGrpSpPr/>
          <p:nvPr/>
        </p:nvGrpSpPr>
        <p:grpSpPr>
          <a:xfrm rot="0">
            <a:off x="1476476" y="2797752"/>
            <a:ext cx="4951635" cy="3644321"/>
            <a:chOff x="0" y="0"/>
            <a:chExt cx="1304134" cy="959821"/>
          </a:xfrm>
        </p:grpSpPr>
        <p:sp>
          <p:nvSpPr>
            <p:cNvPr name="Freeform 13" id="13"/>
            <p:cNvSpPr/>
            <p:nvPr/>
          </p:nvSpPr>
          <p:spPr>
            <a:xfrm flipH="false" flipV="false" rot="0">
              <a:off x="0" y="0"/>
              <a:ext cx="1304134" cy="959821"/>
            </a:xfrm>
            <a:custGeom>
              <a:avLst/>
              <a:gdLst/>
              <a:ahLst/>
              <a:cxnLst/>
              <a:rect r="r" b="b" t="t" l="l"/>
              <a:pathLst>
                <a:path h="959821" w="1304134">
                  <a:moveTo>
                    <a:pt x="0" y="0"/>
                  </a:moveTo>
                  <a:lnTo>
                    <a:pt x="1304134" y="0"/>
                  </a:lnTo>
                  <a:lnTo>
                    <a:pt x="1304134" y="959821"/>
                  </a:lnTo>
                  <a:lnTo>
                    <a:pt x="0" y="959821"/>
                  </a:lnTo>
                  <a:close/>
                </a:path>
              </a:pathLst>
            </a:custGeom>
            <a:solidFill>
              <a:srgbClr val="5170FF">
                <a:alpha val="49804"/>
              </a:srgbClr>
            </a:solidFill>
          </p:spPr>
        </p:sp>
        <p:sp>
          <p:nvSpPr>
            <p:cNvPr name="TextBox 14" id="14"/>
            <p:cNvSpPr txBox="true"/>
            <p:nvPr/>
          </p:nvSpPr>
          <p:spPr>
            <a:xfrm>
              <a:off x="0" y="-38100"/>
              <a:ext cx="1304134" cy="997921"/>
            </a:xfrm>
            <a:prstGeom prst="rect">
              <a:avLst/>
            </a:prstGeom>
          </p:spPr>
          <p:txBody>
            <a:bodyPr anchor="ctr" rtlCol="false" tIns="50800" lIns="50800" bIns="50800" rIns="50800"/>
            <a:lstStyle/>
            <a:p>
              <a:pPr algn="ctr">
                <a:lnSpc>
                  <a:spcPts val="3030"/>
                </a:lnSpc>
              </a:pPr>
            </a:p>
          </p:txBody>
        </p:sp>
      </p:grpSp>
      <p:grpSp>
        <p:nvGrpSpPr>
          <p:cNvPr name="Group 15" id="15"/>
          <p:cNvGrpSpPr/>
          <p:nvPr/>
        </p:nvGrpSpPr>
        <p:grpSpPr>
          <a:xfrm rot="0">
            <a:off x="11326741" y="2797752"/>
            <a:ext cx="5049255" cy="3644321"/>
            <a:chOff x="0" y="0"/>
            <a:chExt cx="1329845" cy="959821"/>
          </a:xfrm>
        </p:grpSpPr>
        <p:sp>
          <p:nvSpPr>
            <p:cNvPr name="Freeform 16" id="16"/>
            <p:cNvSpPr/>
            <p:nvPr/>
          </p:nvSpPr>
          <p:spPr>
            <a:xfrm flipH="false" flipV="false" rot="0">
              <a:off x="0" y="0"/>
              <a:ext cx="1329845" cy="959821"/>
            </a:xfrm>
            <a:custGeom>
              <a:avLst/>
              <a:gdLst/>
              <a:ahLst/>
              <a:cxnLst/>
              <a:rect r="r" b="b" t="t" l="l"/>
              <a:pathLst>
                <a:path h="959821" w="1329845">
                  <a:moveTo>
                    <a:pt x="0" y="0"/>
                  </a:moveTo>
                  <a:lnTo>
                    <a:pt x="1329845" y="0"/>
                  </a:lnTo>
                  <a:lnTo>
                    <a:pt x="1329845" y="959821"/>
                  </a:lnTo>
                  <a:lnTo>
                    <a:pt x="0" y="959821"/>
                  </a:lnTo>
                  <a:close/>
                </a:path>
              </a:pathLst>
            </a:custGeom>
            <a:solidFill>
              <a:srgbClr val="7ED957">
                <a:alpha val="49804"/>
              </a:srgbClr>
            </a:solidFill>
          </p:spPr>
        </p:sp>
        <p:sp>
          <p:nvSpPr>
            <p:cNvPr name="TextBox 17" id="17"/>
            <p:cNvSpPr txBox="true"/>
            <p:nvPr/>
          </p:nvSpPr>
          <p:spPr>
            <a:xfrm>
              <a:off x="0" y="-38100"/>
              <a:ext cx="1329845" cy="997921"/>
            </a:xfrm>
            <a:prstGeom prst="rect">
              <a:avLst/>
            </a:prstGeom>
          </p:spPr>
          <p:txBody>
            <a:bodyPr anchor="ctr" rtlCol="false" tIns="50800" lIns="50800" bIns="50800" rIns="50800"/>
            <a:lstStyle/>
            <a:p>
              <a:pPr algn="ctr">
                <a:lnSpc>
                  <a:spcPts val="3030"/>
                </a:lnSpc>
              </a:pPr>
            </a:p>
          </p:txBody>
        </p:sp>
      </p:grpSp>
      <p:sp>
        <p:nvSpPr>
          <p:cNvPr name="AutoShape 18" id="18"/>
          <p:cNvSpPr/>
          <p:nvPr/>
        </p:nvSpPr>
        <p:spPr>
          <a:xfrm flipV="true">
            <a:off x="6786402" y="6211199"/>
            <a:ext cx="11072" cy="598440"/>
          </a:xfrm>
          <a:prstGeom prst="line">
            <a:avLst/>
          </a:prstGeom>
          <a:ln cap="flat" w="114300">
            <a:solidFill>
              <a:srgbClr val="263A99"/>
            </a:solidFill>
            <a:prstDash val="solid"/>
            <a:headEnd type="none" len="sm" w="sm"/>
            <a:tailEnd type="triangle" len="med" w="lg"/>
          </a:ln>
        </p:spPr>
      </p:sp>
      <p:grpSp>
        <p:nvGrpSpPr>
          <p:cNvPr name="Group 19" id="19"/>
          <p:cNvGrpSpPr/>
          <p:nvPr/>
        </p:nvGrpSpPr>
        <p:grpSpPr>
          <a:xfrm rot="0">
            <a:off x="6454404" y="7310799"/>
            <a:ext cx="9921592" cy="523516"/>
            <a:chOff x="0" y="0"/>
            <a:chExt cx="2613094" cy="137881"/>
          </a:xfrm>
        </p:grpSpPr>
        <p:sp>
          <p:nvSpPr>
            <p:cNvPr name="Freeform 20" id="20"/>
            <p:cNvSpPr/>
            <p:nvPr/>
          </p:nvSpPr>
          <p:spPr>
            <a:xfrm flipH="false" flipV="false" rot="0">
              <a:off x="0" y="0"/>
              <a:ext cx="2613094" cy="137881"/>
            </a:xfrm>
            <a:custGeom>
              <a:avLst/>
              <a:gdLst/>
              <a:ahLst/>
              <a:cxnLst/>
              <a:rect r="r" b="b" t="t" l="l"/>
              <a:pathLst>
                <a:path h="137881" w="2613094">
                  <a:moveTo>
                    <a:pt x="0" y="0"/>
                  </a:moveTo>
                  <a:lnTo>
                    <a:pt x="2613094" y="0"/>
                  </a:lnTo>
                  <a:lnTo>
                    <a:pt x="2613094" y="137881"/>
                  </a:lnTo>
                  <a:lnTo>
                    <a:pt x="0" y="137881"/>
                  </a:lnTo>
                  <a:close/>
                </a:path>
              </a:pathLst>
            </a:custGeom>
            <a:solidFill>
              <a:srgbClr val="D9D9D9"/>
            </a:solidFill>
          </p:spPr>
        </p:sp>
        <p:sp>
          <p:nvSpPr>
            <p:cNvPr name="TextBox 21" id="21"/>
            <p:cNvSpPr txBox="true"/>
            <p:nvPr/>
          </p:nvSpPr>
          <p:spPr>
            <a:xfrm>
              <a:off x="0" y="-47625"/>
              <a:ext cx="2613094" cy="185506"/>
            </a:xfrm>
            <a:prstGeom prst="rect">
              <a:avLst/>
            </a:prstGeom>
          </p:spPr>
          <p:txBody>
            <a:bodyPr anchor="ctr" rtlCol="false" tIns="50800" lIns="50800" bIns="50800" rIns="50800"/>
            <a:lstStyle/>
            <a:p>
              <a:pPr algn="l">
                <a:lnSpc>
                  <a:spcPts val="3219"/>
                </a:lnSpc>
              </a:pPr>
              <a:r>
                <a:rPr lang="en-US" sz="2299" b="true">
                  <a:solidFill>
                    <a:srgbClr val="FF3131"/>
                  </a:solidFill>
                  <a:latin typeface="Canva Sans Bold"/>
                  <a:ea typeface="Canva Sans Bold"/>
                  <a:cs typeface="Canva Sans Bold"/>
                  <a:sym typeface="Canva Sans Bold"/>
                </a:rPr>
                <a:t>Treble</a:t>
              </a:r>
              <a:r>
                <a:rPr lang="en-US" sz="2299" b="true">
                  <a:solidFill>
                    <a:srgbClr val="000000"/>
                  </a:solidFill>
                  <a:latin typeface="Canva Sans Bold"/>
                  <a:ea typeface="Canva Sans Bold"/>
                  <a:cs typeface="Canva Sans Bold"/>
                  <a:sym typeface="Canva Sans Bold"/>
                </a:rPr>
                <a:t> </a:t>
              </a:r>
              <a:r>
                <a:rPr lang="en-US" sz="2299">
                  <a:solidFill>
                    <a:srgbClr val="000000"/>
                  </a:solidFill>
                  <a:latin typeface="Canva Sans"/>
                  <a:ea typeface="Canva Sans"/>
                  <a:cs typeface="Canva Sans"/>
                  <a:sym typeface="Canva Sans"/>
                </a:rPr>
                <a:t>notes</a:t>
              </a:r>
            </a:p>
          </p:txBody>
        </p:sp>
      </p:grpSp>
      <p:sp>
        <p:nvSpPr>
          <p:cNvPr name="TextBox 22" id="22"/>
          <p:cNvSpPr txBox="true"/>
          <p:nvPr/>
        </p:nvSpPr>
        <p:spPr>
          <a:xfrm rot="0">
            <a:off x="9443036" y="7874335"/>
            <a:ext cx="8243186" cy="1016897"/>
          </a:xfrm>
          <a:prstGeom prst="rect">
            <a:avLst/>
          </a:prstGeom>
        </p:spPr>
        <p:txBody>
          <a:bodyPr anchor="t" rtlCol="false" tIns="0" lIns="0" bIns="0" rIns="0">
            <a:spAutoFit/>
          </a:bodyPr>
          <a:lstStyle/>
          <a:p>
            <a:pPr algn="l">
              <a:lnSpc>
                <a:spcPts val="2750"/>
              </a:lnSpc>
            </a:pPr>
            <a:r>
              <a:rPr lang="en-US" sz="1964">
                <a:solidFill>
                  <a:srgbClr val="000000"/>
                </a:solidFill>
                <a:latin typeface="TT Firs Neue"/>
                <a:ea typeface="TT Firs Neue"/>
                <a:cs typeface="TT Firs Neue"/>
                <a:sym typeface="TT Firs Neue"/>
              </a:rPr>
              <a:t>As we move </a:t>
            </a:r>
            <a:r>
              <a:rPr lang="en-US" sz="1964" b="true">
                <a:solidFill>
                  <a:srgbClr val="000000"/>
                </a:solidFill>
                <a:latin typeface="TT Firs Neue Bold"/>
                <a:ea typeface="TT Firs Neue Bold"/>
                <a:cs typeface="TT Firs Neue Bold"/>
                <a:sym typeface="TT Firs Neue Bold"/>
              </a:rPr>
              <a:t>up </a:t>
            </a:r>
            <a:r>
              <a:rPr lang="en-US" sz="1964">
                <a:solidFill>
                  <a:srgbClr val="000000"/>
                </a:solidFill>
                <a:latin typeface="TT Firs Neue"/>
                <a:ea typeface="TT Firs Neue"/>
                <a:cs typeface="TT Firs Neue"/>
                <a:sym typeface="TT Firs Neue"/>
              </a:rPr>
              <a:t>the keyboard, to the </a:t>
            </a:r>
            <a:r>
              <a:rPr lang="en-US" sz="1964" b="true">
                <a:solidFill>
                  <a:srgbClr val="000000"/>
                </a:solidFill>
                <a:latin typeface="TT Firs Neue Bold"/>
                <a:ea typeface="TT Firs Neue Bold"/>
                <a:cs typeface="TT Firs Neue Bold"/>
                <a:sym typeface="TT Firs Neue Bold"/>
              </a:rPr>
              <a:t>right </a:t>
            </a:r>
            <a:r>
              <a:rPr lang="en-US" sz="1964">
                <a:solidFill>
                  <a:srgbClr val="000000"/>
                </a:solidFill>
                <a:latin typeface="TT Firs Neue"/>
                <a:ea typeface="TT Firs Neue"/>
                <a:cs typeface="TT Firs Neue"/>
                <a:sym typeface="TT Firs Neue"/>
              </a:rPr>
              <a:t>of Middle C, the sounds become </a:t>
            </a:r>
            <a:r>
              <a:rPr lang="en-US" sz="1964" b="true">
                <a:solidFill>
                  <a:srgbClr val="000000"/>
                </a:solidFill>
                <a:latin typeface="TT Firs Neue Bold"/>
                <a:ea typeface="TT Firs Neue Bold"/>
                <a:cs typeface="TT Firs Neue Bold"/>
                <a:sym typeface="TT Firs Neue Bold"/>
              </a:rPr>
              <a:t>higher</a:t>
            </a:r>
            <a:r>
              <a:rPr lang="en-US" sz="1964">
                <a:solidFill>
                  <a:srgbClr val="000000"/>
                </a:solidFill>
                <a:latin typeface="TT Firs Neue"/>
                <a:ea typeface="TT Firs Neue"/>
                <a:cs typeface="TT Firs Neue"/>
                <a:sym typeface="TT Firs Neue"/>
              </a:rPr>
              <a:t>. These are the </a:t>
            </a:r>
            <a:r>
              <a:rPr lang="en-US" sz="1964" b="true">
                <a:solidFill>
                  <a:srgbClr val="000000"/>
                </a:solidFill>
                <a:latin typeface="TT Firs Neue Bold"/>
                <a:ea typeface="TT Firs Neue Bold"/>
                <a:cs typeface="TT Firs Neue Bold"/>
                <a:sym typeface="TT Firs Neue Bold"/>
              </a:rPr>
              <a:t>Treble </a:t>
            </a:r>
            <a:r>
              <a:rPr lang="en-US" sz="1964">
                <a:solidFill>
                  <a:srgbClr val="000000"/>
                </a:solidFill>
                <a:latin typeface="TT Firs Neue"/>
                <a:ea typeface="TT Firs Neue"/>
                <a:cs typeface="TT Firs Neue"/>
                <a:sym typeface="TT Firs Neue"/>
              </a:rPr>
              <a:t>notes and are typically played with the </a:t>
            </a:r>
            <a:r>
              <a:rPr lang="en-US" sz="1964" b="true">
                <a:solidFill>
                  <a:srgbClr val="000000"/>
                </a:solidFill>
                <a:latin typeface="TT Firs Neue Bold"/>
                <a:ea typeface="TT Firs Neue Bold"/>
                <a:cs typeface="TT Firs Neue Bold"/>
                <a:sym typeface="TT Firs Neue Bold"/>
              </a:rPr>
              <a:t>right hand</a:t>
            </a:r>
            <a:r>
              <a:rPr lang="en-US" sz="1964">
                <a:solidFill>
                  <a:srgbClr val="000000"/>
                </a:solidFill>
                <a:latin typeface="TT Firs Neue"/>
                <a:ea typeface="TT Firs Neue"/>
                <a:cs typeface="TT Firs Neue"/>
                <a:sym typeface="TT Firs Neue"/>
              </a:rPr>
              <a:t>.</a:t>
            </a:r>
          </a:p>
        </p:txBody>
      </p:sp>
      <p:sp>
        <p:nvSpPr>
          <p:cNvPr name="TextBox 23" id="23"/>
          <p:cNvSpPr txBox="true"/>
          <p:nvPr/>
        </p:nvSpPr>
        <p:spPr>
          <a:xfrm rot="0">
            <a:off x="5692832" y="6763070"/>
            <a:ext cx="2198212" cy="406662"/>
          </a:xfrm>
          <a:prstGeom prst="rect">
            <a:avLst/>
          </a:prstGeom>
        </p:spPr>
        <p:txBody>
          <a:bodyPr anchor="t" rtlCol="false" tIns="0" lIns="0" bIns="0" rIns="0">
            <a:spAutoFit/>
          </a:bodyPr>
          <a:lstStyle/>
          <a:p>
            <a:pPr algn="ctr" marL="0" indent="0" lvl="0">
              <a:lnSpc>
                <a:spcPts val="3310"/>
              </a:lnSpc>
            </a:pPr>
            <a:r>
              <a:rPr lang="en-US" b="true" sz="2364">
                <a:solidFill>
                  <a:srgbClr val="000000"/>
                </a:solidFill>
                <a:latin typeface="TT Firs Neue Bold"/>
                <a:ea typeface="TT Firs Neue Bold"/>
                <a:cs typeface="TT Firs Neue Bold"/>
                <a:sym typeface="TT Firs Neue Bold"/>
              </a:rPr>
              <a:t>Middle C</a:t>
            </a:r>
          </a:p>
        </p:txBody>
      </p:sp>
      <p:sp>
        <p:nvSpPr>
          <p:cNvPr name="AutoShape 24" id="24"/>
          <p:cNvSpPr/>
          <p:nvPr/>
        </p:nvSpPr>
        <p:spPr>
          <a:xfrm flipV="true">
            <a:off x="8447630" y="7553833"/>
            <a:ext cx="7798583" cy="37448"/>
          </a:xfrm>
          <a:prstGeom prst="line">
            <a:avLst/>
          </a:prstGeom>
          <a:ln cap="flat" w="114300">
            <a:solidFill>
              <a:srgbClr val="FF3131"/>
            </a:solidFill>
            <a:prstDash val="solid"/>
            <a:headEnd type="none" len="sm" w="sm"/>
            <a:tailEnd type="triangle" len="med" w="lg"/>
          </a:ln>
        </p:spPr>
      </p:sp>
      <p:sp>
        <p:nvSpPr>
          <p:cNvPr name="TextBox 25" id="25"/>
          <p:cNvSpPr txBox="true"/>
          <p:nvPr/>
        </p:nvSpPr>
        <p:spPr>
          <a:xfrm rot="0">
            <a:off x="7604905" y="6782120"/>
            <a:ext cx="10281489" cy="338082"/>
          </a:xfrm>
          <a:prstGeom prst="rect">
            <a:avLst/>
          </a:prstGeom>
        </p:spPr>
        <p:txBody>
          <a:bodyPr anchor="t" rtlCol="false" tIns="0" lIns="0" bIns="0" rIns="0">
            <a:spAutoFit/>
          </a:bodyPr>
          <a:lstStyle/>
          <a:p>
            <a:pPr algn="l">
              <a:lnSpc>
                <a:spcPts val="2890"/>
              </a:lnSpc>
            </a:pPr>
            <a:r>
              <a:rPr lang="en-US" sz="2064">
                <a:solidFill>
                  <a:srgbClr val="000000"/>
                </a:solidFill>
                <a:latin typeface="TT Firs Neue"/>
                <a:ea typeface="TT Firs Neue"/>
                <a:cs typeface="TT Firs Neue"/>
                <a:sym typeface="TT Firs Neue"/>
              </a:rPr>
              <a:t>(the C nearest to the middle of the keyboard)</a:t>
            </a:r>
          </a:p>
        </p:txBody>
      </p:sp>
      <p:grpSp>
        <p:nvGrpSpPr>
          <p:cNvPr name="Group 26" id="26"/>
          <p:cNvGrpSpPr/>
          <p:nvPr/>
        </p:nvGrpSpPr>
        <p:grpSpPr>
          <a:xfrm rot="0">
            <a:off x="1493609" y="8024815"/>
            <a:ext cx="5624487" cy="523516"/>
            <a:chOff x="0" y="0"/>
            <a:chExt cx="1481346" cy="137881"/>
          </a:xfrm>
        </p:grpSpPr>
        <p:sp>
          <p:nvSpPr>
            <p:cNvPr name="Freeform 27" id="27"/>
            <p:cNvSpPr/>
            <p:nvPr/>
          </p:nvSpPr>
          <p:spPr>
            <a:xfrm flipH="false" flipV="false" rot="0">
              <a:off x="0" y="0"/>
              <a:ext cx="1481346" cy="137881"/>
            </a:xfrm>
            <a:custGeom>
              <a:avLst/>
              <a:gdLst/>
              <a:ahLst/>
              <a:cxnLst/>
              <a:rect r="r" b="b" t="t" l="l"/>
              <a:pathLst>
                <a:path h="137881" w="1481346">
                  <a:moveTo>
                    <a:pt x="0" y="0"/>
                  </a:moveTo>
                  <a:lnTo>
                    <a:pt x="1481346" y="0"/>
                  </a:lnTo>
                  <a:lnTo>
                    <a:pt x="1481346" y="137881"/>
                  </a:lnTo>
                  <a:lnTo>
                    <a:pt x="0" y="137881"/>
                  </a:lnTo>
                  <a:close/>
                </a:path>
              </a:pathLst>
            </a:custGeom>
            <a:solidFill>
              <a:srgbClr val="BEBDBE"/>
            </a:solidFill>
          </p:spPr>
        </p:sp>
        <p:sp>
          <p:nvSpPr>
            <p:cNvPr name="TextBox 28" id="28"/>
            <p:cNvSpPr txBox="true"/>
            <p:nvPr/>
          </p:nvSpPr>
          <p:spPr>
            <a:xfrm>
              <a:off x="0" y="-47625"/>
              <a:ext cx="1481346" cy="185506"/>
            </a:xfrm>
            <a:prstGeom prst="rect">
              <a:avLst/>
            </a:prstGeom>
          </p:spPr>
          <p:txBody>
            <a:bodyPr anchor="ctr" rtlCol="false" tIns="50800" lIns="50800" bIns="50800" rIns="50800"/>
            <a:lstStyle/>
            <a:p>
              <a:pPr algn="r">
                <a:lnSpc>
                  <a:spcPts val="3219"/>
                </a:lnSpc>
              </a:pPr>
              <a:r>
                <a:rPr lang="en-US" b="true" sz="2299">
                  <a:solidFill>
                    <a:srgbClr val="FFDE59"/>
                  </a:solidFill>
                  <a:latin typeface="Canva Sans Bold"/>
                  <a:ea typeface="Canva Sans Bold"/>
                  <a:cs typeface="Canva Sans Bold"/>
                  <a:sym typeface="Canva Sans Bold"/>
                </a:rPr>
                <a:t>Bass</a:t>
              </a:r>
              <a:r>
                <a:rPr lang="en-US" b="true" sz="2299">
                  <a:solidFill>
                    <a:srgbClr val="000000"/>
                  </a:solidFill>
                  <a:latin typeface="Canva Sans Bold"/>
                  <a:ea typeface="Canva Sans Bold"/>
                  <a:cs typeface="Canva Sans Bold"/>
                  <a:sym typeface="Canva Sans Bold"/>
                </a:rPr>
                <a:t> </a:t>
              </a:r>
              <a:r>
                <a:rPr lang="en-US" sz="2299">
                  <a:solidFill>
                    <a:srgbClr val="000000"/>
                  </a:solidFill>
                  <a:latin typeface="Canva Sans"/>
                  <a:ea typeface="Canva Sans"/>
                  <a:cs typeface="Canva Sans"/>
                  <a:sym typeface="Canva Sans"/>
                </a:rPr>
                <a:t>notes</a:t>
              </a:r>
            </a:p>
          </p:txBody>
        </p:sp>
      </p:grpSp>
      <p:sp>
        <p:nvSpPr>
          <p:cNvPr name="TextBox 29" id="29"/>
          <p:cNvSpPr txBox="true"/>
          <p:nvPr/>
        </p:nvSpPr>
        <p:spPr>
          <a:xfrm rot="0">
            <a:off x="162861" y="8653107"/>
            <a:ext cx="6435045" cy="1016897"/>
          </a:xfrm>
          <a:prstGeom prst="rect">
            <a:avLst/>
          </a:prstGeom>
        </p:spPr>
        <p:txBody>
          <a:bodyPr anchor="t" rtlCol="false" tIns="0" lIns="0" bIns="0" rIns="0">
            <a:spAutoFit/>
          </a:bodyPr>
          <a:lstStyle/>
          <a:p>
            <a:pPr algn="l">
              <a:lnSpc>
                <a:spcPts val="2750"/>
              </a:lnSpc>
            </a:pPr>
            <a:r>
              <a:rPr lang="en-US" sz="1964">
                <a:solidFill>
                  <a:srgbClr val="000000"/>
                </a:solidFill>
                <a:latin typeface="TT Firs Neue"/>
                <a:ea typeface="TT Firs Neue"/>
                <a:cs typeface="TT Firs Neue"/>
                <a:sym typeface="TT Firs Neue"/>
              </a:rPr>
              <a:t>Moving </a:t>
            </a:r>
            <a:r>
              <a:rPr lang="en-US" sz="1964" b="true">
                <a:solidFill>
                  <a:srgbClr val="000000"/>
                </a:solidFill>
                <a:latin typeface="TT Firs Neue Bold"/>
                <a:ea typeface="TT Firs Neue Bold"/>
                <a:cs typeface="TT Firs Neue Bold"/>
                <a:sym typeface="TT Firs Neue Bold"/>
              </a:rPr>
              <a:t>down</a:t>
            </a:r>
            <a:r>
              <a:rPr lang="en-US" sz="1964">
                <a:solidFill>
                  <a:srgbClr val="000000"/>
                </a:solidFill>
                <a:latin typeface="TT Firs Neue"/>
                <a:ea typeface="TT Firs Neue"/>
                <a:cs typeface="TT Firs Neue"/>
                <a:sym typeface="TT Firs Neue"/>
              </a:rPr>
              <a:t> the keyboard, to the </a:t>
            </a:r>
            <a:r>
              <a:rPr lang="en-US" sz="1964" b="true">
                <a:solidFill>
                  <a:srgbClr val="000000"/>
                </a:solidFill>
                <a:latin typeface="TT Firs Neue Bold"/>
                <a:ea typeface="TT Firs Neue Bold"/>
                <a:cs typeface="TT Firs Neue Bold"/>
                <a:sym typeface="TT Firs Neue Bold"/>
              </a:rPr>
              <a:t>left </a:t>
            </a:r>
            <a:r>
              <a:rPr lang="en-US" sz="1964">
                <a:solidFill>
                  <a:srgbClr val="000000"/>
                </a:solidFill>
                <a:latin typeface="TT Firs Neue"/>
                <a:ea typeface="TT Firs Neue"/>
                <a:cs typeface="TT Firs Neue"/>
                <a:sym typeface="TT Firs Neue"/>
              </a:rPr>
              <a:t>of Middle C, the sounds become </a:t>
            </a:r>
            <a:r>
              <a:rPr lang="en-US" sz="1964" b="true">
                <a:solidFill>
                  <a:srgbClr val="000000"/>
                </a:solidFill>
                <a:latin typeface="TT Firs Neue Bold"/>
                <a:ea typeface="TT Firs Neue Bold"/>
                <a:cs typeface="TT Firs Neue Bold"/>
                <a:sym typeface="TT Firs Neue Bold"/>
              </a:rPr>
              <a:t>lower</a:t>
            </a:r>
            <a:r>
              <a:rPr lang="en-US" sz="1964">
                <a:solidFill>
                  <a:srgbClr val="000000"/>
                </a:solidFill>
                <a:latin typeface="TT Firs Neue"/>
                <a:ea typeface="TT Firs Neue"/>
                <a:cs typeface="TT Firs Neue"/>
                <a:sym typeface="TT Firs Neue"/>
              </a:rPr>
              <a:t>. These are the </a:t>
            </a:r>
            <a:r>
              <a:rPr lang="en-US" sz="1964" b="true">
                <a:solidFill>
                  <a:srgbClr val="000000"/>
                </a:solidFill>
                <a:latin typeface="TT Firs Neue Bold"/>
                <a:ea typeface="TT Firs Neue Bold"/>
                <a:cs typeface="TT Firs Neue Bold"/>
                <a:sym typeface="TT Firs Neue Bold"/>
              </a:rPr>
              <a:t>Bass </a:t>
            </a:r>
            <a:r>
              <a:rPr lang="en-US" sz="1964">
                <a:solidFill>
                  <a:srgbClr val="000000"/>
                </a:solidFill>
                <a:latin typeface="TT Firs Neue"/>
                <a:ea typeface="TT Firs Neue"/>
                <a:cs typeface="TT Firs Neue"/>
                <a:sym typeface="TT Firs Neue"/>
              </a:rPr>
              <a:t>notes and are typically played with the </a:t>
            </a:r>
            <a:r>
              <a:rPr lang="en-US" sz="1964" b="true">
                <a:solidFill>
                  <a:srgbClr val="000000"/>
                </a:solidFill>
                <a:latin typeface="TT Firs Neue Bold"/>
                <a:ea typeface="TT Firs Neue Bold"/>
                <a:cs typeface="TT Firs Neue Bold"/>
                <a:sym typeface="TT Firs Neue Bold"/>
              </a:rPr>
              <a:t>left hand</a:t>
            </a:r>
            <a:r>
              <a:rPr lang="en-US" sz="1964">
                <a:solidFill>
                  <a:srgbClr val="000000"/>
                </a:solidFill>
                <a:latin typeface="TT Firs Neue"/>
                <a:ea typeface="TT Firs Neue"/>
                <a:cs typeface="TT Firs Neue"/>
                <a:sym typeface="TT Firs Neue"/>
              </a:rPr>
              <a:t>.</a:t>
            </a:r>
          </a:p>
        </p:txBody>
      </p:sp>
      <p:sp>
        <p:nvSpPr>
          <p:cNvPr name="AutoShape 30" id="30"/>
          <p:cNvSpPr/>
          <p:nvPr/>
        </p:nvSpPr>
        <p:spPr>
          <a:xfrm flipH="true">
            <a:off x="1493609" y="8284346"/>
            <a:ext cx="3919571" cy="2228"/>
          </a:xfrm>
          <a:prstGeom prst="line">
            <a:avLst/>
          </a:prstGeom>
          <a:ln cap="flat" w="114300">
            <a:solidFill>
              <a:srgbClr val="FFDE59"/>
            </a:solidFill>
            <a:prstDash val="solid"/>
            <a:headEnd type="none" len="sm" w="sm"/>
            <a:tailEnd type="triangle" len="med" w="lg"/>
          </a:ln>
        </p:spPr>
      </p:sp>
      <p:sp>
        <p:nvSpPr>
          <p:cNvPr name="TextBox 31" id="31"/>
          <p:cNvSpPr txBox="true"/>
          <p:nvPr/>
        </p:nvSpPr>
        <p:spPr>
          <a:xfrm rot="0">
            <a:off x="0" y="9755729"/>
            <a:ext cx="18288000" cy="597798"/>
          </a:xfrm>
          <a:prstGeom prst="rect">
            <a:avLst/>
          </a:prstGeom>
        </p:spPr>
        <p:txBody>
          <a:bodyPr anchor="t" rtlCol="false" tIns="0" lIns="0" bIns="0" rIns="0">
            <a:spAutoFit/>
          </a:bodyPr>
          <a:lstStyle/>
          <a:p>
            <a:pPr algn="ctr">
              <a:lnSpc>
                <a:spcPts val="4850"/>
              </a:lnSpc>
            </a:pPr>
            <a:r>
              <a:rPr lang="en-US" sz="3464" b="true">
                <a:solidFill>
                  <a:srgbClr val="2B7F7F"/>
                </a:solidFill>
                <a:latin typeface="TT Firs Neue Bold"/>
                <a:ea typeface="TT Firs Neue Bold"/>
                <a:cs typeface="TT Firs Neue Bold"/>
                <a:sym typeface="TT Firs Neue Bold"/>
              </a:rPr>
              <a:t>Middle C may be a Bass note or a Treble note.</a:t>
            </a:r>
          </a:p>
        </p:txBody>
      </p:sp>
      <p:sp>
        <p:nvSpPr>
          <p:cNvPr name="TextBox 32" id="32"/>
          <p:cNvSpPr txBox="true"/>
          <p:nvPr/>
        </p:nvSpPr>
        <p:spPr>
          <a:xfrm rot="0">
            <a:off x="0" y="687397"/>
            <a:ext cx="18288000" cy="606405"/>
          </a:xfrm>
          <a:prstGeom prst="rect">
            <a:avLst/>
          </a:prstGeom>
        </p:spPr>
        <p:txBody>
          <a:bodyPr anchor="t" rtlCol="false" tIns="0" lIns="0" bIns="0" rIns="0">
            <a:spAutoFit/>
          </a:bodyPr>
          <a:lstStyle/>
          <a:p>
            <a:pPr algn="ctr">
              <a:lnSpc>
                <a:spcPts val="4901"/>
              </a:lnSpc>
            </a:pPr>
            <a:r>
              <a:rPr lang="en-US" sz="3500">
                <a:solidFill>
                  <a:srgbClr val="000000"/>
                </a:solidFill>
                <a:latin typeface="TT Firs Neue"/>
                <a:ea typeface="TT Firs Neue"/>
                <a:cs typeface="TT Firs Neue"/>
                <a:sym typeface="TT Firs Neue"/>
              </a:rPr>
              <a:t>Octaves are numbered from left to right. Middle C is always C4.</a:t>
            </a:r>
          </a:p>
        </p:txBody>
      </p:sp>
      <p:grpSp>
        <p:nvGrpSpPr>
          <p:cNvPr name="Group 33" id="33"/>
          <p:cNvGrpSpPr/>
          <p:nvPr/>
        </p:nvGrpSpPr>
        <p:grpSpPr>
          <a:xfrm rot="0">
            <a:off x="6192394" y="1778368"/>
            <a:ext cx="999125" cy="999125"/>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5" id="35"/>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sp>
        <p:nvSpPr>
          <p:cNvPr name="TextBox 36" id="36"/>
          <p:cNvSpPr txBox="true"/>
          <p:nvPr/>
        </p:nvSpPr>
        <p:spPr>
          <a:xfrm rot="0">
            <a:off x="5692832" y="1859507"/>
            <a:ext cx="1998249" cy="803272"/>
          </a:xfrm>
          <a:prstGeom prst="rect">
            <a:avLst/>
          </a:prstGeom>
        </p:spPr>
        <p:txBody>
          <a:bodyPr anchor="t" rtlCol="false" tIns="0" lIns="0" bIns="0" rIns="0">
            <a:spAutoFit/>
          </a:bodyPr>
          <a:lstStyle/>
          <a:p>
            <a:pPr algn="ctr">
              <a:lnSpc>
                <a:spcPts val="6526"/>
              </a:lnSpc>
              <a:spcBef>
                <a:spcPct val="0"/>
              </a:spcBef>
            </a:pPr>
            <a:r>
              <a:rPr lang="en-US" sz="4661">
                <a:solidFill>
                  <a:srgbClr val="000000"/>
                </a:solidFill>
                <a:latin typeface="TT Firs Neue"/>
                <a:ea typeface="TT Firs Neue"/>
                <a:cs typeface="TT Firs Neue"/>
                <a:sym typeface="TT Firs Neue"/>
              </a:rPr>
              <a:t>C4</a:t>
            </a:r>
          </a:p>
        </p:txBody>
      </p:sp>
      <p:grpSp>
        <p:nvGrpSpPr>
          <p:cNvPr name="Group 37" id="37"/>
          <p:cNvGrpSpPr/>
          <p:nvPr/>
        </p:nvGrpSpPr>
        <p:grpSpPr>
          <a:xfrm rot="0">
            <a:off x="1242002" y="1778368"/>
            <a:ext cx="999125" cy="999125"/>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9" id="39"/>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sp>
        <p:nvSpPr>
          <p:cNvPr name="TextBox 40" id="40"/>
          <p:cNvSpPr txBox="true"/>
          <p:nvPr/>
        </p:nvSpPr>
        <p:spPr>
          <a:xfrm rot="0">
            <a:off x="742440" y="1859507"/>
            <a:ext cx="1998249" cy="803272"/>
          </a:xfrm>
          <a:prstGeom prst="rect">
            <a:avLst/>
          </a:prstGeom>
        </p:spPr>
        <p:txBody>
          <a:bodyPr anchor="t" rtlCol="false" tIns="0" lIns="0" bIns="0" rIns="0">
            <a:spAutoFit/>
          </a:bodyPr>
          <a:lstStyle/>
          <a:p>
            <a:pPr algn="ctr">
              <a:lnSpc>
                <a:spcPts val="6526"/>
              </a:lnSpc>
              <a:spcBef>
                <a:spcPct val="0"/>
              </a:spcBef>
            </a:pPr>
            <a:r>
              <a:rPr lang="en-US" sz="4661">
                <a:solidFill>
                  <a:srgbClr val="000000"/>
                </a:solidFill>
                <a:latin typeface="TT Firs Neue"/>
                <a:ea typeface="TT Firs Neue"/>
                <a:cs typeface="TT Firs Neue"/>
                <a:sym typeface="TT Firs Neue"/>
              </a:rPr>
              <a:t>C3</a:t>
            </a:r>
          </a:p>
        </p:txBody>
      </p:sp>
      <p:grpSp>
        <p:nvGrpSpPr>
          <p:cNvPr name="Group 41" id="41"/>
          <p:cNvGrpSpPr/>
          <p:nvPr/>
        </p:nvGrpSpPr>
        <p:grpSpPr>
          <a:xfrm rot="0">
            <a:off x="11143393" y="1798628"/>
            <a:ext cx="999125" cy="999125"/>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3" id="43"/>
            <p:cNvSpPr txBox="true"/>
            <p:nvPr/>
          </p:nvSpPr>
          <p:spPr>
            <a:xfrm>
              <a:off x="76200" y="28575"/>
              <a:ext cx="660400" cy="708025"/>
            </a:xfrm>
            <a:prstGeom prst="rect">
              <a:avLst/>
            </a:prstGeom>
          </p:spPr>
          <p:txBody>
            <a:bodyPr anchor="ctr" rtlCol="false" tIns="50800" lIns="50800" bIns="50800" rIns="50800"/>
            <a:lstStyle/>
            <a:p>
              <a:pPr algn="ctr">
                <a:lnSpc>
                  <a:spcPts val="3360"/>
                </a:lnSpc>
              </a:pPr>
            </a:p>
          </p:txBody>
        </p:sp>
      </p:grpSp>
      <p:sp>
        <p:nvSpPr>
          <p:cNvPr name="TextBox 44" id="44"/>
          <p:cNvSpPr txBox="true"/>
          <p:nvPr/>
        </p:nvSpPr>
        <p:spPr>
          <a:xfrm rot="0">
            <a:off x="10643831" y="1879766"/>
            <a:ext cx="1998249" cy="803272"/>
          </a:xfrm>
          <a:prstGeom prst="rect">
            <a:avLst/>
          </a:prstGeom>
        </p:spPr>
        <p:txBody>
          <a:bodyPr anchor="t" rtlCol="false" tIns="0" lIns="0" bIns="0" rIns="0">
            <a:spAutoFit/>
          </a:bodyPr>
          <a:lstStyle/>
          <a:p>
            <a:pPr algn="ctr">
              <a:lnSpc>
                <a:spcPts val="6526"/>
              </a:lnSpc>
              <a:spcBef>
                <a:spcPct val="0"/>
              </a:spcBef>
            </a:pPr>
            <a:r>
              <a:rPr lang="en-US" sz="4661">
                <a:solidFill>
                  <a:srgbClr val="000000"/>
                </a:solidFill>
                <a:latin typeface="TT Firs Neue"/>
                <a:ea typeface="TT Firs Neue"/>
                <a:cs typeface="TT Firs Neue"/>
                <a:sym typeface="TT Firs Neue"/>
              </a:rPr>
              <a:t>C5</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7065708" y="6163354"/>
            <a:ext cx="10939862" cy="523516"/>
            <a:chOff x="0" y="0"/>
            <a:chExt cx="2881281" cy="137881"/>
          </a:xfrm>
        </p:grpSpPr>
        <p:sp>
          <p:nvSpPr>
            <p:cNvPr name="Freeform 11" id="11"/>
            <p:cNvSpPr/>
            <p:nvPr/>
          </p:nvSpPr>
          <p:spPr>
            <a:xfrm flipH="false" flipV="false" rot="0">
              <a:off x="0" y="0"/>
              <a:ext cx="2881281" cy="137881"/>
            </a:xfrm>
            <a:custGeom>
              <a:avLst/>
              <a:gdLst/>
              <a:ahLst/>
              <a:cxnLst/>
              <a:rect r="r" b="b" t="t" l="l"/>
              <a:pathLst>
                <a:path h="137881" w="2881281">
                  <a:moveTo>
                    <a:pt x="0" y="0"/>
                  </a:moveTo>
                  <a:lnTo>
                    <a:pt x="2881281" y="0"/>
                  </a:lnTo>
                  <a:lnTo>
                    <a:pt x="2881281" y="137881"/>
                  </a:lnTo>
                  <a:lnTo>
                    <a:pt x="0" y="137881"/>
                  </a:lnTo>
                  <a:close/>
                </a:path>
              </a:pathLst>
            </a:custGeom>
            <a:solidFill>
              <a:srgbClr val="D9D9D9"/>
            </a:solidFill>
          </p:spPr>
        </p:sp>
        <p:sp>
          <p:nvSpPr>
            <p:cNvPr name="TextBox 12" id="12"/>
            <p:cNvSpPr txBox="true"/>
            <p:nvPr/>
          </p:nvSpPr>
          <p:spPr>
            <a:xfrm>
              <a:off x="0" y="-47625"/>
              <a:ext cx="2881281" cy="185506"/>
            </a:xfrm>
            <a:prstGeom prst="rect">
              <a:avLst/>
            </a:prstGeom>
          </p:spPr>
          <p:txBody>
            <a:bodyPr anchor="ctr" rtlCol="false" tIns="50800" lIns="50800" bIns="50800" rIns="50800"/>
            <a:lstStyle/>
            <a:p>
              <a:pPr algn="l">
                <a:lnSpc>
                  <a:spcPts val="3219"/>
                </a:lnSpc>
              </a:pPr>
              <a:r>
                <a:rPr lang="en-US" sz="2299" b="true">
                  <a:solidFill>
                    <a:srgbClr val="FF3131"/>
                  </a:solidFill>
                  <a:latin typeface="Canva Sans Bold"/>
                  <a:ea typeface="Canva Sans Bold"/>
                  <a:cs typeface="Canva Sans Bold"/>
                  <a:sym typeface="Canva Sans Bold"/>
                </a:rPr>
                <a:t>Treble</a:t>
              </a:r>
              <a:r>
                <a:rPr lang="en-US" sz="2299" b="true">
                  <a:solidFill>
                    <a:srgbClr val="000000"/>
                  </a:solidFill>
                  <a:latin typeface="Canva Sans Bold"/>
                  <a:ea typeface="Canva Sans Bold"/>
                  <a:cs typeface="Canva Sans Bold"/>
                  <a:sym typeface="Canva Sans Bold"/>
                </a:rPr>
                <a:t> </a:t>
              </a:r>
              <a:r>
                <a:rPr lang="en-US" sz="2299">
                  <a:solidFill>
                    <a:srgbClr val="000000"/>
                  </a:solidFill>
                  <a:latin typeface="Canva Sans"/>
                  <a:ea typeface="Canva Sans"/>
                  <a:cs typeface="Canva Sans"/>
                  <a:sym typeface="Canva Sans"/>
                </a:rPr>
                <a:t>notes</a:t>
              </a:r>
            </a:p>
          </p:txBody>
        </p:sp>
      </p:grpSp>
      <p:sp>
        <p:nvSpPr>
          <p:cNvPr name="AutoShape 13" id="13"/>
          <p:cNvSpPr/>
          <p:nvPr/>
        </p:nvSpPr>
        <p:spPr>
          <a:xfrm>
            <a:off x="9058934" y="6443836"/>
            <a:ext cx="8748291" cy="12183"/>
          </a:xfrm>
          <a:prstGeom prst="line">
            <a:avLst/>
          </a:prstGeom>
          <a:ln cap="flat" w="114300">
            <a:solidFill>
              <a:srgbClr val="FF3131"/>
            </a:solidFill>
            <a:prstDash val="solid"/>
            <a:headEnd type="none" len="sm" w="sm"/>
            <a:tailEnd type="triangle" len="med" w="lg"/>
          </a:ln>
        </p:spPr>
      </p:sp>
      <p:grpSp>
        <p:nvGrpSpPr>
          <p:cNvPr name="Group 14" id="14"/>
          <p:cNvGrpSpPr/>
          <p:nvPr/>
        </p:nvGrpSpPr>
        <p:grpSpPr>
          <a:xfrm rot="0">
            <a:off x="152440" y="6934520"/>
            <a:ext cx="7503094" cy="523516"/>
            <a:chOff x="0" y="0"/>
            <a:chExt cx="1976123" cy="137881"/>
          </a:xfrm>
        </p:grpSpPr>
        <p:sp>
          <p:nvSpPr>
            <p:cNvPr name="Freeform 15" id="15"/>
            <p:cNvSpPr/>
            <p:nvPr/>
          </p:nvSpPr>
          <p:spPr>
            <a:xfrm flipH="false" flipV="false" rot="0">
              <a:off x="0" y="0"/>
              <a:ext cx="1976123" cy="137881"/>
            </a:xfrm>
            <a:custGeom>
              <a:avLst/>
              <a:gdLst/>
              <a:ahLst/>
              <a:cxnLst/>
              <a:rect r="r" b="b" t="t" l="l"/>
              <a:pathLst>
                <a:path h="137881" w="1976123">
                  <a:moveTo>
                    <a:pt x="0" y="0"/>
                  </a:moveTo>
                  <a:lnTo>
                    <a:pt x="1976123" y="0"/>
                  </a:lnTo>
                  <a:lnTo>
                    <a:pt x="1976123" y="137881"/>
                  </a:lnTo>
                  <a:lnTo>
                    <a:pt x="0" y="137881"/>
                  </a:lnTo>
                  <a:close/>
                </a:path>
              </a:pathLst>
            </a:custGeom>
            <a:solidFill>
              <a:srgbClr val="BEBDBE"/>
            </a:solidFill>
          </p:spPr>
        </p:sp>
        <p:sp>
          <p:nvSpPr>
            <p:cNvPr name="TextBox 16" id="16"/>
            <p:cNvSpPr txBox="true"/>
            <p:nvPr/>
          </p:nvSpPr>
          <p:spPr>
            <a:xfrm>
              <a:off x="0" y="-47625"/>
              <a:ext cx="1976123" cy="185506"/>
            </a:xfrm>
            <a:prstGeom prst="rect">
              <a:avLst/>
            </a:prstGeom>
          </p:spPr>
          <p:txBody>
            <a:bodyPr anchor="ctr" rtlCol="false" tIns="50800" lIns="50800" bIns="50800" rIns="50800"/>
            <a:lstStyle/>
            <a:p>
              <a:pPr algn="r">
                <a:lnSpc>
                  <a:spcPts val="3219"/>
                </a:lnSpc>
              </a:pPr>
              <a:r>
                <a:rPr lang="en-US" b="true" sz="2299">
                  <a:solidFill>
                    <a:srgbClr val="FFDE59"/>
                  </a:solidFill>
                  <a:latin typeface="Canva Sans Bold"/>
                  <a:ea typeface="Canva Sans Bold"/>
                  <a:cs typeface="Canva Sans Bold"/>
                  <a:sym typeface="Canva Sans Bold"/>
                </a:rPr>
                <a:t>Bass</a:t>
              </a:r>
              <a:r>
                <a:rPr lang="en-US" b="true" sz="2299">
                  <a:solidFill>
                    <a:srgbClr val="000000"/>
                  </a:solidFill>
                  <a:latin typeface="Canva Sans Bold"/>
                  <a:ea typeface="Canva Sans Bold"/>
                  <a:cs typeface="Canva Sans Bold"/>
                  <a:sym typeface="Canva Sans Bold"/>
                </a:rPr>
                <a:t> </a:t>
              </a:r>
              <a:r>
                <a:rPr lang="en-US" sz="2299">
                  <a:solidFill>
                    <a:srgbClr val="000000"/>
                  </a:solidFill>
                  <a:latin typeface="Canva Sans"/>
                  <a:ea typeface="Canva Sans"/>
                  <a:cs typeface="Canva Sans"/>
                  <a:sym typeface="Canva Sans"/>
                </a:rPr>
                <a:t>notes</a:t>
              </a:r>
            </a:p>
          </p:txBody>
        </p:sp>
      </p:grpSp>
      <p:sp>
        <p:nvSpPr>
          <p:cNvPr name="AutoShape 17" id="17"/>
          <p:cNvSpPr/>
          <p:nvPr/>
        </p:nvSpPr>
        <p:spPr>
          <a:xfrm flipH="true">
            <a:off x="375838" y="7194051"/>
            <a:ext cx="5574780" cy="2228"/>
          </a:xfrm>
          <a:prstGeom prst="line">
            <a:avLst/>
          </a:prstGeom>
          <a:ln cap="flat" w="114300">
            <a:solidFill>
              <a:srgbClr val="FFDE59"/>
            </a:solidFill>
            <a:prstDash val="solid"/>
            <a:headEnd type="none" len="sm" w="sm"/>
            <a:tailEnd type="triangle" len="med" w="lg"/>
          </a:ln>
        </p:spPr>
      </p:sp>
      <p:sp>
        <p:nvSpPr>
          <p:cNvPr name="Freeform 18" id="18"/>
          <p:cNvSpPr/>
          <p:nvPr/>
        </p:nvSpPr>
        <p:spPr>
          <a:xfrm flipH="false" flipV="false" rot="0">
            <a:off x="3648441" y="2970835"/>
            <a:ext cx="7426714" cy="2555209"/>
          </a:xfrm>
          <a:custGeom>
            <a:avLst/>
            <a:gdLst/>
            <a:ahLst/>
            <a:cxnLst/>
            <a:rect r="r" b="b" t="t" l="l"/>
            <a:pathLst>
              <a:path h="2555209" w="7426714">
                <a:moveTo>
                  <a:pt x="0" y="0"/>
                </a:moveTo>
                <a:lnTo>
                  <a:pt x="7426714" y="0"/>
                </a:lnTo>
                <a:lnTo>
                  <a:pt x="7426714" y="2555209"/>
                </a:lnTo>
                <a:lnTo>
                  <a:pt x="0" y="2555209"/>
                </a:lnTo>
                <a:lnTo>
                  <a:pt x="0" y="0"/>
                </a:lnTo>
                <a:close/>
              </a:path>
            </a:pathLst>
          </a:custGeom>
          <a:blipFill>
            <a:blip r:embed="rId4"/>
            <a:stretch>
              <a:fillRect l="-210" t="0" r="0" b="0"/>
            </a:stretch>
          </a:blipFill>
        </p:spPr>
      </p:sp>
      <p:sp>
        <p:nvSpPr>
          <p:cNvPr name="Freeform 19" id="19"/>
          <p:cNvSpPr/>
          <p:nvPr/>
        </p:nvSpPr>
        <p:spPr>
          <a:xfrm flipH="false" flipV="false" rot="0">
            <a:off x="10599919" y="2970835"/>
            <a:ext cx="3488039" cy="2555209"/>
          </a:xfrm>
          <a:custGeom>
            <a:avLst/>
            <a:gdLst/>
            <a:ahLst/>
            <a:cxnLst/>
            <a:rect r="r" b="b" t="t" l="l"/>
            <a:pathLst>
              <a:path h="2555209" w="3488039">
                <a:moveTo>
                  <a:pt x="0" y="0"/>
                </a:moveTo>
                <a:lnTo>
                  <a:pt x="3488038" y="0"/>
                </a:lnTo>
                <a:lnTo>
                  <a:pt x="3488038" y="2555209"/>
                </a:lnTo>
                <a:lnTo>
                  <a:pt x="0" y="2555209"/>
                </a:lnTo>
                <a:lnTo>
                  <a:pt x="0" y="0"/>
                </a:lnTo>
                <a:close/>
              </a:path>
            </a:pathLst>
          </a:custGeom>
          <a:blipFill>
            <a:blip r:embed="rId4"/>
            <a:stretch>
              <a:fillRect l="0" t="0" r="-113367" b="0"/>
            </a:stretch>
          </a:blipFill>
        </p:spPr>
      </p:sp>
      <p:sp>
        <p:nvSpPr>
          <p:cNvPr name="AutoShape 20" id="20"/>
          <p:cNvSpPr/>
          <p:nvPr/>
        </p:nvSpPr>
        <p:spPr>
          <a:xfrm flipV="true">
            <a:off x="7371486" y="5364167"/>
            <a:ext cx="7763" cy="419595"/>
          </a:xfrm>
          <a:prstGeom prst="line">
            <a:avLst/>
          </a:prstGeom>
          <a:ln cap="flat" w="76200">
            <a:solidFill>
              <a:srgbClr val="263A99"/>
            </a:solidFill>
            <a:prstDash val="solid"/>
            <a:headEnd type="none" len="sm" w="sm"/>
            <a:tailEnd type="triangle" len="med" w="lg"/>
          </a:ln>
        </p:spPr>
      </p:sp>
      <p:grpSp>
        <p:nvGrpSpPr>
          <p:cNvPr name="Group 21" id="21"/>
          <p:cNvGrpSpPr/>
          <p:nvPr/>
        </p:nvGrpSpPr>
        <p:grpSpPr>
          <a:xfrm rot="0">
            <a:off x="6954999" y="2256095"/>
            <a:ext cx="700535" cy="700535"/>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3" id="23"/>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24" id="24"/>
          <p:cNvGrpSpPr/>
          <p:nvPr/>
        </p:nvGrpSpPr>
        <p:grpSpPr>
          <a:xfrm rot="0">
            <a:off x="3484039" y="2256095"/>
            <a:ext cx="700535" cy="700535"/>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6" id="26"/>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27" id="27"/>
          <p:cNvGrpSpPr/>
          <p:nvPr/>
        </p:nvGrpSpPr>
        <p:grpSpPr>
          <a:xfrm rot="0">
            <a:off x="10426384" y="2256095"/>
            <a:ext cx="700535" cy="700535"/>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9" id="29"/>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Freeform 30" id="30"/>
          <p:cNvSpPr/>
          <p:nvPr/>
        </p:nvSpPr>
        <p:spPr>
          <a:xfrm flipH="false" flipV="false" rot="0">
            <a:off x="14057522" y="2970835"/>
            <a:ext cx="3488039" cy="2555209"/>
          </a:xfrm>
          <a:custGeom>
            <a:avLst/>
            <a:gdLst/>
            <a:ahLst/>
            <a:cxnLst/>
            <a:rect r="r" b="b" t="t" l="l"/>
            <a:pathLst>
              <a:path h="2555209" w="3488039">
                <a:moveTo>
                  <a:pt x="0" y="0"/>
                </a:moveTo>
                <a:lnTo>
                  <a:pt x="3488038" y="0"/>
                </a:lnTo>
                <a:lnTo>
                  <a:pt x="3488038" y="2555209"/>
                </a:lnTo>
                <a:lnTo>
                  <a:pt x="0" y="2555209"/>
                </a:lnTo>
                <a:lnTo>
                  <a:pt x="0" y="0"/>
                </a:lnTo>
                <a:close/>
              </a:path>
            </a:pathLst>
          </a:custGeom>
          <a:blipFill>
            <a:blip r:embed="rId4"/>
            <a:stretch>
              <a:fillRect l="0" t="0" r="-113367" b="0"/>
            </a:stretch>
          </a:blipFill>
        </p:spPr>
      </p:sp>
      <p:grpSp>
        <p:nvGrpSpPr>
          <p:cNvPr name="Group 31" id="31"/>
          <p:cNvGrpSpPr/>
          <p:nvPr/>
        </p:nvGrpSpPr>
        <p:grpSpPr>
          <a:xfrm rot="0">
            <a:off x="13886436" y="2256095"/>
            <a:ext cx="700535" cy="700535"/>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3" id="33"/>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Freeform 34" id="34"/>
          <p:cNvSpPr/>
          <p:nvPr/>
        </p:nvSpPr>
        <p:spPr>
          <a:xfrm flipH="false" flipV="false" rot="0">
            <a:off x="17545560" y="2970835"/>
            <a:ext cx="523329" cy="2555209"/>
          </a:xfrm>
          <a:custGeom>
            <a:avLst/>
            <a:gdLst/>
            <a:ahLst/>
            <a:cxnLst/>
            <a:rect r="r" b="b" t="t" l="l"/>
            <a:pathLst>
              <a:path h="2555209" w="523329">
                <a:moveTo>
                  <a:pt x="0" y="0"/>
                </a:moveTo>
                <a:lnTo>
                  <a:pt x="523329" y="0"/>
                </a:lnTo>
                <a:lnTo>
                  <a:pt x="523329" y="2555209"/>
                </a:lnTo>
                <a:lnTo>
                  <a:pt x="0" y="2555209"/>
                </a:lnTo>
                <a:lnTo>
                  <a:pt x="0" y="0"/>
                </a:lnTo>
                <a:close/>
              </a:path>
            </a:pathLst>
          </a:custGeom>
          <a:blipFill>
            <a:blip r:embed="rId4"/>
            <a:stretch>
              <a:fillRect l="0" t="0" r="-1322118" b="0"/>
            </a:stretch>
          </a:blipFill>
        </p:spPr>
      </p:sp>
      <p:grpSp>
        <p:nvGrpSpPr>
          <p:cNvPr name="Group 35" id="35"/>
          <p:cNvGrpSpPr/>
          <p:nvPr/>
        </p:nvGrpSpPr>
        <p:grpSpPr>
          <a:xfrm rot="0">
            <a:off x="17826275" y="3001981"/>
            <a:ext cx="179296" cy="1509600"/>
            <a:chOff x="0" y="0"/>
            <a:chExt cx="47222" cy="397590"/>
          </a:xfrm>
        </p:grpSpPr>
        <p:sp>
          <p:nvSpPr>
            <p:cNvPr name="Freeform 36" id="36"/>
            <p:cNvSpPr/>
            <p:nvPr/>
          </p:nvSpPr>
          <p:spPr>
            <a:xfrm flipH="false" flipV="false" rot="0">
              <a:off x="0" y="0"/>
              <a:ext cx="47222" cy="397590"/>
            </a:xfrm>
            <a:custGeom>
              <a:avLst/>
              <a:gdLst/>
              <a:ahLst/>
              <a:cxnLst/>
              <a:rect r="r" b="b" t="t" l="l"/>
              <a:pathLst>
                <a:path h="397590" w="47222">
                  <a:moveTo>
                    <a:pt x="0" y="0"/>
                  </a:moveTo>
                  <a:lnTo>
                    <a:pt x="47222" y="0"/>
                  </a:lnTo>
                  <a:lnTo>
                    <a:pt x="47222" y="397590"/>
                  </a:lnTo>
                  <a:lnTo>
                    <a:pt x="0" y="397590"/>
                  </a:lnTo>
                  <a:close/>
                </a:path>
              </a:pathLst>
            </a:custGeom>
            <a:solidFill>
              <a:srgbClr val="FFFFFF"/>
            </a:solidFill>
          </p:spPr>
        </p:sp>
        <p:sp>
          <p:nvSpPr>
            <p:cNvPr name="TextBox 37" id="37"/>
            <p:cNvSpPr txBox="true"/>
            <p:nvPr/>
          </p:nvSpPr>
          <p:spPr>
            <a:xfrm>
              <a:off x="0" y="-47625"/>
              <a:ext cx="47222" cy="445215"/>
            </a:xfrm>
            <a:prstGeom prst="rect">
              <a:avLst/>
            </a:prstGeom>
          </p:spPr>
          <p:txBody>
            <a:bodyPr anchor="ctr" rtlCol="false" tIns="50800" lIns="50800" bIns="50800" rIns="50800"/>
            <a:lstStyle/>
            <a:p>
              <a:pPr algn="ctr">
                <a:lnSpc>
                  <a:spcPts val="3360"/>
                </a:lnSpc>
              </a:pPr>
            </a:p>
          </p:txBody>
        </p:sp>
      </p:grpSp>
      <p:sp>
        <p:nvSpPr>
          <p:cNvPr name="TextBox 38" id="38"/>
          <p:cNvSpPr txBox="true"/>
          <p:nvPr/>
        </p:nvSpPr>
        <p:spPr>
          <a:xfrm rot="0">
            <a:off x="0" y="687397"/>
            <a:ext cx="18288000" cy="606405"/>
          </a:xfrm>
          <a:prstGeom prst="rect">
            <a:avLst/>
          </a:prstGeom>
        </p:spPr>
        <p:txBody>
          <a:bodyPr anchor="t" rtlCol="false" tIns="0" lIns="0" bIns="0" rIns="0">
            <a:spAutoFit/>
          </a:bodyPr>
          <a:lstStyle/>
          <a:p>
            <a:pPr algn="ctr">
              <a:lnSpc>
                <a:spcPts val="4901"/>
              </a:lnSpc>
            </a:pPr>
            <a:r>
              <a:rPr lang="en-US" sz="3500" b="true">
                <a:solidFill>
                  <a:srgbClr val="2B7F7F"/>
                </a:solidFill>
                <a:latin typeface="TT Firs Neue Bold"/>
                <a:ea typeface="TT Firs Neue Bold"/>
                <a:cs typeface="TT Firs Neue Bold"/>
                <a:sym typeface="TT Firs Neue Bold"/>
              </a:rPr>
              <a:t>Below is a 61-key keyboard with the octaves marked:</a:t>
            </a:r>
          </a:p>
        </p:txBody>
      </p:sp>
      <p:sp>
        <p:nvSpPr>
          <p:cNvPr name="TextBox 39" id="39"/>
          <p:cNvSpPr txBox="true"/>
          <p:nvPr/>
        </p:nvSpPr>
        <p:spPr>
          <a:xfrm rot="0">
            <a:off x="6604732" y="5746404"/>
            <a:ext cx="1541273" cy="289839"/>
          </a:xfrm>
          <a:prstGeom prst="rect">
            <a:avLst/>
          </a:prstGeom>
        </p:spPr>
        <p:txBody>
          <a:bodyPr anchor="t" rtlCol="false" tIns="0" lIns="0" bIns="0" rIns="0">
            <a:spAutoFit/>
          </a:bodyPr>
          <a:lstStyle/>
          <a:p>
            <a:pPr algn="ctr" marL="0" indent="0" lvl="0">
              <a:lnSpc>
                <a:spcPts val="2321"/>
              </a:lnSpc>
            </a:pPr>
            <a:r>
              <a:rPr lang="en-US" b="true" sz="1657">
                <a:solidFill>
                  <a:srgbClr val="000000"/>
                </a:solidFill>
                <a:latin typeface="TT Firs Neue Bold"/>
                <a:ea typeface="TT Firs Neue Bold"/>
                <a:cs typeface="TT Firs Neue Bold"/>
                <a:sym typeface="TT Firs Neue Bold"/>
              </a:rPr>
              <a:t>Middle C</a:t>
            </a:r>
          </a:p>
        </p:txBody>
      </p:sp>
      <p:sp>
        <p:nvSpPr>
          <p:cNvPr name="TextBox 40" id="40"/>
          <p:cNvSpPr txBox="true"/>
          <p:nvPr/>
        </p:nvSpPr>
        <p:spPr>
          <a:xfrm rot="0">
            <a:off x="7945379" y="5746404"/>
            <a:ext cx="7208849" cy="255111"/>
          </a:xfrm>
          <a:prstGeom prst="rect">
            <a:avLst/>
          </a:prstGeom>
        </p:spPr>
        <p:txBody>
          <a:bodyPr anchor="t" rtlCol="false" tIns="0" lIns="0" bIns="0" rIns="0">
            <a:spAutoFit/>
          </a:bodyPr>
          <a:lstStyle/>
          <a:p>
            <a:pPr algn="l">
              <a:lnSpc>
                <a:spcPts val="2026"/>
              </a:lnSpc>
            </a:pPr>
            <a:r>
              <a:rPr lang="en-US" sz="1447">
                <a:solidFill>
                  <a:srgbClr val="000000"/>
                </a:solidFill>
                <a:latin typeface="TT Firs Neue"/>
                <a:ea typeface="TT Firs Neue"/>
                <a:cs typeface="TT Firs Neue"/>
                <a:sym typeface="TT Firs Neue"/>
              </a:rPr>
              <a:t>(the C nearest to the middle of the keyboard)</a:t>
            </a:r>
          </a:p>
        </p:txBody>
      </p:sp>
      <p:sp>
        <p:nvSpPr>
          <p:cNvPr name="TextBox 41" id="41"/>
          <p:cNvSpPr txBox="true"/>
          <p:nvPr/>
        </p:nvSpPr>
        <p:spPr>
          <a:xfrm rot="0">
            <a:off x="6604732" y="2332145"/>
            <a:ext cx="1401069" cy="544053"/>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C4</a:t>
            </a:r>
          </a:p>
        </p:txBody>
      </p:sp>
      <p:sp>
        <p:nvSpPr>
          <p:cNvPr name="TextBox 42" id="42"/>
          <p:cNvSpPr txBox="true"/>
          <p:nvPr/>
        </p:nvSpPr>
        <p:spPr>
          <a:xfrm rot="0">
            <a:off x="3133772" y="2332145"/>
            <a:ext cx="1401069" cy="544053"/>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C3</a:t>
            </a:r>
          </a:p>
        </p:txBody>
      </p:sp>
      <p:sp>
        <p:nvSpPr>
          <p:cNvPr name="TextBox 43" id="43"/>
          <p:cNvSpPr txBox="true"/>
          <p:nvPr/>
        </p:nvSpPr>
        <p:spPr>
          <a:xfrm rot="0">
            <a:off x="10076117" y="2332145"/>
            <a:ext cx="1401069" cy="544053"/>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C5</a:t>
            </a:r>
          </a:p>
        </p:txBody>
      </p:sp>
      <p:sp>
        <p:nvSpPr>
          <p:cNvPr name="TextBox 44" id="44"/>
          <p:cNvSpPr txBox="true"/>
          <p:nvPr/>
        </p:nvSpPr>
        <p:spPr>
          <a:xfrm rot="0">
            <a:off x="13536169" y="2332145"/>
            <a:ext cx="1401069" cy="544053"/>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C6</a:t>
            </a:r>
          </a:p>
        </p:txBody>
      </p:sp>
      <p:grpSp>
        <p:nvGrpSpPr>
          <p:cNvPr name="Group 45" id="45"/>
          <p:cNvGrpSpPr/>
          <p:nvPr/>
        </p:nvGrpSpPr>
        <p:grpSpPr>
          <a:xfrm rot="0">
            <a:off x="17456957" y="2256095"/>
            <a:ext cx="700535" cy="700535"/>
            <a:chOff x="0" y="0"/>
            <a:chExt cx="812800" cy="812800"/>
          </a:xfrm>
        </p:grpSpPr>
        <p:sp>
          <p:nvSpPr>
            <p:cNvPr name="Freeform 46" id="4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7" id="47"/>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48" id="48"/>
          <p:cNvSpPr txBox="true"/>
          <p:nvPr/>
        </p:nvSpPr>
        <p:spPr>
          <a:xfrm rot="0">
            <a:off x="17106690" y="2332145"/>
            <a:ext cx="1401069" cy="544053"/>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C7</a:t>
            </a:r>
          </a:p>
        </p:txBody>
      </p:sp>
      <p:sp>
        <p:nvSpPr>
          <p:cNvPr name="Freeform 49" id="49"/>
          <p:cNvSpPr/>
          <p:nvPr/>
        </p:nvSpPr>
        <p:spPr>
          <a:xfrm flipH="false" flipV="false" rot="0">
            <a:off x="152440" y="2970835"/>
            <a:ext cx="3488039" cy="2555209"/>
          </a:xfrm>
          <a:custGeom>
            <a:avLst/>
            <a:gdLst/>
            <a:ahLst/>
            <a:cxnLst/>
            <a:rect r="r" b="b" t="t" l="l"/>
            <a:pathLst>
              <a:path h="2555209" w="3488039">
                <a:moveTo>
                  <a:pt x="0" y="0"/>
                </a:moveTo>
                <a:lnTo>
                  <a:pt x="3488039" y="0"/>
                </a:lnTo>
                <a:lnTo>
                  <a:pt x="3488039" y="2555209"/>
                </a:lnTo>
                <a:lnTo>
                  <a:pt x="0" y="2555209"/>
                </a:lnTo>
                <a:lnTo>
                  <a:pt x="0" y="0"/>
                </a:lnTo>
                <a:close/>
              </a:path>
            </a:pathLst>
          </a:custGeom>
          <a:blipFill>
            <a:blip r:embed="rId4"/>
            <a:stretch>
              <a:fillRect l="0" t="0" r="-113367" b="0"/>
            </a:stretch>
          </a:blipFill>
        </p:spPr>
      </p:sp>
      <p:grpSp>
        <p:nvGrpSpPr>
          <p:cNvPr name="Group 50" id="50"/>
          <p:cNvGrpSpPr/>
          <p:nvPr/>
        </p:nvGrpSpPr>
        <p:grpSpPr>
          <a:xfrm rot="0">
            <a:off x="25570" y="2256095"/>
            <a:ext cx="700535" cy="700535"/>
            <a:chOff x="0" y="0"/>
            <a:chExt cx="812800" cy="812800"/>
          </a:xfrm>
        </p:grpSpPr>
        <p:sp>
          <p:nvSpPr>
            <p:cNvPr name="Freeform 51" id="5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52" id="52"/>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53" id="53"/>
          <p:cNvSpPr txBox="true"/>
          <p:nvPr/>
        </p:nvSpPr>
        <p:spPr>
          <a:xfrm rot="0">
            <a:off x="-324697" y="2332145"/>
            <a:ext cx="1401069" cy="544053"/>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C2</a:t>
            </a:r>
          </a:p>
        </p:txBody>
      </p:sp>
      <p:sp>
        <p:nvSpPr>
          <p:cNvPr name="TextBox 54" id="54"/>
          <p:cNvSpPr txBox="true"/>
          <p:nvPr/>
        </p:nvSpPr>
        <p:spPr>
          <a:xfrm rot="0">
            <a:off x="0" y="7705687"/>
            <a:ext cx="18288000" cy="2463780"/>
          </a:xfrm>
          <a:prstGeom prst="rect">
            <a:avLst/>
          </a:prstGeom>
        </p:spPr>
        <p:txBody>
          <a:bodyPr anchor="t" rtlCol="false" tIns="0" lIns="0" bIns="0" rIns="0">
            <a:spAutoFit/>
          </a:bodyPr>
          <a:lstStyle/>
          <a:p>
            <a:pPr algn="ctr">
              <a:lnSpc>
                <a:spcPts val="4901"/>
              </a:lnSpc>
            </a:pPr>
            <a:r>
              <a:rPr lang="en-US" sz="3500" b="true">
                <a:solidFill>
                  <a:srgbClr val="000000"/>
                </a:solidFill>
                <a:latin typeface="TT Firs Neue Bold"/>
                <a:ea typeface="TT Firs Neue Bold"/>
                <a:cs typeface="TT Firs Neue Bold"/>
                <a:sym typeface="TT Firs Neue Bold"/>
              </a:rPr>
              <a:t>Exercise:</a:t>
            </a:r>
          </a:p>
          <a:p>
            <a:pPr algn="l" marL="755819" indent="-377909" lvl="1">
              <a:lnSpc>
                <a:spcPts val="4901"/>
              </a:lnSpc>
              <a:buAutoNum type="arabicPeriod" startAt="1"/>
            </a:pPr>
            <a:r>
              <a:rPr lang="en-US" sz="3500">
                <a:solidFill>
                  <a:srgbClr val="000000"/>
                </a:solidFill>
                <a:latin typeface="TT Firs Neue"/>
                <a:ea typeface="TT Firs Neue"/>
                <a:cs typeface="TT Firs Neue"/>
                <a:sym typeface="TT Firs Neue"/>
              </a:rPr>
              <a:t>Starting at C2, use finger 3 of your L.H. to play each note until you reach middle C (C4). As you play each note, say the letter name in your head.</a:t>
            </a:r>
          </a:p>
          <a:p>
            <a:pPr algn="l" marL="755819" indent="-377909" lvl="1">
              <a:lnSpc>
                <a:spcPts val="4901"/>
              </a:lnSpc>
              <a:buAutoNum type="arabicPeriod" startAt="1"/>
            </a:pPr>
            <a:r>
              <a:rPr lang="en-US" sz="3500">
                <a:solidFill>
                  <a:srgbClr val="000000"/>
                </a:solidFill>
                <a:latin typeface="TT Firs Neue"/>
                <a:ea typeface="TT Firs Neue"/>
                <a:cs typeface="TT Firs Neue"/>
                <a:sym typeface="TT Firs Neue"/>
              </a:rPr>
              <a:t>Then change to finger 3 of your R.H. and play each note until you reach C7.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185775" y="1290264"/>
            <a:ext cx="17916449" cy="2555209"/>
            <a:chOff x="0" y="0"/>
            <a:chExt cx="23888599" cy="3406946"/>
          </a:xfrm>
        </p:grpSpPr>
        <p:sp>
          <p:nvSpPr>
            <p:cNvPr name="Freeform 8" id="8"/>
            <p:cNvSpPr/>
            <p:nvPr/>
          </p:nvSpPr>
          <p:spPr>
            <a:xfrm flipH="false" flipV="false" rot="0">
              <a:off x="4661334" y="0"/>
              <a:ext cx="9902286" cy="3406946"/>
            </a:xfrm>
            <a:custGeom>
              <a:avLst/>
              <a:gdLst/>
              <a:ahLst/>
              <a:cxnLst/>
              <a:rect r="r" b="b" t="t" l="l"/>
              <a:pathLst>
                <a:path h="3406946" w="9902286">
                  <a:moveTo>
                    <a:pt x="0" y="0"/>
                  </a:moveTo>
                  <a:lnTo>
                    <a:pt x="9902286" y="0"/>
                  </a:lnTo>
                  <a:lnTo>
                    <a:pt x="9902286" y="3406946"/>
                  </a:lnTo>
                  <a:lnTo>
                    <a:pt x="0" y="3406946"/>
                  </a:lnTo>
                  <a:lnTo>
                    <a:pt x="0" y="0"/>
                  </a:lnTo>
                  <a:close/>
                </a:path>
              </a:pathLst>
            </a:custGeom>
            <a:blipFill>
              <a:blip r:embed="rId4"/>
              <a:stretch>
                <a:fillRect l="-210" t="0" r="0" b="0"/>
              </a:stretch>
            </a:blipFill>
          </p:spPr>
        </p:sp>
        <p:sp>
          <p:nvSpPr>
            <p:cNvPr name="Freeform 9" id="9"/>
            <p:cNvSpPr/>
            <p:nvPr/>
          </p:nvSpPr>
          <p:spPr>
            <a:xfrm flipH="false" flipV="false" rot="0">
              <a:off x="13929972" y="0"/>
              <a:ext cx="4650718" cy="3406946"/>
            </a:xfrm>
            <a:custGeom>
              <a:avLst/>
              <a:gdLst/>
              <a:ahLst/>
              <a:cxnLst/>
              <a:rect r="r" b="b" t="t" l="l"/>
              <a:pathLst>
                <a:path h="3406946" w="4650718">
                  <a:moveTo>
                    <a:pt x="0" y="0"/>
                  </a:moveTo>
                  <a:lnTo>
                    <a:pt x="4650718" y="0"/>
                  </a:lnTo>
                  <a:lnTo>
                    <a:pt x="4650718" y="3406946"/>
                  </a:lnTo>
                  <a:lnTo>
                    <a:pt x="0" y="3406946"/>
                  </a:lnTo>
                  <a:lnTo>
                    <a:pt x="0" y="0"/>
                  </a:lnTo>
                  <a:close/>
                </a:path>
              </a:pathLst>
            </a:custGeom>
            <a:blipFill>
              <a:blip r:embed="rId4"/>
              <a:stretch>
                <a:fillRect l="0" t="0" r="-113367" b="0"/>
              </a:stretch>
            </a:blipFill>
          </p:spPr>
        </p:sp>
        <p:sp>
          <p:nvSpPr>
            <p:cNvPr name="Freeform 10" id="10"/>
            <p:cNvSpPr/>
            <p:nvPr/>
          </p:nvSpPr>
          <p:spPr>
            <a:xfrm flipH="false" flipV="false" rot="0">
              <a:off x="18540109" y="0"/>
              <a:ext cx="4650718" cy="3406946"/>
            </a:xfrm>
            <a:custGeom>
              <a:avLst/>
              <a:gdLst/>
              <a:ahLst/>
              <a:cxnLst/>
              <a:rect r="r" b="b" t="t" l="l"/>
              <a:pathLst>
                <a:path h="3406946" w="4650718">
                  <a:moveTo>
                    <a:pt x="0" y="0"/>
                  </a:moveTo>
                  <a:lnTo>
                    <a:pt x="4650718" y="0"/>
                  </a:lnTo>
                  <a:lnTo>
                    <a:pt x="4650718" y="3406946"/>
                  </a:lnTo>
                  <a:lnTo>
                    <a:pt x="0" y="3406946"/>
                  </a:lnTo>
                  <a:lnTo>
                    <a:pt x="0" y="0"/>
                  </a:lnTo>
                  <a:close/>
                </a:path>
              </a:pathLst>
            </a:custGeom>
            <a:blipFill>
              <a:blip r:embed="rId4"/>
              <a:stretch>
                <a:fillRect l="0" t="0" r="-113367" b="0"/>
              </a:stretch>
            </a:blipFill>
          </p:spPr>
        </p:sp>
        <p:sp>
          <p:nvSpPr>
            <p:cNvPr name="Freeform 11" id="11"/>
            <p:cNvSpPr/>
            <p:nvPr/>
          </p:nvSpPr>
          <p:spPr>
            <a:xfrm flipH="false" flipV="false" rot="0">
              <a:off x="23190827" y="0"/>
              <a:ext cx="697772" cy="3406946"/>
            </a:xfrm>
            <a:custGeom>
              <a:avLst/>
              <a:gdLst/>
              <a:ahLst/>
              <a:cxnLst/>
              <a:rect r="r" b="b" t="t" l="l"/>
              <a:pathLst>
                <a:path h="3406946" w="697772">
                  <a:moveTo>
                    <a:pt x="0" y="0"/>
                  </a:moveTo>
                  <a:lnTo>
                    <a:pt x="697772" y="0"/>
                  </a:lnTo>
                  <a:lnTo>
                    <a:pt x="697772" y="3406946"/>
                  </a:lnTo>
                  <a:lnTo>
                    <a:pt x="0" y="3406946"/>
                  </a:lnTo>
                  <a:lnTo>
                    <a:pt x="0" y="0"/>
                  </a:lnTo>
                  <a:close/>
                </a:path>
              </a:pathLst>
            </a:custGeom>
            <a:blipFill>
              <a:blip r:embed="rId4"/>
              <a:stretch>
                <a:fillRect l="0" t="0" r="-1322118" b="0"/>
              </a:stretch>
            </a:blipFill>
          </p:spPr>
        </p:sp>
        <p:sp>
          <p:nvSpPr>
            <p:cNvPr name="Freeform 12" id="12"/>
            <p:cNvSpPr/>
            <p:nvPr/>
          </p:nvSpPr>
          <p:spPr>
            <a:xfrm flipH="false" flipV="false" rot="0">
              <a:off x="0" y="0"/>
              <a:ext cx="4650718" cy="3406946"/>
            </a:xfrm>
            <a:custGeom>
              <a:avLst/>
              <a:gdLst/>
              <a:ahLst/>
              <a:cxnLst/>
              <a:rect r="r" b="b" t="t" l="l"/>
              <a:pathLst>
                <a:path h="3406946" w="4650718">
                  <a:moveTo>
                    <a:pt x="0" y="0"/>
                  </a:moveTo>
                  <a:lnTo>
                    <a:pt x="4650718" y="0"/>
                  </a:lnTo>
                  <a:lnTo>
                    <a:pt x="4650718" y="3406946"/>
                  </a:lnTo>
                  <a:lnTo>
                    <a:pt x="0" y="3406946"/>
                  </a:lnTo>
                  <a:lnTo>
                    <a:pt x="0" y="0"/>
                  </a:lnTo>
                  <a:close/>
                </a:path>
              </a:pathLst>
            </a:custGeom>
            <a:blipFill>
              <a:blip r:embed="rId4"/>
              <a:stretch>
                <a:fillRect l="0" t="0" r="-113367" b="0"/>
              </a:stretch>
            </a:blipFill>
          </p:spPr>
        </p:sp>
        <p:grpSp>
          <p:nvGrpSpPr>
            <p:cNvPr name="Group 13" id="13"/>
            <p:cNvGrpSpPr/>
            <p:nvPr/>
          </p:nvGrpSpPr>
          <p:grpSpPr>
            <a:xfrm rot="0">
              <a:off x="23573338" y="50800"/>
              <a:ext cx="239061" cy="2012800"/>
              <a:chOff x="0" y="0"/>
              <a:chExt cx="47222" cy="397590"/>
            </a:xfrm>
          </p:grpSpPr>
          <p:sp>
            <p:nvSpPr>
              <p:cNvPr name="Freeform 14" id="14"/>
              <p:cNvSpPr/>
              <p:nvPr/>
            </p:nvSpPr>
            <p:spPr>
              <a:xfrm flipH="false" flipV="false" rot="0">
                <a:off x="0" y="0"/>
                <a:ext cx="47222" cy="397590"/>
              </a:xfrm>
              <a:custGeom>
                <a:avLst/>
                <a:gdLst/>
                <a:ahLst/>
                <a:cxnLst/>
                <a:rect r="r" b="b" t="t" l="l"/>
                <a:pathLst>
                  <a:path h="397590" w="47222">
                    <a:moveTo>
                      <a:pt x="0" y="0"/>
                    </a:moveTo>
                    <a:lnTo>
                      <a:pt x="47222" y="0"/>
                    </a:lnTo>
                    <a:lnTo>
                      <a:pt x="47222" y="397590"/>
                    </a:lnTo>
                    <a:lnTo>
                      <a:pt x="0" y="397590"/>
                    </a:lnTo>
                    <a:close/>
                  </a:path>
                </a:pathLst>
              </a:custGeom>
              <a:solidFill>
                <a:srgbClr val="FFFFFF"/>
              </a:solidFill>
            </p:spPr>
          </p:sp>
          <p:sp>
            <p:nvSpPr>
              <p:cNvPr name="TextBox 15" id="15"/>
              <p:cNvSpPr txBox="true"/>
              <p:nvPr/>
            </p:nvSpPr>
            <p:spPr>
              <a:xfrm>
                <a:off x="0" y="-47625"/>
                <a:ext cx="47222" cy="445215"/>
              </a:xfrm>
              <a:prstGeom prst="rect">
                <a:avLst/>
              </a:prstGeom>
            </p:spPr>
            <p:txBody>
              <a:bodyPr anchor="ctr" rtlCol="false" tIns="50800" lIns="50800" bIns="50800" rIns="50800"/>
              <a:lstStyle/>
              <a:p>
                <a:pPr algn="ctr">
                  <a:lnSpc>
                    <a:spcPts val="3360"/>
                  </a:lnSpc>
                </a:pPr>
              </a:p>
            </p:txBody>
          </p:sp>
        </p:grpSp>
      </p:grpSp>
      <p:grpSp>
        <p:nvGrpSpPr>
          <p:cNvPr name="Group 16" id="16"/>
          <p:cNvGrpSpPr/>
          <p:nvPr/>
        </p:nvGrpSpPr>
        <p:grpSpPr>
          <a:xfrm rot="-650711">
            <a:off x="-241059" y="8570621"/>
            <a:ext cx="19894422" cy="3975384"/>
            <a:chOff x="0" y="0"/>
            <a:chExt cx="5239683" cy="1047015"/>
          </a:xfrm>
        </p:grpSpPr>
        <p:sp>
          <p:nvSpPr>
            <p:cNvPr name="Freeform 17" id="17"/>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18" id="18"/>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9" id="19"/>
          <p:cNvGrpSpPr/>
          <p:nvPr/>
        </p:nvGrpSpPr>
        <p:grpSpPr>
          <a:xfrm rot="0">
            <a:off x="6604732" y="3658996"/>
            <a:ext cx="8549496" cy="672780"/>
            <a:chOff x="0" y="0"/>
            <a:chExt cx="11399328" cy="897039"/>
          </a:xfrm>
        </p:grpSpPr>
        <p:sp>
          <p:nvSpPr>
            <p:cNvPr name="AutoShape 20" id="20"/>
            <p:cNvSpPr/>
            <p:nvPr/>
          </p:nvSpPr>
          <p:spPr>
            <a:xfrm flipV="true">
              <a:off x="1022340" y="940"/>
              <a:ext cx="10351" cy="559460"/>
            </a:xfrm>
            <a:prstGeom prst="line">
              <a:avLst/>
            </a:prstGeom>
            <a:ln cap="flat" w="101600">
              <a:solidFill>
                <a:srgbClr val="263A99"/>
              </a:solidFill>
              <a:prstDash val="solid"/>
              <a:headEnd type="none" len="sm" w="sm"/>
              <a:tailEnd type="triangle" len="med" w="lg"/>
            </a:ln>
          </p:spPr>
        </p:sp>
        <p:sp>
          <p:nvSpPr>
            <p:cNvPr name="TextBox 21" id="21"/>
            <p:cNvSpPr txBox="true"/>
            <p:nvPr/>
          </p:nvSpPr>
          <p:spPr>
            <a:xfrm rot="0">
              <a:off x="0" y="523288"/>
              <a:ext cx="2055030" cy="373751"/>
            </a:xfrm>
            <a:prstGeom prst="rect">
              <a:avLst/>
            </a:prstGeom>
          </p:spPr>
          <p:txBody>
            <a:bodyPr anchor="t" rtlCol="false" tIns="0" lIns="0" bIns="0" rIns="0">
              <a:spAutoFit/>
            </a:bodyPr>
            <a:lstStyle/>
            <a:p>
              <a:pPr algn="ctr" marL="0" indent="0" lvl="0">
                <a:lnSpc>
                  <a:spcPts val="2321"/>
                </a:lnSpc>
              </a:pPr>
              <a:r>
                <a:rPr lang="en-US" b="true" sz="1657">
                  <a:solidFill>
                    <a:srgbClr val="000000"/>
                  </a:solidFill>
                  <a:latin typeface="TT Firs Neue Bold"/>
                  <a:ea typeface="TT Firs Neue Bold"/>
                  <a:cs typeface="TT Firs Neue Bold"/>
                  <a:sym typeface="TT Firs Neue Bold"/>
                </a:rPr>
                <a:t>Middle C</a:t>
              </a:r>
            </a:p>
          </p:txBody>
        </p:sp>
        <p:sp>
          <p:nvSpPr>
            <p:cNvPr name="TextBox 22" id="22"/>
            <p:cNvSpPr txBox="true"/>
            <p:nvPr/>
          </p:nvSpPr>
          <p:spPr>
            <a:xfrm rot="0">
              <a:off x="1787529" y="523288"/>
              <a:ext cx="9611799" cy="327447"/>
            </a:xfrm>
            <a:prstGeom prst="rect">
              <a:avLst/>
            </a:prstGeom>
          </p:spPr>
          <p:txBody>
            <a:bodyPr anchor="t" rtlCol="false" tIns="0" lIns="0" bIns="0" rIns="0">
              <a:spAutoFit/>
            </a:bodyPr>
            <a:lstStyle/>
            <a:p>
              <a:pPr algn="l">
                <a:lnSpc>
                  <a:spcPts val="2026"/>
                </a:lnSpc>
              </a:pPr>
              <a:r>
                <a:rPr lang="en-US" sz="1447">
                  <a:solidFill>
                    <a:srgbClr val="000000"/>
                  </a:solidFill>
                  <a:latin typeface="TT Firs Neue"/>
                  <a:ea typeface="TT Firs Neue"/>
                  <a:cs typeface="TT Firs Neue"/>
                  <a:sym typeface="TT Firs Neue"/>
                </a:rPr>
                <a:t>(the C nearest to the middle of the keyboard)</a:t>
              </a:r>
            </a:p>
          </p:txBody>
        </p:sp>
      </p:grpSp>
      <p:grpSp>
        <p:nvGrpSpPr>
          <p:cNvPr name="Group 23" id="23"/>
          <p:cNvGrpSpPr/>
          <p:nvPr/>
        </p:nvGrpSpPr>
        <p:grpSpPr>
          <a:xfrm rot="0">
            <a:off x="-324697" y="551629"/>
            <a:ext cx="18832456" cy="700535"/>
            <a:chOff x="0" y="0"/>
            <a:chExt cx="25109942" cy="934046"/>
          </a:xfrm>
        </p:grpSpPr>
        <p:grpSp>
          <p:nvGrpSpPr>
            <p:cNvPr name="Group 24" id="24"/>
            <p:cNvGrpSpPr/>
            <p:nvPr/>
          </p:nvGrpSpPr>
          <p:grpSpPr>
            <a:xfrm rot="0">
              <a:off x="23708873" y="0"/>
              <a:ext cx="934046" cy="934046"/>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6" id="26"/>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27" id="27"/>
            <p:cNvGrpSpPr/>
            <p:nvPr/>
          </p:nvGrpSpPr>
          <p:grpSpPr>
            <a:xfrm rot="0">
              <a:off x="9706261" y="0"/>
              <a:ext cx="934046" cy="934046"/>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9" id="29"/>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30" id="30"/>
            <p:cNvGrpSpPr/>
            <p:nvPr/>
          </p:nvGrpSpPr>
          <p:grpSpPr>
            <a:xfrm rot="0">
              <a:off x="5078315" y="0"/>
              <a:ext cx="934046" cy="934046"/>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2" id="32"/>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33" id="33"/>
            <p:cNvGrpSpPr/>
            <p:nvPr/>
          </p:nvGrpSpPr>
          <p:grpSpPr>
            <a:xfrm rot="0">
              <a:off x="14334774" y="0"/>
              <a:ext cx="934046" cy="934046"/>
              <a:chOff x="0" y="0"/>
              <a:chExt cx="812800" cy="812800"/>
            </a:xfrm>
          </p:grpSpPr>
          <p:sp>
            <p:nvSpPr>
              <p:cNvPr name="Freeform 34" id="3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5" id="35"/>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36" id="36"/>
            <p:cNvGrpSpPr/>
            <p:nvPr/>
          </p:nvGrpSpPr>
          <p:grpSpPr>
            <a:xfrm rot="0">
              <a:off x="18948177" y="0"/>
              <a:ext cx="934046" cy="934046"/>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8" id="38"/>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39" id="39"/>
            <p:cNvSpPr txBox="true"/>
            <p:nvPr/>
          </p:nvSpPr>
          <p:spPr>
            <a:xfrm rot="0">
              <a:off x="9239238"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C4</a:t>
              </a:r>
            </a:p>
          </p:txBody>
        </p:sp>
        <p:sp>
          <p:nvSpPr>
            <p:cNvPr name="TextBox 40" id="40"/>
            <p:cNvSpPr txBox="true"/>
            <p:nvPr/>
          </p:nvSpPr>
          <p:spPr>
            <a:xfrm rot="0">
              <a:off x="4611292"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C3</a:t>
              </a:r>
            </a:p>
          </p:txBody>
        </p:sp>
        <p:sp>
          <p:nvSpPr>
            <p:cNvPr name="TextBox 41" id="41"/>
            <p:cNvSpPr txBox="true"/>
            <p:nvPr/>
          </p:nvSpPr>
          <p:spPr>
            <a:xfrm rot="0">
              <a:off x="13867751"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C5</a:t>
              </a:r>
            </a:p>
          </p:txBody>
        </p:sp>
        <p:sp>
          <p:nvSpPr>
            <p:cNvPr name="TextBox 42" id="42"/>
            <p:cNvSpPr txBox="true"/>
            <p:nvPr/>
          </p:nvSpPr>
          <p:spPr>
            <a:xfrm rot="0">
              <a:off x="18481154"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C6</a:t>
              </a:r>
            </a:p>
          </p:txBody>
        </p:sp>
        <p:sp>
          <p:nvSpPr>
            <p:cNvPr name="TextBox 43" id="43"/>
            <p:cNvSpPr txBox="true"/>
            <p:nvPr/>
          </p:nvSpPr>
          <p:spPr>
            <a:xfrm rot="0">
              <a:off x="23241850"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C7</a:t>
              </a:r>
            </a:p>
          </p:txBody>
        </p:sp>
        <p:grpSp>
          <p:nvGrpSpPr>
            <p:cNvPr name="Group 44" id="44"/>
            <p:cNvGrpSpPr/>
            <p:nvPr/>
          </p:nvGrpSpPr>
          <p:grpSpPr>
            <a:xfrm rot="0">
              <a:off x="467023" y="0"/>
              <a:ext cx="934046" cy="934046"/>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6" id="46"/>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47" id="47"/>
            <p:cNvSpPr txBox="true"/>
            <p:nvPr/>
          </p:nvSpPr>
          <p:spPr>
            <a:xfrm rot="0">
              <a:off x="0"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C2</a:t>
              </a:r>
            </a:p>
          </p:txBody>
        </p:sp>
      </p:grpSp>
      <p:sp>
        <p:nvSpPr>
          <p:cNvPr name="TextBox 48" id="48"/>
          <p:cNvSpPr txBox="true"/>
          <p:nvPr/>
        </p:nvSpPr>
        <p:spPr>
          <a:xfrm rot="0">
            <a:off x="0" y="4537095"/>
            <a:ext cx="18288000" cy="5749905"/>
          </a:xfrm>
          <a:prstGeom prst="rect">
            <a:avLst/>
          </a:prstGeom>
        </p:spPr>
        <p:txBody>
          <a:bodyPr anchor="t" rtlCol="false" tIns="0" lIns="0" bIns="0" rIns="0">
            <a:spAutoFit/>
          </a:bodyPr>
          <a:lstStyle/>
          <a:p>
            <a:pPr algn="ctr">
              <a:lnSpc>
                <a:spcPts val="4901"/>
              </a:lnSpc>
            </a:pPr>
            <a:r>
              <a:rPr lang="en-US" sz="3500" b="true">
                <a:solidFill>
                  <a:srgbClr val="000000"/>
                </a:solidFill>
                <a:latin typeface="TT Firs Neue Bold"/>
                <a:ea typeface="TT Firs Neue Bold"/>
                <a:cs typeface="TT Firs Neue Bold"/>
                <a:sym typeface="TT Firs Neue Bold"/>
              </a:rPr>
              <a:t>Exercise:</a:t>
            </a:r>
          </a:p>
          <a:p>
            <a:pPr algn="l" marL="755819" indent="-377909" lvl="1">
              <a:lnSpc>
                <a:spcPts val="4901"/>
              </a:lnSpc>
              <a:buAutoNum type="arabicPeriod" startAt="1"/>
            </a:pPr>
            <a:r>
              <a:rPr lang="en-US" sz="3500">
                <a:solidFill>
                  <a:srgbClr val="000000"/>
                </a:solidFill>
                <a:latin typeface="TT Firs Neue"/>
                <a:ea typeface="TT Firs Neue"/>
                <a:cs typeface="TT Firs Neue"/>
                <a:sym typeface="TT Firs Neue"/>
              </a:rPr>
              <a:t>Starting at Middle C, play all the C keys on the keyboard down to C2 ...</a:t>
            </a:r>
          </a:p>
          <a:p>
            <a:pPr algn="l" marL="755819" indent="-377909" lvl="1">
              <a:lnSpc>
                <a:spcPts val="4901"/>
              </a:lnSpc>
              <a:buAutoNum type="arabicPeriod" startAt="1"/>
            </a:pPr>
            <a:r>
              <a:rPr lang="en-US" sz="3500">
                <a:solidFill>
                  <a:srgbClr val="000000"/>
                </a:solidFill>
                <a:latin typeface="TT Firs Neue"/>
                <a:ea typeface="TT Firs Neue"/>
                <a:cs typeface="TT Firs Neue"/>
                <a:sym typeface="TT Firs Neue"/>
              </a:rPr>
              <a:t> ... then play all the C keys up to C7 ...</a:t>
            </a:r>
          </a:p>
          <a:p>
            <a:pPr algn="l" marL="755819" indent="-377909" lvl="1">
              <a:lnSpc>
                <a:spcPts val="4901"/>
              </a:lnSpc>
              <a:buAutoNum type="arabicPeriod" startAt="1"/>
            </a:pPr>
            <a:r>
              <a:rPr lang="en-US" sz="3500">
                <a:solidFill>
                  <a:srgbClr val="000000"/>
                </a:solidFill>
                <a:latin typeface="TT Firs Neue"/>
                <a:ea typeface="TT Firs Neue"/>
                <a:cs typeface="TT Firs Neue"/>
                <a:sym typeface="TT Firs Neue"/>
              </a:rPr>
              <a:t> ... and then play back to C4. </a:t>
            </a:r>
          </a:p>
          <a:p>
            <a:pPr algn="l">
              <a:lnSpc>
                <a:spcPts val="1541"/>
              </a:lnSpc>
            </a:pPr>
          </a:p>
          <a:p>
            <a:pPr algn="l">
              <a:lnSpc>
                <a:spcPts val="4901"/>
              </a:lnSpc>
            </a:pPr>
            <a:r>
              <a:rPr lang="en-US" sz="3500">
                <a:solidFill>
                  <a:srgbClr val="000000"/>
                </a:solidFill>
                <a:latin typeface="TT Firs Neue"/>
                <a:ea typeface="TT Firs Neue"/>
                <a:cs typeface="TT Firs Neue"/>
                <a:sym typeface="TT Firs Neue"/>
              </a:rPr>
              <a:t>When below C4 use finger 3 of your L.H. When above C4 use finger 3 of your R.H. You may use either hand to play C4.</a:t>
            </a:r>
          </a:p>
          <a:p>
            <a:pPr algn="ctr">
              <a:lnSpc>
                <a:spcPts val="4901"/>
              </a:lnSpc>
            </a:pPr>
          </a:p>
          <a:p>
            <a:pPr algn="ctr">
              <a:lnSpc>
                <a:spcPts val="4901"/>
              </a:lnSpc>
            </a:pPr>
            <a:r>
              <a:rPr lang="en-US" sz="3500">
                <a:solidFill>
                  <a:srgbClr val="000000"/>
                </a:solidFill>
                <a:latin typeface="TT Firs Neue"/>
                <a:ea typeface="TT Firs Neue"/>
                <a:cs typeface="TT Firs Neue"/>
                <a:sym typeface="TT Firs Neue"/>
              </a:rPr>
              <a:t>Repeat for all the letters on the keyboard. Next do all the Ds, then all the Es, etc until you finish by playing all the Bs.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16</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03788" y="6105075"/>
            <a:ext cx="17588532" cy="4502788"/>
          </a:xfrm>
          <a:prstGeom prst="rect">
            <a:avLst/>
          </a:prstGeom>
        </p:spPr>
        <p:txBody>
          <a:bodyPr anchor="t" rtlCol="false" tIns="0" lIns="0" bIns="0" rIns="0">
            <a:spAutoFit/>
          </a:bodyPr>
          <a:lstStyle/>
          <a:p>
            <a:pPr algn="l">
              <a:lnSpc>
                <a:spcPts val="3814"/>
              </a:lnSpc>
            </a:pPr>
            <a:r>
              <a:rPr lang="en-US" sz="2724" b="true">
                <a:solidFill>
                  <a:srgbClr val="000000"/>
                </a:solidFill>
                <a:latin typeface="TT Firs Neue Bold"/>
                <a:ea typeface="TT Firs Neue Bold"/>
                <a:cs typeface="TT Firs Neue Bold"/>
                <a:sym typeface="TT Firs Neue Bold"/>
              </a:rPr>
              <a:t>Your Secret Weapon: Regular Practice</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The key to unlocking your hidden talent is regular, relaxed practice at home.</a:t>
            </a:r>
          </a:p>
          <a:p>
            <a:pPr algn="l">
              <a:lnSpc>
                <a:spcPts val="1854"/>
              </a:lnSpc>
            </a:pP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No pressure:</a:t>
            </a:r>
            <a:r>
              <a:rPr lang="en-US" sz="2724">
                <a:solidFill>
                  <a:srgbClr val="000000"/>
                </a:solidFill>
                <a:latin typeface="TT Firs Neue"/>
                <a:ea typeface="TT Firs Neue"/>
                <a:cs typeface="TT Firs Neue"/>
                <a:sym typeface="TT Firs Neue"/>
              </a:rPr>
              <a:t> To start with, just sit down and play whenever the mood strikes you.</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Step-by-step: </a:t>
            </a:r>
            <a:r>
              <a:rPr lang="en-US" sz="2724">
                <a:solidFill>
                  <a:srgbClr val="000000"/>
                </a:solidFill>
                <a:latin typeface="TT Firs Neue"/>
                <a:ea typeface="TT Firs Neue"/>
                <a:cs typeface="TT Firs Neue"/>
                <a:sym typeface="TT Firs Neue"/>
              </a:rPr>
              <a:t>We will gradually build a gentle, structured practice routine for you.</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Consistency wins:</a:t>
            </a:r>
            <a:r>
              <a:rPr lang="en-US" sz="2724">
                <a:solidFill>
                  <a:srgbClr val="000000"/>
                </a:solidFill>
                <a:latin typeface="TT Firs Neue"/>
                <a:ea typeface="TT Firs Neue"/>
                <a:cs typeface="TT Firs Neue"/>
                <a:sym typeface="TT Firs Neue"/>
              </a:rPr>
              <a:t> Just a few minutes a day will do absolute wonders for your progress. When you sleep, your brain takes what you’ve learnt and locks it in. So regular short practice is better than occasional long practice.</a:t>
            </a:r>
          </a:p>
          <a:p>
            <a:pPr algn="l" marL="0" indent="0" lvl="0">
              <a:lnSpc>
                <a:spcPts val="3814"/>
              </a:lnSpc>
            </a:pPr>
          </a:p>
        </p:txBody>
      </p:sp>
      <p:grpSp>
        <p:nvGrpSpPr>
          <p:cNvPr name="Group 9" id="9"/>
          <p:cNvGrpSpPr/>
          <p:nvPr/>
        </p:nvGrpSpPr>
        <p:grpSpPr>
          <a:xfrm rot="0">
            <a:off x="403788" y="1510563"/>
            <a:ext cx="17230529" cy="4224702"/>
            <a:chOff x="0" y="0"/>
            <a:chExt cx="5344969" cy="1310517"/>
          </a:xfrm>
        </p:grpSpPr>
        <p:sp>
          <p:nvSpPr>
            <p:cNvPr name="Freeform 10" id="10"/>
            <p:cNvSpPr/>
            <p:nvPr/>
          </p:nvSpPr>
          <p:spPr>
            <a:xfrm flipH="false" flipV="false" rot="0">
              <a:off x="0" y="0"/>
              <a:ext cx="5344969" cy="1310517"/>
            </a:xfrm>
            <a:custGeom>
              <a:avLst/>
              <a:gdLst/>
              <a:ahLst/>
              <a:cxnLst/>
              <a:rect r="r" b="b" t="t" l="l"/>
              <a:pathLst>
                <a:path h="1310517" w="5344969">
                  <a:moveTo>
                    <a:pt x="0" y="0"/>
                  </a:moveTo>
                  <a:lnTo>
                    <a:pt x="5344969" y="0"/>
                  </a:lnTo>
                  <a:lnTo>
                    <a:pt x="5344969" y="1310517"/>
                  </a:lnTo>
                  <a:lnTo>
                    <a:pt x="0" y="1310517"/>
                  </a:lnTo>
                  <a:close/>
                </a:path>
              </a:pathLst>
            </a:custGeom>
            <a:solidFill>
              <a:srgbClr val="545454"/>
            </a:solidFill>
          </p:spPr>
        </p:sp>
        <p:sp>
          <p:nvSpPr>
            <p:cNvPr name="TextBox 11" id="11"/>
            <p:cNvSpPr txBox="true"/>
            <p:nvPr/>
          </p:nvSpPr>
          <p:spPr>
            <a:xfrm>
              <a:off x="0" y="-47625"/>
              <a:ext cx="5344969" cy="1358142"/>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854966" y="2493383"/>
            <a:ext cx="16328621" cy="14080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Morning</a:t>
            </a:r>
            <a:r>
              <a:rPr lang="en-US" sz="2164">
                <a:solidFill>
                  <a:srgbClr val="FEFEFE"/>
                </a:solidFill>
                <a:latin typeface="TT Firs Neue"/>
                <a:ea typeface="TT Firs Neue"/>
                <a:cs typeface="TT Firs Neue"/>
                <a:sym typeface="TT Firs Neue"/>
              </a:rPr>
              <a:t> on page 15. Slow and accurate until you stop making mistakes (might take many practice sessions and that’s normal), then speed up to the correct pace for the song.</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Merrily We Roll Along</a:t>
            </a:r>
            <a:r>
              <a:rPr lang="en-US" sz="2164">
                <a:solidFill>
                  <a:srgbClr val="FEFEFE"/>
                </a:solidFill>
                <a:latin typeface="TT Firs Neue"/>
                <a:ea typeface="TT Firs Neue"/>
                <a:cs typeface="TT Firs Neue"/>
                <a:sym typeface="TT Firs Neue"/>
              </a:rPr>
              <a:t> on page 19.</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Familiarise yourself with the </a:t>
            </a:r>
            <a:r>
              <a:rPr lang="en-US" b="true" sz="2164">
                <a:solidFill>
                  <a:srgbClr val="FEFEFE"/>
                </a:solidFill>
                <a:latin typeface="TT Firs Neue Bold"/>
                <a:ea typeface="TT Firs Neue Bold"/>
                <a:cs typeface="TT Firs Neue Bold"/>
                <a:sym typeface="TT Firs Neue Bold"/>
              </a:rPr>
              <a:t>next 10 pages of the workbook</a:t>
            </a:r>
            <a:r>
              <a:rPr lang="en-US" sz="2164">
                <a:solidFill>
                  <a:srgbClr val="FEFEFE"/>
                </a:solidFill>
                <a:latin typeface="TT Firs Neue"/>
                <a:ea typeface="TT Firs Neue"/>
                <a:cs typeface="TT Firs Neue"/>
                <a:sym typeface="TT Firs Neue"/>
              </a:rPr>
              <a:t>, which we’ll study next lesson.</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If you don’t have a </a:t>
            </a:r>
            <a:r>
              <a:rPr lang="en-US" b="true" sz="2164">
                <a:solidFill>
                  <a:srgbClr val="FEFEFE"/>
                </a:solidFill>
                <a:latin typeface="TT Firs Neue Bold"/>
                <a:ea typeface="TT Firs Neue Bold"/>
                <a:cs typeface="TT Firs Neue Bold"/>
                <a:sym typeface="TT Firs Neue Bold"/>
              </a:rPr>
              <a:t>Sustain pedal </a:t>
            </a:r>
            <a:r>
              <a:rPr lang="en-US" sz="2164">
                <a:solidFill>
                  <a:srgbClr val="FEFEFE"/>
                </a:solidFill>
                <a:latin typeface="TT Firs Neue"/>
                <a:ea typeface="TT Firs Neue"/>
                <a:cs typeface="TT Firs Neue"/>
                <a:sym typeface="TT Firs Neue"/>
              </a:rPr>
              <a:t>yet, buy one. Visit </a:t>
            </a:r>
            <a:r>
              <a:rPr lang="en-US" sz="2164" u="sng">
                <a:solidFill>
                  <a:srgbClr val="FEFEFE"/>
                </a:solidFill>
                <a:latin typeface="TT Firs Neue"/>
                <a:ea typeface="TT Firs Neue"/>
                <a:cs typeface="TT Firs Neue"/>
                <a:sym typeface="TT Firs Neue"/>
              </a:rPr>
              <a:t>www.DaveBStevens.com/keyboard</a:t>
            </a:r>
            <a:r>
              <a:rPr lang="en-US" sz="2164">
                <a:solidFill>
                  <a:srgbClr val="FEFEFE"/>
                </a:solidFill>
                <a:latin typeface="TT Firs Neue"/>
                <a:ea typeface="TT Firs Neue"/>
                <a:cs typeface="TT Firs Neue"/>
                <a:sym typeface="TT Firs Neue"/>
              </a:rPr>
              <a:t> and see the FAQ “What Accessories Must I Have” (towards the bottom of the page). </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If you are practicing for more than 15 minutes at a time, check out the FAQ video “Should I Warm Up My Hands Before Playing?” which shows a “</a:t>
            </a:r>
            <a:r>
              <a:rPr lang="en-US" b="true" sz="2164">
                <a:solidFill>
                  <a:srgbClr val="FEFEFE"/>
                </a:solidFill>
                <a:latin typeface="TT Firs Neue Bold"/>
                <a:ea typeface="TT Firs Neue Bold"/>
                <a:cs typeface="TT Firs Neue Bold"/>
                <a:sym typeface="TT Firs Neue Bold"/>
              </a:rPr>
              <a:t>5 Minute Routine to Help Piano Players Prevent Injury</a:t>
            </a:r>
            <a:r>
              <a:rPr lang="en-US" sz="2164">
                <a:solidFill>
                  <a:srgbClr val="FEFEFE"/>
                </a:solidFill>
                <a:latin typeface="TT Firs Neue"/>
                <a:ea typeface="TT Firs Neue"/>
                <a:cs typeface="TT Firs Neue"/>
                <a:sym typeface="TT Firs Neue"/>
              </a:rPr>
              <a:t>”</a:t>
            </a: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a:p>
            <a:pPr algn="l">
              <a:lnSpc>
                <a:spcPts val="3030"/>
              </a:lnSpc>
            </a:pPr>
          </a:p>
        </p:txBody>
      </p:sp>
      <p:sp>
        <p:nvSpPr>
          <p:cNvPr name="TextBox 13" id="13"/>
          <p:cNvSpPr txBox="true"/>
          <p:nvPr/>
        </p:nvSpPr>
        <p:spPr>
          <a:xfrm rot="0">
            <a:off x="403788" y="1760925"/>
            <a:ext cx="16779798"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Some Things To Do This Week</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3</a:t>
            </a:r>
          </a:p>
        </p:txBody>
      </p:sp>
      <p:sp>
        <p:nvSpPr>
          <p:cNvPr name="TextBox 8" id="8"/>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grpSp>
        <p:nvGrpSpPr>
          <p:cNvPr name="Group 9" id="9"/>
          <p:cNvGrpSpPr/>
          <p:nvPr/>
        </p:nvGrpSpPr>
        <p:grpSpPr>
          <a:xfrm rot="0">
            <a:off x="396005" y="1926156"/>
            <a:ext cx="17230529" cy="2912355"/>
            <a:chOff x="0" y="0"/>
            <a:chExt cx="5344969" cy="903423"/>
          </a:xfrm>
        </p:grpSpPr>
        <p:sp>
          <p:nvSpPr>
            <p:cNvPr name="Freeform 10" id="10"/>
            <p:cNvSpPr/>
            <p:nvPr/>
          </p:nvSpPr>
          <p:spPr>
            <a:xfrm flipH="false" flipV="false" rot="0">
              <a:off x="0" y="0"/>
              <a:ext cx="5344969" cy="903423"/>
            </a:xfrm>
            <a:custGeom>
              <a:avLst/>
              <a:gdLst/>
              <a:ahLst/>
              <a:cxnLst/>
              <a:rect r="r" b="b" t="t" l="l"/>
              <a:pathLst>
                <a:path h="903423" w="5344969">
                  <a:moveTo>
                    <a:pt x="0" y="0"/>
                  </a:moveTo>
                  <a:lnTo>
                    <a:pt x="5344969" y="0"/>
                  </a:lnTo>
                  <a:lnTo>
                    <a:pt x="5344969" y="903423"/>
                  </a:lnTo>
                  <a:lnTo>
                    <a:pt x="0" y="903423"/>
                  </a:lnTo>
                  <a:close/>
                </a:path>
              </a:pathLst>
            </a:custGeom>
            <a:solidFill>
              <a:srgbClr val="545454"/>
            </a:solidFill>
          </p:spPr>
        </p:sp>
        <p:sp>
          <p:nvSpPr>
            <p:cNvPr name="TextBox 11" id="11"/>
            <p:cNvSpPr txBox="true"/>
            <p:nvPr/>
          </p:nvSpPr>
          <p:spPr>
            <a:xfrm>
              <a:off x="0" y="-47625"/>
              <a:ext cx="5344969" cy="951048"/>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396005" y="2176518"/>
            <a:ext cx="16779798"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3" id="13"/>
          <p:cNvSpPr txBox="true"/>
          <p:nvPr/>
        </p:nvSpPr>
        <p:spPr>
          <a:xfrm rot="0">
            <a:off x="846960" y="2917363"/>
            <a:ext cx="16328621" cy="1507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Morning</a:t>
            </a:r>
            <a:r>
              <a:rPr lang="en-US" sz="2164">
                <a:solidFill>
                  <a:srgbClr val="FEFEFE"/>
                </a:solidFill>
                <a:latin typeface="TT Firs Neue"/>
                <a:ea typeface="TT Firs Neue"/>
                <a:cs typeface="TT Firs Neue"/>
                <a:sym typeface="TT Firs Neue"/>
              </a:rPr>
              <a:t>?</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Merrily We Roll Along</a:t>
            </a:r>
            <a:r>
              <a:rPr lang="en-US" sz="2164">
                <a:solidFill>
                  <a:srgbClr val="FEFEFE"/>
                </a:solidFill>
                <a:latin typeface="TT Firs Neue"/>
                <a:ea typeface="TT Firs Neue"/>
                <a:cs typeface="TT Firs Neue"/>
                <a:sym typeface="TT Firs Neue"/>
              </a:rPr>
              <a:t>?</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Buy a </a:t>
            </a:r>
            <a:r>
              <a:rPr lang="en-US" b="true" sz="2164">
                <a:solidFill>
                  <a:srgbClr val="FEFEFE"/>
                </a:solidFill>
                <a:latin typeface="TT Firs Neue Bold"/>
                <a:ea typeface="TT Firs Neue Bold"/>
                <a:cs typeface="TT Firs Neue Bold"/>
                <a:sym typeface="TT Firs Neue Bold"/>
              </a:rPr>
              <a:t>Sustain pedal</a:t>
            </a:r>
            <a:r>
              <a:rPr lang="en-US" sz="2164">
                <a:solidFill>
                  <a:srgbClr val="FEFEFE"/>
                </a:solidFill>
                <a:latin typeface="TT Firs Neue"/>
                <a:ea typeface="TT Firs Neue"/>
                <a:cs typeface="TT Firs Neue"/>
                <a:sym typeface="TT Firs Neue"/>
              </a:rPr>
              <a:t>?</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Watch the video - “</a:t>
            </a:r>
            <a:r>
              <a:rPr lang="en-US" b="true" sz="2164">
                <a:solidFill>
                  <a:srgbClr val="FEFEFE"/>
                </a:solidFill>
                <a:latin typeface="TT Firs Neue Bold"/>
                <a:ea typeface="TT Firs Neue Bold"/>
                <a:cs typeface="TT Firs Neue Bold"/>
                <a:sym typeface="TT Firs Neue Bold"/>
              </a:rPr>
              <a:t>5 Minute Routine to Help Piano Players Prevent Injury</a:t>
            </a:r>
            <a:r>
              <a:rPr lang="en-US" sz="2164">
                <a:solidFill>
                  <a:srgbClr val="FEFEFE"/>
                </a:solidFill>
                <a:latin typeface="TT Firs Neue"/>
                <a:ea typeface="TT Firs Neue"/>
                <a:cs typeface="TT Firs Neue"/>
                <a:sym typeface="TT Firs Neue"/>
              </a:rPr>
              <a:t>”?</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20</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03788" y="5086350"/>
            <a:ext cx="17588532" cy="3797938"/>
          </a:xfrm>
          <a:prstGeom prst="rect">
            <a:avLst/>
          </a:prstGeom>
        </p:spPr>
        <p:txBody>
          <a:bodyPr anchor="t" rtlCol="false" tIns="0" lIns="0" bIns="0" rIns="0">
            <a:spAutoFit/>
          </a:bodyPr>
          <a:lstStyle/>
          <a:p>
            <a:pPr algn="l">
              <a:lnSpc>
                <a:spcPts val="3814"/>
              </a:lnSpc>
            </a:pPr>
            <a:r>
              <a:rPr lang="en-US" sz="2724" b="true">
                <a:solidFill>
                  <a:srgbClr val="000000"/>
                </a:solidFill>
                <a:latin typeface="TT Firs Neue Bold"/>
                <a:ea typeface="TT Firs Neue Bold"/>
                <a:cs typeface="TT Firs Neue Bold"/>
                <a:sym typeface="TT Firs Neue Bold"/>
              </a:rPr>
              <a:t>Your Secret Weapon: Regular Practice</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Each time you practice this week - play 1 and 2 above to warm up your fingers before working on Ode to Joy.</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a:t>
            </a:r>
          </a:p>
          <a:p>
            <a:pPr algn="l" marL="0" indent="0" lvl="0">
              <a:lnSpc>
                <a:spcPts val="3814"/>
              </a:lnSpc>
            </a:pPr>
          </a:p>
        </p:txBody>
      </p:sp>
      <p:grpSp>
        <p:nvGrpSpPr>
          <p:cNvPr name="Group 9" id="9"/>
          <p:cNvGrpSpPr/>
          <p:nvPr/>
        </p:nvGrpSpPr>
        <p:grpSpPr>
          <a:xfrm rot="0">
            <a:off x="403788" y="1510563"/>
            <a:ext cx="17230529" cy="3285172"/>
            <a:chOff x="0" y="0"/>
            <a:chExt cx="5344969" cy="1019072"/>
          </a:xfrm>
        </p:grpSpPr>
        <p:sp>
          <p:nvSpPr>
            <p:cNvPr name="Freeform 10" id="10"/>
            <p:cNvSpPr/>
            <p:nvPr/>
          </p:nvSpPr>
          <p:spPr>
            <a:xfrm flipH="false" flipV="false" rot="0">
              <a:off x="0" y="0"/>
              <a:ext cx="5344969" cy="1019072"/>
            </a:xfrm>
            <a:custGeom>
              <a:avLst/>
              <a:gdLst/>
              <a:ahLst/>
              <a:cxnLst/>
              <a:rect r="r" b="b" t="t" l="l"/>
              <a:pathLst>
                <a:path h="1019072" w="5344969">
                  <a:moveTo>
                    <a:pt x="0" y="0"/>
                  </a:moveTo>
                  <a:lnTo>
                    <a:pt x="5344969" y="0"/>
                  </a:lnTo>
                  <a:lnTo>
                    <a:pt x="5344969" y="1019072"/>
                  </a:lnTo>
                  <a:lnTo>
                    <a:pt x="0" y="1019072"/>
                  </a:lnTo>
                  <a:close/>
                </a:path>
              </a:pathLst>
            </a:custGeom>
            <a:solidFill>
              <a:srgbClr val="545454"/>
            </a:solidFill>
          </p:spPr>
        </p:sp>
        <p:sp>
          <p:nvSpPr>
            <p:cNvPr name="TextBox 11" id="11"/>
            <p:cNvSpPr txBox="true"/>
            <p:nvPr/>
          </p:nvSpPr>
          <p:spPr>
            <a:xfrm>
              <a:off x="0" y="-47625"/>
              <a:ext cx="5344969" cy="1066697"/>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854966" y="2493383"/>
            <a:ext cx="16328621" cy="1507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C Pentascale Warm-up</a:t>
            </a:r>
            <a:r>
              <a:rPr lang="en-US" sz="2164">
                <a:solidFill>
                  <a:srgbClr val="FEFEFE"/>
                </a:solidFill>
                <a:latin typeface="TT Firs Neue"/>
                <a:ea typeface="TT Firs Neue"/>
                <a:cs typeface="TT Firs Neue"/>
                <a:sym typeface="TT Firs Neue"/>
              </a:rPr>
              <a:t> on page 22. </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Warm-up with 3rds</a:t>
            </a:r>
            <a:r>
              <a:rPr lang="en-US" sz="2164">
                <a:solidFill>
                  <a:srgbClr val="FEFEFE"/>
                </a:solidFill>
                <a:latin typeface="TT Firs Neue"/>
                <a:ea typeface="TT Firs Neue"/>
                <a:cs typeface="TT Firs Neue"/>
                <a:sym typeface="TT Firs Neue"/>
              </a:rPr>
              <a:t> on page 23.</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Ode to Joy</a:t>
            </a:r>
            <a:r>
              <a:rPr lang="en-US" sz="2164">
                <a:solidFill>
                  <a:srgbClr val="FEFEFE"/>
                </a:solidFill>
                <a:latin typeface="TT Firs Neue"/>
                <a:ea typeface="TT Firs Neue"/>
                <a:cs typeface="TT Firs Neue"/>
                <a:sym typeface="TT Firs Neue"/>
              </a:rPr>
              <a:t> on page 24-25. Start slow and speed up as you become familiar with it.</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Familiarise yourself with the next 6-7 pages of the workbook, which we’ll study next lesson.</a:t>
            </a:r>
          </a:p>
        </p:txBody>
      </p:sp>
      <p:sp>
        <p:nvSpPr>
          <p:cNvPr name="TextBox 13" id="13"/>
          <p:cNvSpPr txBox="true"/>
          <p:nvPr/>
        </p:nvSpPr>
        <p:spPr>
          <a:xfrm rot="0">
            <a:off x="403788" y="1760925"/>
            <a:ext cx="16779798"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Some Things To Do This Week</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4</a:t>
            </a:r>
          </a:p>
        </p:txBody>
      </p:sp>
      <p:sp>
        <p:nvSpPr>
          <p:cNvPr name="TextBox 8" id="8"/>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grpSp>
        <p:nvGrpSpPr>
          <p:cNvPr name="Group 9" id="9"/>
          <p:cNvGrpSpPr/>
          <p:nvPr/>
        </p:nvGrpSpPr>
        <p:grpSpPr>
          <a:xfrm rot="0">
            <a:off x="396005" y="1926156"/>
            <a:ext cx="17230529" cy="2912355"/>
            <a:chOff x="0" y="0"/>
            <a:chExt cx="5344969" cy="903423"/>
          </a:xfrm>
        </p:grpSpPr>
        <p:sp>
          <p:nvSpPr>
            <p:cNvPr name="Freeform 10" id="10"/>
            <p:cNvSpPr/>
            <p:nvPr/>
          </p:nvSpPr>
          <p:spPr>
            <a:xfrm flipH="false" flipV="false" rot="0">
              <a:off x="0" y="0"/>
              <a:ext cx="5344969" cy="903423"/>
            </a:xfrm>
            <a:custGeom>
              <a:avLst/>
              <a:gdLst/>
              <a:ahLst/>
              <a:cxnLst/>
              <a:rect r="r" b="b" t="t" l="l"/>
              <a:pathLst>
                <a:path h="903423" w="5344969">
                  <a:moveTo>
                    <a:pt x="0" y="0"/>
                  </a:moveTo>
                  <a:lnTo>
                    <a:pt x="5344969" y="0"/>
                  </a:lnTo>
                  <a:lnTo>
                    <a:pt x="5344969" y="903423"/>
                  </a:lnTo>
                  <a:lnTo>
                    <a:pt x="0" y="903423"/>
                  </a:lnTo>
                  <a:close/>
                </a:path>
              </a:pathLst>
            </a:custGeom>
            <a:solidFill>
              <a:srgbClr val="545454"/>
            </a:solidFill>
          </p:spPr>
        </p:sp>
        <p:sp>
          <p:nvSpPr>
            <p:cNvPr name="TextBox 11" id="11"/>
            <p:cNvSpPr txBox="true"/>
            <p:nvPr/>
          </p:nvSpPr>
          <p:spPr>
            <a:xfrm>
              <a:off x="0" y="-47625"/>
              <a:ext cx="5344969" cy="951048"/>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396005" y="2176518"/>
            <a:ext cx="16779798"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3" id="13"/>
          <p:cNvSpPr txBox="true"/>
          <p:nvPr/>
        </p:nvSpPr>
        <p:spPr>
          <a:xfrm rot="0">
            <a:off x="846960" y="2917363"/>
            <a:ext cx="16328621" cy="1507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C Pentascale Warm-up</a:t>
            </a:r>
            <a:r>
              <a:rPr lang="en-US" sz="2164">
                <a:solidFill>
                  <a:srgbClr val="FEFEFE"/>
                </a:solidFill>
                <a:latin typeface="TT Firs Neue"/>
                <a:ea typeface="TT Firs Neue"/>
                <a:cs typeface="TT Firs Neue"/>
                <a:sym typeface="TT Firs Neue"/>
              </a:rPr>
              <a:t> o</a:t>
            </a:r>
            <a:r>
              <a:rPr lang="en-US" sz="2164">
                <a:solidFill>
                  <a:srgbClr val="FEFEFE"/>
                </a:solidFill>
                <a:latin typeface="TT Firs Neue"/>
                <a:ea typeface="TT Firs Neue"/>
                <a:cs typeface="TT Firs Neue"/>
                <a:sym typeface="TT Firs Neue"/>
              </a:rPr>
              <a:t>n</a:t>
            </a:r>
            <a:r>
              <a:rPr lang="en-US" sz="2164">
                <a:solidFill>
                  <a:srgbClr val="FEFEFE"/>
                </a:solidFill>
                <a:latin typeface="TT Firs Neue"/>
                <a:ea typeface="TT Firs Neue"/>
                <a:cs typeface="TT Firs Neue"/>
                <a:sym typeface="TT Firs Neue"/>
              </a:rPr>
              <a:t> pa</a:t>
            </a:r>
            <a:r>
              <a:rPr lang="en-US" sz="2164">
                <a:solidFill>
                  <a:srgbClr val="FEFEFE"/>
                </a:solidFill>
                <a:latin typeface="TT Firs Neue"/>
                <a:ea typeface="TT Firs Neue"/>
                <a:cs typeface="TT Firs Neue"/>
                <a:sym typeface="TT Firs Neue"/>
              </a:rPr>
              <a:t>g</a:t>
            </a:r>
            <a:r>
              <a:rPr lang="en-US" sz="2164">
                <a:solidFill>
                  <a:srgbClr val="FEFEFE"/>
                </a:solidFill>
                <a:latin typeface="TT Firs Neue"/>
                <a:ea typeface="TT Firs Neue"/>
                <a:cs typeface="TT Firs Neue"/>
                <a:sym typeface="TT Firs Neue"/>
              </a:rPr>
              <a:t>e 22?</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Warm-up with 3rds</a:t>
            </a:r>
            <a:r>
              <a:rPr lang="en-US" sz="2164">
                <a:solidFill>
                  <a:srgbClr val="FEFEFE"/>
                </a:solidFill>
                <a:latin typeface="TT Firs Neue"/>
                <a:ea typeface="TT Firs Neue"/>
                <a:cs typeface="TT Firs Neue"/>
                <a:sym typeface="TT Firs Neue"/>
              </a:rPr>
              <a:t> o</a:t>
            </a:r>
            <a:r>
              <a:rPr lang="en-US" sz="2164">
                <a:solidFill>
                  <a:srgbClr val="FEFEFE"/>
                </a:solidFill>
                <a:latin typeface="TT Firs Neue"/>
                <a:ea typeface="TT Firs Neue"/>
                <a:cs typeface="TT Firs Neue"/>
                <a:sym typeface="TT Firs Neue"/>
              </a:rPr>
              <a:t>n pa</a:t>
            </a:r>
            <a:r>
              <a:rPr lang="en-US" sz="2164">
                <a:solidFill>
                  <a:srgbClr val="FEFEFE"/>
                </a:solidFill>
                <a:latin typeface="TT Firs Neue"/>
                <a:ea typeface="TT Firs Neue"/>
                <a:cs typeface="TT Firs Neue"/>
                <a:sym typeface="TT Firs Neue"/>
              </a:rPr>
              <a:t>ge 23?</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Ode to Joy</a:t>
            </a:r>
            <a:r>
              <a:rPr lang="en-US" sz="2164">
                <a:solidFill>
                  <a:srgbClr val="FEFEFE"/>
                </a:solidFill>
                <a:latin typeface="TT Firs Neue"/>
                <a:ea typeface="TT Firs Neue"/>
                <a:cs typeface="TT Firs Neue"/>
                <a:sym typeface="TT Firs Neue"/>
              </a:rPr>
              <a:t> on page 24-2</a:t>
            </a:r>
            <a:r>
              <a:rPr lang="en-US" sz="2164">
                <a:solidFill>
                  <a:srgbClr val="FEFEFE"/>
                </a:solidFill>
                <a:latin typeface="TT Firs Neue"/>
                <a:ea typeface="TT Firs Neue"/>
                <a:cs typeface="TT Firs Neue"/>
                <a:sym typeface="TT Firs Neue"/>
              </a:rPr>
              <a:t>5? Did you s</a:t>
            </a:r>
            <a:r>
              <a:rPr lang="en-US" sz="2164">
                <a:solidFill>
                  <a:srgbClr val="FEFEFE"/>
                </a:solidFill>
                <a:latin typeface="TT Firs Neue"/>
                <a:ea typeface="TT Firs Neue"/>
                <a:cs typeface="TT Firs Neue"/>
                <a:sym typeface="TT Firs Neue"/>
              </a:rPr>
              <a:t>tar</a:t>
            </a:r>
            <a:r>
              <a:rPr lang="en-US" sz="2164">
                <a:solidFill>
                  <a:srgbClr val="FEFEFE"/>
                </a:solidFill>
                <a:latin typeface="TT Firs Neue"/>
                <a:ea typeface="TT Firs Neue"/>
                <a:cs typeface="TT Firs Neue"/>
                <a:sym typeface="TT Firs Neue"/>
              </a:rPr>
              <a:t>t </a:t>
            </a:r>
            <a:r>
              <a:rPr lang="en-US" sz="2164">
                <a:solidFill>
                  <a:srgbClr val="FEFEFE"/>
                </a:solidFill>
                <a:latin typeface="TT Firs Neue"/>
                <a:ea typeface="TT Firs Neue"/>
                <a:cs typeface="TT Firs Neue"/>
                <a:sym typeface="TT Firs Neue"/>
              </a:rPr>
              <a:t>sl</a:t>
            </a:r>
            <a:r>
              <a:rPr lang="en-US" sz="2164">
                <a:solidFill>
                  <a:srgbClr val="FEFEFE"/>
                </a:solidFill>
                <a:latin typeface="TT Firs Neue"/>
                <a:ea typeface="TT Firs Neue"/>
                <a:cs typeface="TT Firs Neue"/>
                <a:sym typeface="TT Firs Neue"/>
              </a:rPr>
              <a:t>o</a:t>
            </a:r>
            <a:r>
              <a:rPr lang="en-US" sz="2164">
                <a:solidFill>
                  <a:srgbClr val="FEFEFE"/>
                </a:solidFill>
                <a:latin typeface="TT Firs Neue"/>
                <a:ea typeface="TT Firs Neue"/>
                <a:cs typeface="TT Firs Neue"/>
                <a:sym typeface="TT Firs Neue"/>
              </a:rPr>
              <a:t>w</a:t>
            </a:r>
            <a:r>
              <a:rPr lang="en-US" sz="2164">
                <a:solidFill>
                  <a:srgbClr val="FEFEFE"/>
                </a:solidFill>
                <a:latin typeface="TT Firs Neue"/>
                <a:ea typeface="TT Firs Neue"/>
                <a:cs typeface="TT Firs Neue"/>
                <a:sym typeface="TT Firs Neue"/>
              </a:rPr>
              <a:t> </a:t>
            </a:r>
            <a:r>
              <a:rPr lang="en-US" sz="2164">
                <a:solidFill>
                  <a:srgbClr val="FEFEFE"/>
                </a:solidFill>
                <a:latin typeface="TT Firs Neue"/>
                <a:ea typeface="TT Firs Neue"/>
                <a:cs typeface="TT Firs Neue"/>
                <a:sym typeface="TT Firs Neue"/>
              </a:rPr>
              <a:t>and</a:t>
            </a:r>
            <a:r>
              <a:rPr lang="en-US" sz="2164">
                <a:solidFill>
                  <a:srgbClr val="FEFEFE"/>
                </a:solidFill>
                <a:latin typeface="TT Firs Neue"/>
                <a:ea typeface="TT Firs Neue"/>
                <a:cs typeface="TT Firs Neue"/>
                <a:sym typeface="TT Firs Neue"/>
              </a:rPr>
              <a:t> </a:t>
            </a:r>
            <a:r>
              <a:rPr lang="en-US" sz="2164">
                <a:solidFill>
                  <a:srgbClr val="FEFEFE"/>
                </a:solidFill>
                <a:latin typeface="TT Firs Neue"/>
                <a:ea typeface="TT Firs Neue"/>
                <a:cs typeface="TT Firs Neue"/>
                <a:sym typeface="TT Firs Neue"/>
              </a:rPr>
              <a:t>sp</a:t>
            </a:r>
            <a:r>
              <a:rPr lang="en-US" sz="2164">
                <a:solidFill>
                  <a:srgbClr val="FEFEFE"/>
                </a:solidFill>
                <a:latin typeface="TT Firs Neue"/>
                <a:ea typeface="TT Firs Neue"/>
                <a:cs typeface="TT Firs Neue"/>
                <a:sym typeface="TT Firs Neue"/>
              </a:rPr>
              <a:t>e</a:t>
            </a:r>
            <a:r>
              <a:rPr lang="en-US" sz="2164">
                <a:solidFill>
                  <a:srgbClr val="FEFEFE"/>
                </a:solidFill>
                <a:latin typeface="TT Firs Neue"/>
                <a:ea typeface="TT Firs Neue"/>
                <a:cs typeface="TT Firs Neue"/>
                <a:sym typeface="TT Firs Neue"/>
              </a:rPr>
              <a:t>ed u</a:t>
            </a:r>
            <a:r>
              <a:rPr lang="en-US" sz="2164">
                <a:solidFill>
                  <a:srgbClr val="FEFEFE"/>
                </a:solidFill>
                <a:latin typeface="TT Firs Neue"/>
                <a:ea typeface="TT Firs Neue"/>
                <a:cs typeface="TT Firs Neue"/>
                <a:sym typeface="TT Firs Neue"/>
              </a:rPr>
              <a:t>p a</a:t>
            </a:r>
            <a:r>
              <a:rPr lang="en-US" sz="2164">
                <a:solidFill>
                  <a:srgbClr val="FEFEFE"/>
                </a:solidFill>
                <a:latin typeface="TT Firs Neue"/>
                <a:ea typeface="TT Firs Neue"/>
                <a:cs typeface="TT Firs Neue"/>
                <a:sym typeface="TT Firs Neue"/>
              </a:rPr>
              <a:t>s you bec</a:t>
            </a:r>
            <a:r>
              <a:rPr lang="en-US" sz="2164">
                <a:solidFill>
                  <a:srgbClr val="FEFEFE"/>
                </a:solidFill>
                <a:latin typeface="TT Firs Neue"/>
                <a:ea typeface="TT Firs Neue"/>
                <a:cs typeface="TT Firs Neue"/>
                <a:sym typeface="TT Firs Neue"/>
              </a:rPr>
              <a:t>o</a:t>
            </a:r>
            <a:r>
              <a:rPr lang="en-US" sz="2164">
                <a:solidFill>
                  <a:srgbClr val="FEFEFE"/>
                </a:solidFill>
                <a:latin typeface="TT Firs Neue"/>
                <a:ea typeface="TT Firs Neue"/>
                <a:cs typeface="TT Firs Neue"/>
                <a:sym typeface="TT Firs Neue"/>
              </a:rPr>
              <a:t>me</a:t>
            </a:r>
            <a:r>
              <a:rPr lang="en-US" sz="2164">
                <a:solidFill>
                  <a:srgbClr val="FEFEFE"/>
                </a:solidFill>
                <a:latin typeface="TT Firs Neue"/>
                <a:ea typeface="TT Firs Neue"/>
                <a:cs typeface="TT Firs Neue"/>
                <a:sym typeface="TT Firs Neue"/>
              </a:rPr>
              <a:t> </a:t>
            </a:r>
            <a:r>
              <a:rPr lang="en-US" sz="2164">
                <a:solidFill>
                  <a:srgbClr val="FEFEFE"/>
                </a:solidFill>
                <a:latin typeface="TT Firs Neue"/>
                <a:ea typeface="TT Firs Neue"/>
                <a:cs typeface="TT Firs Neue"/>
                <a:sym typeface="TT Firs Neue"/>
              </a:rPr>
              <a:t>fami</a:t>
            </a:r>
            <a:r>
              <a:rPr lang="en-US" sz="2164">
                <a:solidFill>
                  <a:srgbClr val="FEFEFE"/>
                </a:solidFill>
                <a:latin typeface="TT Firs Neue"/>
                <a:ea typeface="TT Firs Neue"/>
                <a:cs typeface="TT Firs Neue"/>
                <a:sym typeface="TT Firs Neue"/>
              </a:rPr>
              <a:t>l</a:t>
            </a:r>
            <a:r>
              <a:rPr lang="en-US" sz="2164">
                <a:solidFill>
                  <a:srgbClr val="FEFEFE"/>
                </a:solidFill>
                <a:latin typeface="TT Firs Neue"/>
                <a:ea typeface="TT Firs Neue"/>
                <a:cs typeface="TT Firs Neue"/>
                <a:sym typeface="TT Firs Neue"/>
              </a:rPr>
              <a:t>i</a:t>
            </a:r>
            <a:r>
              <a:rPr lang="en-US" sz="2164">
                <a:solidFill>
                  <a:srgbClr val="FEFEFE"/>
                </a:solidFill>
                <a:latin typeface="TT Firs Neue"/>
                <a:ea typeface="TT Firs Neue"/>
                <a:cs typeface="TT Firs Neue"/>
                <a:sym typeface="TT Firs Neue"/>
              </a:rPr>
              <a:t>ar </a:t>
            </a:r>
            <a:r>
              <a:rPr lang="en-US" sz="2164">
                <a:solidFill>
                  <a:srgbClr val="FEFEFE"/>
                </a:solidFill>
                <a:latin typeface="TT Firs Neue"/>
                <a:ea typeface="TT Firs Neue"/>
                <a:cs typeface="TT Firs Neue"/>
                <a:sym typeface="TT Firs Neue"/>
              </a:rPr>
              <a:t>wi</a:t>
            </a:r>
            <a:r>
              <a:rPr lang="en-US" sz="2164">
                <a:solidFill>
                  <a:srgbClr val="FEFEFE"/>
                </a:solidFill>
                <a:latin typeface="TT Firs Neue"/>
                <a:ea typeface="TT Firs Neue"/>
                <a:cs typeface="TT Firs Neue"/>
                <a:sym typeface="TT Firs Neue"/>
              </a:rPr>
              <a:t>t</a:t>
            </a:r>
            <a:r>
              <a:rPr lang="en-US" sz="2164">
                <a:solidFill>
                  <a:srgbClr val="FEFEFE"/>
                </a:solidFill>
                <a:latin typeface="TT Firs Neue"/>
                <a:ea typeface="TT Firs Neue"/>
                <a:cs typeface="TT Firs Neue"/>
                <a:sym typeface="TT Firs Neue"/>
              </a:rPr>
              <a:t>h</a:t>
            </a:r>
            <a:r>
              <a:rPr lang="en-US" sz="2164">
                <a:solidFill>
                  <a:srgbClr val="FEFEFE"/>
                </a:solidFill>
                <a:latin typeface="TT Firs Neue"/>
                <a:ea typeface="TT Firs Neue"/>
                <a:cs typeface="TT Firs Neue"/>
                <a:sym typeface="TT Firs Neue"/>
              </a:rPr>
              <a:t> </a:t>
            </a:r>
            <a:r>
              <a:rPr lang="en-US" sz="2164">
                <a:solidFill>
                  <a:srgbClr val="FEFEFE"/>
                </a:solidFill>
                <a:latin typeface="TT Firs Neue"/>
                <a:ea typeface="TT Firs Neue"/>
                <a:cs typeface="TT Firs Neue"/>
                <a:sym typeface="TT Firs Neue"/>
              </a:rPr>
              <a:t>it? Did you play hands separately, slowly and then try playing hands together? It’s tricky. But not to worry, as you’ll be able to do it with practice.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26</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4034507" y="1812670"/>
            <a:ext cx="10218987" cy="5531165"/>
          </a:xfrm>
          <a:custGeom>
            <a:avLst/>
            <a:gdLst/>
            <a:ahLst/>
            <a:cxnLst/>
            <a:rect r="r" b="b" t="t" l="l"/>
            <a:pathLst>
              <a:path h="5531165" w="10218987">
                <a:moveTo>
                  <a:pt x="0" y="0"/>
                </a:moveTo>
                <a:lnTo>
                  <a:pt x="10218986" y="0"/>
                </a:lnTo>
                <a:lnTo>
                  <a:pt x="10218986" y="5531165"/>
                </a:lnTo>
                <a:lnTo>
                  <a:pt x="0" y="5531165"/>
                </a:lnTo>
                <a:lnTo>
                  <a:pt x="0" y="0"/>
                </a:lnTo>
                <a:close/>
              </a:path>
            </a:pathLst>
          </a:custGeom>
          <a:blipFill>
            <a:blip r:embed="rId4"/>
            <a:stretch>
              <a:fillRect l="-39944" t="-48940" r="-32796" b="-22600"/>
            </a:stretch>
          </a:blipFill>
          <a:ln w="38100" cap="sq">
            <a:solidFill>
              <a:srgbClr val="000000"/>
            </a:solidFill>
            <a:prstDash val="solid"/>
            <a:miter/>
          </a:ln>
        </p:spPr>
      </p:sp>
      <p:sp>
        <p:nvSpPr>
          <p:cNvPr name="TextBox 8" id="8"/>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The Alphabet on the Staff</a:t>
            </a:r>
          </a:p>
        </p:txBody>
      </p:sp>
      <p:sp>
        <p:nvSpPr>
          <p:cNvPr name="TextBox 9" id="9"/>
          <p:cNvSpPr txBox="true"/>
          <p:nvPr/>
        </p:nvSpPr>
        <p:spPr>
          <a:xfrm rot="0">
            <a:off x="509576" y="7676187"/>
            <a:ext cx="18479091" cy="1362078"/>
          </a:xfrm>
          <a:prstGeom prst="rect">
            <a:avLst/>
          </a:prstGeom>
        </p:spPr>
        <p:txBody>
          <a:bodyPr anchor="t" rtlCol="false" tIns="0" lIns="0" bIns="0" rIns="0">
            <a:spAutoFit/>
          </a:bodyPr>
          <a:lstStyle/>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With your </a:t>
            </a:r>
            <a:r>
              <a:rPr lang="en-US" b="true" sz="2624">
                <a:solidFill>
                  <a:srgbClr val="000000"/>
                </a:solidFill>
                <a:latin typeface="TT Firs Neue Bold"/>
                <a:ea typeface="TT Firs Neue Bold"/>
                <a:cs typeface="TT Firs Neue Bold"/>
                <a:sym typeface="TT Firs Neue Bold"/>
              </a:rPr>
              <a:t>L.H.</a:t>
            </a:r>
            <a:r>
              <a:rPr lang="en-US" sz="2624">
                <a:solidFill>
                  <a:srgbClr val="000000"/>
                </a:solidFill>
                <a:latin typeface="TT Firs Neue"/>
                <a:ea typeface="TT Firs Neue"/>
                <a:cs typeface="TT Firs Neue"/>
                <a:sym typeface="TT Firs Neue"/>
              </a:rPr>
              <a:t>, use Finger 2 to play all of the </a:t>
            </a:r>
            <a:r>
              <a:rPr lang="en-US" b="true" sz="2624">
                <a:solidFill>
                  <a:srgbClr val="000000"/>
                </a:solidFill>
                <a:latin typeface="TT Firs Neue Bold"/>
                <a:ea typeface="TT Firs Neue Bold"/>
                <a:cs typeface="TT Firs Neue Bold"/>
                <a:sym typeface="TT Firs Neue Bold"/>
              </a:rPr>
              <a:t>Bass Staff notes </a:t>
            </a:r>
            <a:r>
              <a:rPr lang="en-US" sz="2624">
                <a:solidFill>
                  <a:srgbClr val="000000"/>
                </a:solidFill>
                <a:latin typeface="TT Firs Neue"/>
                <a:ea typeface="TT Firs Neue"/>
                <a:cs typeface="TT Firs Neue"/>
                <a:sym typeface="TT Firs Neue"/>
              </a:rPr>
              <a:t>(Low A to Middle C) ... </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 </a:t>
            </a:r>
            <a:r>
              <a:rPr lang="en-US" b="true" sz="2624">
                <a:solidFill>
                  <a:srgbClr val="000000"/>
                </a:solidFill>
                <a:latin typeface="TT Firs Neue Bold"/>
                <a:ea typeface="TT Firs Neue Bold"/>
                <a:cs typeface="TT Firs Neue Bold"/>
                <a:sym typeface="TT Firs Neue Bold"/>
              </a:rPr>
              <a:t>After Middle C</a:t>
            </a:r>
            <a:r>
              <a:rPr lang="en-US" sz="2624">
                <a:solidFill>
                  <a:srgbClr val="000000"/>
                </a:solidFill>
                <a:latin typeface="TT Firs Neue"/>
                <a:ea typeface="TT Firs Neue"/>
                <a:cs typeface="TT Firs Neue"/>
                <a:sym typeface="TT Firs Neue"/>
              </a:rPr>
              <a:t> change to  your </a:t>
            </a:r>
            <a:r>
              <a:rPr lang="en-US" b="true" sz="2624">
                <a:solidFill>
                  <a:srgbClr val="000000"/>
                </a:solidFill>
                <a:latin typeface="TT Firs Neue Bold"/>
                <a:ea typeface="TT Firs Neue Bold"/>
                <a:cs typeface="TT Firs Neue Bold"/>
                <a:sym typeface="TT Firs Neue Bold"/>
              </a:rPr>
              <a:t>R.H. </a:t>
            </a:r>
            <a:r>
              <a:rPr lang="en-US" sz="2624">
                <a:solidFill>
                  <a:srgbClr val="000000"/>
                </a:solidFill>
                <a:latin typeface="TT Firs Neue"/>
                <a:ea typeface="TT Firs Neue"/>
                <a:cs typeface="TT Firs Neue"/>
                <a:sym typeface="TT Firs Neue"/>
              </a:rPr>
              <a:t>Finger 2 and play the </a:t>
            </a:r>
            <a:r>
              <a:rPr lang="en-US" b="true" sz="2624">
                <a:solidFill>
                  <a:srgbClr val="000000"/>
                </a:solidFill>
                <a:latin typeface="TT Firs Neue Bold"/>
                <a:ea typeface="TT Firs Neue Bold"/>
                <a:cs typeface="TT Firs Neue Bold"/>
                <a:sym typeface="TT Firs Neue Bold"/>
              </a:rPr>
              <a:t>Treble Staff notes</a:t>
            </a:r>
            <a:r>
              <a:rPr lang="en-US" sz="2624">
                <a:solidFill>
                  <a:srgbClr val="000000"/>
                </a:solidFill>
                <a:latin typeface="TT Firs Neue"/>
                <a:ea typeface="TT Firs Neue"/>
                <a:cs typeface="TT Firs Neue"/>
                <a:sym typeface="TT Firs Neue"/>
              </a:rPr>
              <a:t>. Continue up to High G ...</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 then </a:t>
            </a:r>
            <a:r>
              <a:rPr lang="en-US" b="true" sz="2624">
                <a:solidFill>
                  <a:srgbClr val="000000"/>
                </a:solidFill>
                <a:latin typeface="TT Firs Neue Bold"/>
                <a:ea typeface="TT Firs Neue Bold"/>
                <a:cs typeface="TT Firs Neue Bold"/>
                <a:sym typeface="TT Firs Neue Bold"/>
              </a:rPr>
              <a:t>play back down </a:t>
            </a:r>
            <a:r>
              <a:rPr lang="en-US" sz="2624">
                <a:solidFill>
                  <a:srgbClr val="000000"/>
                </a:solidFill>
                <a:latin typeface="TT Firs Neue"/>
                <a:ea typeface="TT Firs Neue"/>
                <a:cs typeface="TT Firs Neue"/>
                <a:sym typeface="TT Firs Neue"/>
              </a:rPr>
              <a:t>to Low A.</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4034507" y="1510109"/>
            <a:ext cx="10218987" cy="5531165"/>
          </a:xfrm>
          <a:custGeom>
            <a:avLst/>
            <a:gdLst/>
            <a:ahLst/>
            <a:cxnLst/>
            <a:rect r="r" b="b" t="t" l="l"/>
            <a:pathLst>
              <a:path h="5531165" w="10218987">
                <a:moveTo>
                  <a:pt x="0" y="0"/>
                </a:moveTo>
                <a:lnTo>
                  <a:pt x="10218986" y="0"/>
                </a:lnTo>
                <a:lnTo>
                  <a:pt x="10218986" y="5531165"/>
                </a:lnTo>
                <a:lnTo>
                  <a:pt x="0" y="5531165"/>
                </a:lnTo>
                <a:lnTo>
                  <a:pt x="0" y="0"/>
                </a:lnTo>
                <a:close/>
              </a:path>
            </a:pathLst>
          </a:custGeom>
          <a:blipFill>
            <a:blip r:embed="rId4"/>
            <a:stretch>
              <a:fillRect l="-39944" t="-48940" r="-32796" b="-22600"/>
            </a:stretch>
          </a:blipFill>
          <a:ln w="38100" cap="sq">
            <a:solidFill>
              <a:srgbClr val="000000"/>
            </a:solidFill>
            <a:prstDash val="solid"/>
            <a:miter/>
          </a:ln>
        </p:spPr>
      </p:sp>
      <p:sp>
        <p:nvSpPr>
          <p:cNvPr name="TextBox 8" id="8"/>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The Alphabet on the Staff (Ex. 2)</a:t>
            </a:r>
          </a:p>
        </p:txBody>
      </p:sp>
      <p:sp>
        <p:nvSpPr>
          <p:cNvPr name="TextBox 9" id="9"/>
          <p:cNvSpPr txBox="true"/>
          <p:nvPr/>
        </p:nvSpPr>
        <p:spPr>
          <a:xfrm rot="0">
            <a:off x="0" y="7096122"/>
            <a:ext cx="18288000" cy="2981328"/>
          </a:xfrm>
          <a:prstGeom prst="rect">
            <a:avLst/>
          </a:prstGeom>
        </p:spPr>
        <p:txBody>
          <a:bodyPr anchor="t" rtlCol="false" tIns="0" lIns="0" bIns="0" rIns="0">
            <a:spAutoFit/>
          </a:bodyPr>
          <a:lstStyle/>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Start at </a:t>
            </a:r>
            <a:r>
              <a:rPr lang="en-US" b="true" sz="2624">
                <a:solidFill>
                  <a:srgbClr val="000000"/>
                </a:solidFill>
                <a:latin typeface="TT Firs Neue Bold"/>
                <a:ea typeface="TT Firs Neue Bold"/>
                <a:cs typeface="TT Firs Neue Bold"/>
                <a:sym typeface="TT Firs Neue Bold"/>
              </a:rPr>
              <a:t>Low A on the Bass Staff</a:t>
            </a:r>
            <a:r>
              <a:rPr lang="en-US" sz="2624">
                <a:solidFill>
                  <a:srgbClr val="000000"/>
                </a:solidFill>
                <a:latin typeface="TT Firs Neue"/>
                <a:ea typeface="TT Firs Neue"/>
                <a:cs typeface="TT Firs Neue"/>
                <a:sym typeface="TT Firs Neue"/>
              </a:rPr>
              <a:t> and play the </a:t>
            </a:r>
            <a:r>
              <a:rPr lang="en-US" b="true" sz="2624">
                <a:solidFill>
                  <a:srgbClr val="000000"/>
                </a:solidFill>
                <a:latin typeface="TT Firs Neue Bold"/>
                <a:ea typeface="TT Firs Neue Bold"/>
                <a:cs typeface="TT Firs Neue Bold"/>
                <a:sym typeface="TT Firs Neue Bold"/>
              </a:rPr>
              <a:t>five notes in the spaces of the Bass Staff </a:t>
            </a:r>
            <a:r>
              <a:rPr lang="en-US" sz="2624">
                <a:solidFill>
                  <a:srgbClr val="000000"/>
                </a:solidFill>
                <a:latin typeface="TT Firs Neue"/>
                <a:ea typeface="TT Firs Neue"/>
                <a:cs typeface="TT Firs Neue"/>
                <a:sym typeface="TT Firs Neue"/>
              </a:rPr>
              <a:t>(skip the notes on the lines) ... </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 </a:t>
            </a:r>
            <a:r>
              <a:rPr lang="en-US" b="true" sz="2624">
                <a:solidFill>
                  <a:srgbClr val="000000"/>
                </a:solidFill>
                <a:latin typeface="TT Firs Neue Bold"/>
                <a:ea typeface="TT Firs Neue Bold"/>
                <a:cs typeface="TT Firs Neue Bold"/>
                <a:sym typeface="TT Firs Neue Bold"/>
              </a:rPr>
              <a:t>After Middle C</a:t>
            </a:r>
            <a:r>
              <a:rPr lang="en-US" sz="2624">
                <a:solidFill>
                  <a:srgbClr val="000000"/>
                </a:solidFill>
                <a:latin typeface="TT Firs Neue"/>
                <a:ea typeface="TT Firs Neue"/>
                <a:cs typeface="TT Firs Neue"/>
                <a:sym typeface="TT Firs Neue"/>
              </a:rPr>
              <a:t> change to your R.H. Finger 2 and play the </a:t>
            </a:r>
            <a:r>
              <a:rPr lang="en-US" b="true" sz="2624">
                <a:solidFill>
                  <a:srgbClr val="000000"/>
                </a:solidFill>
                <a:latin typeface="TT Firs Neue Bold"/>
                <a:ea typeface="TT Firs Neue Bold"/>
                <a:cs typeface="TT Firs Neue Bold"/>
                <a:sym typeface="TT Firs Neue Bold"/>
              </a:rPr>
              <a:t>six notes in the spaces of the Treble Staff </a:t>
            </a:r>
            <a:r>
              <a:rPr lang="en-US" sz="2624">
                <a:solidFill>
                  <a:srgbClr val="000000"/>
                </a:solidFill>
                <a:latin typeface="TT Firs Neue"/>
                <a:ea typeface="TT Firs Neue"/>
                <a:cs typeface="TT Firs Neue"/>
                <a:sym typeface="TT Firs Neue"/>
              </a:rPr>
              <a:t>(up to and including High G) ... </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 Play back down, but this time only </a:t>
            </a:r>
            <a:r>
              <a:rPr lang="en-US" b="true" sz="2624">
                <a:solidFill>
                  <a:srgbClr val="000000"/>
                </a:solidFill>
                <a:latin typeface="TT Firs Neue Bold"/>
                <a:ea typeface="TT Firs Neue Bold"/>
                <a:cs typeface="TT Firs Neue Bold"/>
                <a:sym typeface="TT Firs Neue Bold"/>
              </a:rPr>
              <a:t>play the notes on lines</a:t>
            </a:r>
            <a:r>
              <a:rPr lang="en-US" sz="2624">
                <a:solidFill>
                  <a:srgbClr val="000000"/>
                </a:solidFill>
                <a:latin typeface="TT Firs Neue"/>
                <a:ea typeface="TT Firs Neue"/>
                <a:cs typeface="TT Firs Neue"/>
                <a:sym typeface="TT Firs Neue"/>
              </a:rPr>
              <a:t> (skip notes in spaces). </a:t>
            </a:r>
          </a:p>
          <a:p>
            <a:pPr algn="l">
              <a:lnSpc>
                <a:spcPts val="1994"/>
              </a:lnSpc>
            </a:pPr>
          </a:p>
          <a:p>
            <a:pPr algn="ctr">
              <a:lnSpc>
                <a:spcPts val="3674"/>
              </a:lnSpc>
            </a:pPr>
            <a:r>
              <a:rPr lang="en-US" sz="2624" i="true">
                <a:solidFill>
                  <a:srgbClr val="000000"/>
                </a:solidFill>
                <a:latin typeface="TT Firs Neue Italics"/>
                <a:ea typeface="TT Firs Neue Italics"/>
                <a:cs typeface="TT Firs Neue Italics"/>
                <a:sym typeface="TT Firs Neue Italics"/>
              </a:rPr>
              <a:t>NB: When playing only notes in spaces, or only notes on lines, you are playing intervals of a 3rd.</a:t>
            </a:r>
          </a:p>
        </p:txBody>
      </p:sp>
      <p:grpSp>
        <p:nvGrpSpPr>
          <p:cNvPr name="Group 10" id="10"/>
          <p:cNvGrpSpPr/>
          <p:nvPr/>
        </p:nvGrpSpPr>
        <p:grpSpPr>
          <a:xfrm rot="0">
            <a:off x="6012989" y="3203467"/>
            <a:ext cx="363575" cy="3713969"/>
            <a:chOff x="0" y="0"/>
            <a:chExt cx="43744" cy="446854"/>
          </a:xfrm>
        </p:grpSpPr>
        <p:sp>
          <p:nvSpPr>
            <p:cNvPr name="Freeform 11" id="11"/>
            <p:cNvSpPr/>
            <p:nvPr/>
          </p:nvSpPr>
          <p:spPr>
            <a:xfrm flipH="false" flipV="false" rot="0">
              <a:off x="0" y="0"/>
              <a:ext cx="43744" cy="446854"/>
            </a:xfrm>
            <a:custGeom>
              <a:avLst/>
              <a:gdLst/>
              <a:ahLst/>
              <a:cxnLst/>
              <a:rect r="r" b="b" t="t" l="l"/>
              <a:pathLst>
                <a:path h="446854" w="43744">
                  <a:moveTo>
                    <a:pt x="0" y="0"/>
                  </a:moveTo>
                  <a:lnTo>
                    <a:pt x="43744" y="0"/>
                  </a:lnTo>
                  <a:lnTo>
                    <a:pt x="43744" y="446854"/>
                  </a:lnTo>
                  <a:lnTo>
                    <a:pt x="0" y="446854"/>
                  </a:lnTo>
                  <a:close/>
                </a:path>
              </a:pathLst>
            </a:custGeom>
            <a:solidFill>
              <a:srgbClr val="FFDE59">
                <a:alpha val="62745"/>
              </a:srgbClr>
            </a:solidFill>
          </p:spPr>
        </p:sp>
        <p:sp>
          <p:nvSpPr>
            <p:cNvPr name="TextBox 12" id="12"/>
            <p:cNvSpPr txBox="true"/>
            <p:nvPr/>
          </p:nvSpPr>
          <p:spPr>
            <a:xfrm>
              <a:off x="0" y="-38100"/>
              <a:ext cx="43744" cy="484954"/>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6690889" y="3203467"/>
            <a:ext cx="347984" cy="3558095"/>
            <a:chOff x="0" y="0"/>
            <a:chExt cx="41868" cy="428099"/>
          </a:xfrm>
        </p:grpSpPr>
        <p:sp>
          <p:nvSpPr>
            <p:cNvPr name="Freeform 14" id="14"/>
            <p:cNvSpPr/>
            <p:nvPr/>
          </p:nvSpPr>
          <p:spPr>
            <a:xfrm flipH="false" flipV="false" rot="0">
              <a:off x="0" y="0"/>
              <a:ext cx="41868" cy="428099"/>
            </a:xfrm>
            <a:custGeom>
              <a:avLst/>
              <a:gdLst/>
              <a:ahLst/>
              <a:cxnLst/>
              <a:rect r="r" b="b" t="t" l="l"/>
              <a:pathLst>
                <a:path h="428099" w="41868">
                  <a:moveTo>
                    <a:pt x="0" y="0"/>
                  </a:moveTo>
                  <a:lnTo>
                    <a:pt x="41868" y="0"/>
                  </a:lnTo>
                  <a:lnTo>
                    <a:pt x="41868" y="428099"/>
                  </a:lnTo>
                  <a:lnTo>
                    <a:pt x="0" y="428099"/>
                  </a:lnTo>
                  <a:close/>
                </a:path>
              </a:pathLst>
            </a:custGeom>
            <a:solidFill>
              <a:srgbClr val="FFDE59">
                <a:alpha val="62745"/>
              </a:srgbClr>
            </a:solidFill>
          </p:spPr>
        </p:sp>
        <p:sp>
          <p:nvSpPr>
            <p:cNvPr name="TextBox 15" id="15"/>
            <p:cNvSpPr txBox="true"/>
            <p:nvPr/>
          </p:nvSpPr>
          <p:spPr>
            <a:xfrm>
              <a:off x="0" y="-38100"/>
              <a:ext cx="41868" cy="466199"/>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7372452" y="3203467"/>
            <a:ext cx="376763" cy="3402222"/>
            <a:chOff x="0" y="0"/>
            <a:chExt cx="45331" cy="409345"/>
          </a:xfrm>
        </p:grpSpPr>
        <p:sp>
          <p:nvSpPr>
            <p:cNvPr name="Freeform 17" id="17"/>
            <p:cNvSpPr/>
            <p:nvPr/>
          </p:nvSpPr>
          <p:spPr>
            <a:xfrm flipH="false" flipV="false" rot="0">
              <a:off x="0" y="0"/>
              <a:ext cx="45331" cy="409345"/>
            </a:xfrm>
            <a:custGeom>
              <a:avLst/>
              <a:gdLst/>
              <a:ahLst/>
              <a:cxnLst/>
              <a:rect r="r" b="b" t="t" l="l"/>
              <a:pathLst>
                <a:path h="409345" w="45331">
                  <a:moveTo>
                    <a:pt x="0" y="0"/>
                  </a:moveTo>
                  <a:lnTo>
                    <a:pt x="45331" y="0"/>
                  </a:lnTo>
                  <a:lnTo>
                    <a:pt x="45331" y="409345"/>
                  </a:lnTo>
                  <a:lnTo>
                    <a:pt x="0" y="409345"/>
                  </a:lnTo>
                  <a:close/>
                </a:path>
              </a:pathLst>
            </a:custGeom>
            <a:solidFill>
              <a:srgbClr val="FFDE59">
                <a:alpha val="62745"/>
              </a:srgbClr>
            </a:solidFill>
          </p:spPr>
        </p:sp>
        <p:sp>
          <p:nvSpPr>
            <p:cNvPr name="TextBox 18" id="18"/>
            <p:cNvSpPr txBox="true"/>
            <p:nvPr/>
          </p:nvSpPr>
          <p:spPr>
            <a:xfrm>
              <a:off x="0" y="-38100"/>
              <a:ext cx="45331" cy="447445"/>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8054014" y="3203467"/>
            <a:ext cx="372318" cy="3270505"/>
            <a:chOff x="0" y="0"/>
            <a:chExt cx="44796" cy="393497"/>
          </a:xfrm>
        </p:grpSpPr>
        <p:sp>
          <p:nvSpPr>
            <p:cNvPr name="Freeform 20" id="20"/>
            <p:cNvSpPr/>
            <p:nvPr/>
          </p:nvSpPr>
          <p:spPr>
            <a:xfrm flipH="false" flipV="false" rot="0">
              <a:off x="0" y="0"/>
              <a:ext cx="44796" cy="393497"/>
            </a:xfrm>
            <a:custGeom>
              <a:avLst/>
              <a:gdLst/>
              <a:ahLst/>
              <a:cxnLst/>
              <a:rect r="r" b="b" t="t" l="l"/>
              <a:pathLst>
                <a:path h="393497" w="44796">
                  <a:moveTo>
                    <a:pt x="0" y="0"/>
                  </a:moveTo>
                  <a:lnTo>
                    <a:pt x="44796" y="0"/>
                  </a:lnTo>
                  <a:lnTo>
                    <a:pt x="44796" y="393497"/>
                  </a:lnTo>
                  <a:lnTo>
                    <a:pt x="0" y="393497"/>
                  </a:lnTo>
                  <a:close/>
                </a:path>
              </a:pathLst>
            </a:custGeom>
            <a:solidFill>
              <a:srgbClr val="FFDE59">
                <a:alpha val="62745"/>
              </a:srgbClr>
            </a:solidFill>
          </p:spPr>
        </p:sp>
        <p:sp>
          <p:nvSpPr>
            <p:cNvPr name="TextBox 21" id="21"/>
            <p:cNvSpPr txBox="true"/>
            <p:nvPr/>
          </p:nvSpPr>
          <p:spPr>
            <a:xfrm>
              <a:off x="0" y="-38100"/>
              <a:ext cx="44796" cy="431597"/>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8776762" y="3203467"/>
            <a:ext cx="367238" cy="3090475"/>
            <a:chOff x="0" y="0"/>
            <a:chExt cx="44185" cy="371837"/>
          </a:xfrm>
        </p:grpSpPr>
        <p:sp>
          <p:nvSpPr>
            <p:cNvPr name="Freeform 23" id="23"/>
            <p:cNvSpPr/>
            <p:nvPr/>
          </p:nvSpPr>
          <p:spPr>
            <a:xfrm flipH="false" flipV="false" rot="0">
              <a:off x="0" y="0"/>
              <a:ext cx="44185" cy="371837"/>
            </a:xfrm>
            <a:custGeom>
              <a:avLst/>
              <a:gdLst/>
              <a:ahLst/>
              <a:cxnLst/>
              <a:rect r="r" b="b" t="t" l="l"/>
              <a:pathLst>
                <a:path h="371837" w="44185">
                  <a:moveTo>
                    <a:pt x="0" y="0"/>
                  </a:moveTo>
                  <a:lnTo>
                    <a:pt x="44185" y="0"/>
                  </a:lnTo>
                  <a:lnTo>
                    <a:pt x="44185" y="371837"/>
                  </a:lnTo>
                  <a:lnTo>
                    <a:pt x="0" y="371837"/>
                  </a:lnTo>
                  <a:close/>
                </a:path>
              </a:pathLst>
            </a:custGeom>
            <a:solidFill>
              <a:srgbClr val="FFDE59">
                <a:alpha val="62745"/>
              </a:srgbClr>
            </a:solidFill>
          </p:spPr>
        </p:sp>
        <p:sp>
          <p:nvSpPr>
            <p:cNvPr name="TextBox 24" id="24"/>
            <p:cNvSpPr txBox="true"/>
            <p:nvPr/>
          </p:nvSpPr>
          <p:spPr>
            <a:xfrm>
              <a:off x="0" y="-38100"/>
              <a:ext cx="44185" cy="409937"/>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0824350" y="7153272"/>
            <a:ext cx="1322692" cy="423217"/>
            <a:chOff x="0" y="0"/>
            <a:chExt cx="159142" cy="50920"/>
          </a:xfrm>
        </p:grpSpPr>
        <p:sp>
          <p:nvSpPr>
            <p:cNvPr name="Freeform 26" id="26"/>
            <p:cNvSpPr/>
            <p:nvPr/>
          </p:nvSpPr>
          <p:spPr>
            <a:xfrm flipH="false" flipV="false" rot="0">
              <a:off x="0" y="0"/>
              <a:ext cx="159142" cy="50920"/>
            </a:xfrm>
            <a:custGeom>
              <a:avLst/>
              <a:gdLst/>
              <a:ahLst/>
              <a:cxnLst/>
              <a:rect r="r" b="b" t="t" l="l"/>
              <a:pathLst>
                <a:path h="50920" w="159142">
                  <a:moveTo>
                    <a:pt x="0" y="0"/>
                  </a:moveTo>
                  <a:lnTo>
                    <a:pt x="159142" y="0"/>
                  </a:lnTo>
                  <a:lnTo>
                    <a:pt x="159142" y="50920"/>
                  </a:lnTo>
                  <a:lnTo>
                    <a:pt x="0" y="50920"/>
                  </a:lnTo>
                  <a:close/>
                </a:path>
              </a:pathLst>
            </a:custGeom>
            <a:solidFill>
              <a:srgbClr val="FFDE59">
                <a:alpha val="62745"/>
              </a:srgbClr>
            </a:solidFill>
          </p:spPr>
        </p:sp>
        <p:sp>
          <p:nvSpPr>
            <p:cNvPr name="TextBox 27" id="27"/>
            <p:cNvSpPr txBox="true"/>
            <p:nvPr/>
          </p:nvSpPr>
          <p:spPr>
            <a:xfrm>
              <a:off x="0" y="-38100"/>
              <a:ext cx="159142" cy="89020"/>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12648796" y="8038188"/>
            <a:ext cx="1322692" cy="423217"/>
            <a:chOff x="0" y="0"/>
            <a:chExt cx="159142" cy="50920"/>
          </a:xfrm>
        </p:grpSpPr>
        <p:sp>
          <p:nvSpPr>
            <p:cNvPr name="Freeform 29" id="29"/>
            <p:cNvSpPr/>
            <p:nvPr/>
          </p:nvSpPr>
          <p:spPr>
            <a:xfrm flipH="false" flipV="false" rot="0">
              <a:off x="0" y="0"/>
              <a:ext cx="159142" cy="50920"/>
            </a:xfrm>
            <a:custGeom>
              <a:avLst/>
              <a:gdLst/>
              <a:ahLst/>
              <a:cxnLst/>
              <a:rect r="r" b="b" t="t" l="l"/>
              <a:pathLst>
                <a:path h="50920" w="159142">
                  <a:moveTo>
                    <a:pt x="0" y="0"/>
                  </a:moveTo>
                  <a:lnTo>
                    <a:pt x="159142" y="0"/>
                  </a:lnTo>
                  <a:lnTo>
                    <a:pt x="159142" y="50920"/>
                  </a:lnTo>
                  <a:lnTo>
                    <a:pt x="0" y="50920"/>
                  </a:lnTo>
                  <a:close/>
                </a:path>
              </a:pathLst>
            </a:custGeom>
            <a:solidFill>
              <a:srgbClr val="FFDE59">
                <a:alpha val="62745"/>
              </a:srgbClr>
            </a:solidFill>
          </p:spPr>
        </p:sp>
        <p:sp>
          <p:nvSpPr>
            <p:cNvPr name="TextBox 30" id="30"/>
            <p:cNvSpPr txBox="true"/>
            <p:nvPr/>
          </p:nvSpPr>
          <p:spPr>
            <a:xfrm>
              <a:off x="0" y="-38100"/>
              <a:ext cx="159142" cy="89020"/>
            </a:xfrm>
            <a:prstGeom prst="rect">
              <a:avLst/>
            </a:prstGeom>
          </p:spPr>
          <p:txBody>
            <a:bodyPr anchor="ctr" rtlCol="false" tIns="50800" lIns="50800" bIns="50800" rIns="50800"/>
            <a:lstStyle/>
            <a:p>
              <a:pPr algn="ctr">
                <a:lnSpc>
                  <a:spcPts val="2659"/>
                </a:lnSpc>
              </a:pPr>
            </a:p>
          </p:txBody>
        </p:sp>
      </p:grpSp>
      <p:grpSp>
        <p:nvGrpSpPr>
          <p:cNvPr name="Group 31" id="31"/>
          <p:cNvGrpSpPr/>
          <p:nvPr/>
        </p:nvGrpSpPr>
        <p:grpSpPr>
          <a:xfrm rot="0">
            <a:off x="9518359" y="3203467"/>
            <a:ext cx="317512" cy="2414814"/>
            <a:chOff x="0" y="0"/>
            <a:chExt cx="38202" cy="290543"/>
          </a:xfrm>
        </p:grpSpPr>
        <p:sp>
          <p:nvSpPr>
            <p:cNvPr name="Freeform 32" id="32"/>
            <p:cNvSpPr/>
            <p:nvPr/>
          </p:nvSpPr>
          <p:spPr>
            <a:xfrm flipH="false" flipV="false" rot="0">
              <a:off x="0" y="0"/>
              <a:ext cx="38202" cy="290543"/>
            </a:xfrm>
            <a:custGeom>
              <a:avLst/>
              <a:gdLst/>
              <a:ahLst/>
              <a:cxnLst/>
              <a:rect r="r" b="b" t="t" l="l"/>
              <a:pathLst>
                <a:path h="290543" w="38202">
                  <a:moveTo>
                    <a:pt x="0" y="0"/>
                  </a:moveTo>
                  <a:lnTo>
                    <a:pt x="38202" y="0"/>
                  </a:lnTo>
                  <a:lnTo>
                    <a:pt x="38202" y="290543"/>
                  </a:lnTo>
                  <a:lnTo>
                    <a:pt x="0" y="290543"/>
                  </a:lnTo>
                  <a:close/>
                </a:path>
              </a:pathLst>
            </a:custGeom>
            <a:solidFill>
              <a:srgbClr val="FFDE59">
                <a:alpha val="62745"/>
              </a:srgbClr>
            </a:solidFill>
          </p:spPr>
        </p:sp>
        <p:sp>
          <p:nvSpPr>
            <p:cNvPr name="TextBox 33" id="33"/>
            <p:cNvSpPr txBox="true"/>
            <p:nvPr/>
          </p:nvSpPr>
          <p:spPr>
            <a:xfrm>
              <a:off x="0" y="-38100"/>
              <a:ext cx="38202" cy="328643"/>
            </a:xfrm>
            <a:prstGeom prst="rect">
              <a:avLst/>
            </a:prstGeom>
          </p:spPr>
          <p:txBody>
            <a:bodyPr anchor="ctr" rtlCol="false" tIns="50800" lIns="50800" bIns="50800" rIns="50800"/>
            <a:lstStyle/>
            <a:p>
              <a:pPr algn="ctr">
                <a:lnSpc>
                  <a:spcPts val="2659"/>
                </a:lnSpc>
              </a:pPr>
            </a:p>
          </p:txBody>
        </p:sp>
      </p:grpSp>
      <p:grpSp>
        <p:nvGrpSpPr>
          <p:cNvPr name="Group 34" id="34"/>
          <p:cNvGrpSpPr/>
          <p:nvPr/>
        </p:nvGrpSpPr>
        <p:grpSpPr>
          <a:xfrm rot="0">
            <a:off x="10187178" y="3203467"/>
            <a:ext cx="337367" cy="2251780"/>
            <a:chOff x="0" y="0"/>
            <a:chExt cx="40591" cy="270927"/>
          </a:xfrm>
        </p:grpSpPr>
        <p:sp>
          <p:nvSpPr>
            <p:cNvPr name="Freeform 35" id="35"/>
            <p:cNvSpPr/>
            <p:nvPr/>
          </p:nvSpPr>
          <p:spPr>
            <a:xfrm flipH="false" flipV="false" rot="0">
              <a:off x="0" y="0"/>
              <a:ext cx="40591" cy="270927"/>
            </a:xfrm>
            <a:custGeom>
              <a:avLst/>
              <a:gdLst/>
              <a:ahLst/>
              <a:cxnLst/>
              <a:rect r="r" b="b" t="t" l="l"/>
              <a:pathLst>
                <a:path h="270927" w="40591">
                  <a:moveTo>
                    <a:pt x="0" y="0"/>
                  </a:moveTo>
                  <a:lnTo>
                    <a:pt x="40591" y="0"/>
                  </a:lnTo>
                  <a:lnTo>
                    <a:pt x="40591" y="270927"/>
                  </a:lnTo>
                  <a:lnTo>
                    <a:pt x="0" y="270927"/>
                  </a:lnTo>
                  <a:close/>
                </a:path>
              </a:pathLst>
            </a:custGeom>
            <a:solidFill>
              <a:srgbClr val="FFDE59">
                <a:alpha val="62745"/>
              </a:srgbClr>
            </a:solidFill>
          </p:spPr>
        </p:sp>
        <p:sp>
          <p:nvSpPr>
            <p:cNvPr name="TextBox 36" id="36"/>
            <p:cNvSpPr txBox="true"/>
            <p:nvPr/>
          </p:nvSpPr>
          <p:spPr>
            <a:xfrm>
              <a:off x="0" y="-38100"/>
              <a:ext cx="40591" cy="309027"/>
            </a:xfrm>
            <a:prstGeom prst="rect">
              <a:avLst/>
            </a:prstGeom>
          </p:spPr>
          <p:txBody>
            <a:bodyPr anchor="ctr" rtlCol="false" tIns="50800" lIns="50800" bIns="50800" rIns="50800"/>
            <a:lstStyle/>
            <a:p>
              <a:pPr algn="ctr">
                <a:lnSpc>
                  <a:spcPts val="2659"/>
                </a:lnSpc>
              </a:pPr>
            </a:p>
          </p:txBody>
        </p:sp>
      </p:grpSp>
      <p:grpSp>
        <p:nvGrpSpPr>
          <p:cNvPr name="Group 37" id="37"/>
          <p:cNvGrpSpPr/>
          <p:nvPr/>
        </p:nvGrpSpPr>
        <p:grpSpPr>
          <a:xfrm rot="0">
            <a:off x="10951744" y="3203467"/>
            <a:ext cx="255847" cy="2095906"/>
            <a:chOff x="0" y="0"/>
            <a:chExt cx="30783" cy="252173"/>
          </a:xfrm>
        </p:grpSpPr>
        <p:sp>
          <p:nvSpPr>
            <p:cNvPr name="Freeform 38" id="38"/>
            <p:cNvSpPr/>
            <p:nvPr/>
          </p:nvSpPr>
          <p:spPr>
            <a:xfrm flipH="false" flipV="false" rot="0">
              <a:off x="0" y="0"/>
              <a:ext cx="30783" cy="252173"/>
            </a:xfrm>
            <a:custGeom>
              <a:avLst/>
              <a:gdLst/>
              <a:ahLst/>
              <a:cxnLst/>
              <a:rect r="r" b="b" t="t" l="l"/>
              <a:pathLst>
                <a:path h="252173" w="30783">
                  <a:moveTo>
                    <a:pt x="0" y="0"/>
                  </a:moveTo>
                  <a:lnTo>
                    <a:pt x="30783" y="0"/>
                  </a:lnTo>
                  <a:lnTo>
                    <a:pt x="30783" y="252173"/>
                  </a:lnTo>
                  <a:lnTo>
                    <a:pt x="0" y="252173"/>
                  </a:lnTo>
                  <a:close/>
                </a:path>
              </a:pathLst>
            </a:custGeom>
            <a:solidFill>
              <a:srgbClr val="FFDE59">
                <a:alpha val="62745"/>
              </a:srgbClr>
            </a:solidFill>
          </p:spPr>
        </p:sp>
        <p:sp>
          <p:nvSpPr>
            <p:cNvPr name="TextBox 39" id="39"/>
            <p:cNvSpPr txBox="true"/>
            <p:nvPr/>
          </p:nvSpPr>
          <p:spPr>
            <a:xfrm>
              <a:off x="0" y="-38100"/>
              <a:ext cx="30783" cy="290273"/>
            </a:xfrm>
            <a:prstGeom prst="rect">
              <a:avLst/>
            </a:prstGeom>
          </p:spPr>
          <p:txBody>
            <a:bodyPr anchor="ctr" rtlCol="false" tIns="50800" lIns="50800" bIns="50800" rIns="50800"/>
            <a:lstStyle/>
            <a:p>
              <a:pPr algn="ctr">
                <a:lnSpc>
                  <a:spcPts val="2659"/>
                </a:lnSpc>
              </a:pPr>
            </a:p>
          </p:txBody>
        </p:sp>
      </p:grpSp>
      <p:grpSp>
        <p:nvGrpSpPr>
          <p:cNvPr name="Group 40" id="40"/>
          <p:cNvGrpSpPr/>
          <p:nvPr/>
        </p:nvGrpSpPr>
        <p:grpSpPr>
          <a:xfrm rot="0">
            <a:off x="11620360" y="3203467"/>
            <a:ext cx="304170" cy="1940033"/>
            <a:chOff x="0" y="0"/>
            <a:chExt cx="36597" cy="233419"/>
          </a:xfrm>
        </p:grpSpPr>
        <p:sp>
          <p:nvSpPr>
            <p:cNvPr name="Freeform 41" id="41"/>
            <p:cNvSpPr/>
            <p:nvPr/>
          </p:nvSpPr>
          <p:spPr>
            <a:xfrm flipH="false" flipV="false" rot="0">
              <a:off x="0" y="0"/>
              <a:ext cx="36597" cy="233419"/>
            </a:xfrm>
            <a:custGeom>
              <a:avLst/>
              <a:gdLst/>
              <a:ahLst/>
              <a:cxnLst/>
              <a:rect r="r" b="b" t="t" l="l"/>
              <a:pathLst>
                <a:path h="233419" w="36597">
                  <a:moveTo>
                    <a:pt x="0" y="0"/>
                  </a:moveTo>
                  <a:lnTo>
                    <a:pt x="36597" y="0"/>
                  </a:lnTo>
                  <a:lnTo>
                    <a:pt x="36597" y="233419"/>
                  </a:lnTo>
                  <a:lnTo>
                    <a:pt x="0" y="233419"/>
                  </a:lnTo>
                  <a:close/>
                </a:path>
              </a:pathLst>
            </a:custGeom>
            <a:solidFill>
              <a:srgbClr val="FFDE59">
                <a:alpha val="62745"/>
              </a:srgbClr>
            </a:solidFill>
          </p:spPr>
        </p:sp>
        <p:sp>
          <p:nvSpPr>
            <p:cNvPr name="TextBox 42" id="42"/>
            <p:cNvSpPr txBox="true"/>
            <p:nvPr/>
          </p:nvSpPr>
          <p:spPr>
            <a:xfrm>
              <a:off x="0" y="-38100"/>
              <a:ext cx="36597" cy="271519"/>
            </a:xfrm>
            <a:prstGeom prst="rect">
              <a:avLst/>
            </a:prstGeom>
          </p:spPr>
          <p:txBody>
            <a:bodyPr anchor="ctr" rtlCol="false" tIns="50800" lIns="50800" bIns="50800" rIns="50800"/>
            <a:lstStyle/>
            <a:p>
              <a:pPr algn="ctr">
                <a:lnSpc>
                  <a:spcPts val="2659"/>
                </a:lnSpc>
              </a:pPr>
            </a:p>
          </p:txBody>
        </p:sp>
      </p:grpSp>
      <p:grpSp>
        <p:nvGrpSpPr>
          <p:cNvPr name="Group 43" id="43"/>
          <p:cNvGrpSpPr/>
          <p:nvPr/>
        </p:nvGrpSpPr>
        <p:grpSpPr>
          <a:xfrm rot="0">
            <a:off x="12281558" y="3203467"/>
            <a:ext cx="339828" cy="1784159"/>
            <a:chOff x="0" y="0"/>
            <a:chExt cx="40887" cy="214665"/>
          </a:xfrm>
        </p:grpSpPr>
        <p:sp>
          <p:nvSpPr>
            <p:cNvPr name="Freeform 44" id="44"/>
            <p:cNvSpPr/>
            <p:nvPr/>
          </p:nvSpPr>
          <p:spPr>
            <a:xfrm flipH="false" flipV="false" rot="0">
              <a:off x="0" y="0"/>
              <a:ext cx="40887" cy="214665"/>
            </a:xfrm>
            <a:custGeom>
              <a:avLst/>
              <a:gdLst/>
              <a:ahLst/>
              <a:cxnLst/>
              <a:rect r="r" b="b" t="t" l="l"/>
              <a:pathLst>
                <a:path h="214665" w="40887">
                  <a:moveTo>
                    <a:pt x="0" y="0"/>
                  </a:moveTo>
                  <a:lnTo>
                    <a:pt x="40887" y="0"/>
                  </a:lnTo>
                  <a:lnTo>
                    <a:pt x="40887" y="214665"/>
                  </a:lnTo>
                  <a:lnTo>
                    <a:pt x="0" y="214665"/>
                  </a:lnTo>
                  <a:close/>
                </a:path>
              </a:pathLst>
            </a:custGeom>
            <a:solidFill>
              <a:srgbClr val="FFDE59">
                <a:alpha val="62745"/>
              </a:srgbClr>
            </a:solidFill>
          </p:spPr>
        </p:sp>
        <p:sp>
          <p:nvSpPr>
            <p:cNvPr name="TextBox 45" id="45"/>
            <p:cNvSpPr txBox="true"/>
            <p:nvPr/>
          </p:nvSpPr>
          <p:spPr>
            <a:xfrm>
              <a:off x="0" y="-38100"/>
              <a:ext cx="40887" cy="252765"/>
            </a:xfrm>
            <a:prstGeom prst="rect">
              <a:avLst/>
            </a:prstGeom>
          </p:spPr>
          <p:txBody>
            <a:bodyPr anchor="ctr" rtlCol="false" tIns="50800" lIns="50800" bIns="50800" rIns="50800"/>
            <a:lstStyle/>
            <a:p>
              <a:pPr algn="ctr">
                <a:lnSpc>
                  <a:spcPts val="2659"/>
                </a:lnSpc>
              </a:pPr>
            </a:p>
          </p:txBody>
        </p:sp>
      </p:grpSp>
      <p:grpSp>
        <p:nvGrpSpPr>
          <p:cNvPr name="Group 46" id="46"/>
          <p:cNvGrpSpPr/>
          <p:nvPr/>
        </p:nvGrpSpPr>
        <p:grpSpPr>
          <a:xfrm rot="0">
            <a:off x="12942904" y="3203467"/>
            <a:ext cx="344982" cy="1532760"/>
            <a:chOff x="0" y="0"/>
            <a:chExt cx="41507" cy="184417"/>
          </a:xfrm>
        </p:grpSpPr>
        <p:sp>
          <p:nvSpPr>
            <p:cNvPr name="Freeform 47" id="47"/>
            <p:cNvSpPr/>
            <p:nvPr/>
          </p:nvSpPr>
          <p:spPr>
            <a:xfrm flipH="false" flipV="false" rot="0">
              <a:off x="0" y="0"/>
              <a:ext cx="41507" cy="184417"/>
            </a:xfrm>
            <a:custGeom>
              <a:avLst/>
              <a:gdLst/>
              <a:ahLst/>
              <a:cxnLst/>
              <a:rect r="r" b="b" t="t" l="l"/>
              <a:pathLst>
                <a:path h="184417" w="41507">
                  <a:moveTo>
                    <a:pt x="0" y="0"/>
                  </a:moveTo>
                  <a:lnTo>
                    <a:pt x="41507" y="0"/>
                  </a:lnTo>
                  <a:lnTo>
                    <a:pt x="41507" y="184417"/>
                  </a:lnTo>
                  <a:lnTo>
                    <a:pt x="0" y="184417"/>
                  </a:lnTo>
                  <a:close/>
                </a:path>
              </a:pathLst>
            </a:custGeom>
            <a:solidFill>
              <a:srgbClr val="FFDE59">
                <a:alpha val="62745"/>
              </a:srgbClr>
            </a:solidFill>
          </p:spPr>
        </p:sp>
        <p:sp>
          <p:nvSpPr>
            <p:cNvPr name="TextBox 48" id="48"/>
            <p:cNvSpPr txBox="true"/>
            <p:nvPr/>
          </p:nvSpPr>
          <p:spPr>
            <a:xfrm>
              <a:off x="0" y="-38100"/>
              <a:ext cx="41507" cy="222517"/>
            </a:xfrm>
            <a:prstGeom prst="rect">
              <a:avLst/>
            </a:prstGeom>
          </p:spPr>
          <p:txBody>
            <a:bodyPr anchor="ctr" rtlCol="false" tIns="50800" lIns="50800" bIns="50800" rIns="50800"/>
            <a:lstStyle/>
            <a:p>
              <a:pPr algn="ctr">
                <a:lnSpc>
                  <a:spcPts val="2659"/>
                </a:lnSpc>
              </a:pP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30</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140605"/>
            <a:ext cx="17588532" cy="2845438"/>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Each time you practice this week, play a quick warm-up before you start. Suggested warm-up:</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C Pentascale Warm-up</a:t>
            </a:r>
            <a:r>
              <a:rPr lang="en-US" sz="2724">
                <a:solidFill>
                  <a:srgbClr val="000000"/>
                </a:solidFill>
                <a:latin typeface="TT Firs Neue"/>
                <a:ea typeface="TT Firs Neue"/>
                <a:cs typeface="TT Firs Neue"/>
                <a:sym typeface="TT Firs Neue"/>
              </a:rPr>
              <a:t> on page 22. </a:t>
            </a:r>
          </a:p>
          <a:p>
            <a:pPr algn="l" marL="588304" indent="-294152" lvl="1">
              <a:lnSpc>
                <a:spcPts val="3814"/>
              </a:lnSpc>
              <a:buFont typeface="Arial"/>
              <a:buChar char="•"/>
            </a:pPr>
            <a:r>
              <a:rPr lang="en-US" b="true" sz="2724">
                <a:solidFill>
                  <a:srgbClr val="000000"/>
                </a:solidFill>
                <a:latin typeface="TT Firs Neue Bold"/>
                <a:ea typeface="TT Firs Neue Bold"/>
                <a:cs typeface="TT Firs Neue Bold"/>
                <a:sym typeface="TT Firs Neue Bold"/>
              </a:rPr>
              <a:t>Warm-up with 3rds</a:t>
            </a:r>
            <a:r>
              <a:rPr lang="en-US" sz="2724">
                <a:solidFill>
                  <a:srgbClr val="000000"/>
                </a:solidFill>
                <a:latin typeface="TT Firs Neue"/>
                <a:ea typeface="TT Firs Neue"/>
                <a:cs typeface="TT Firs Neue"/>
                <a:sym typeface="TT Firs Neue"/>
              </a:rPr>
              <a:t> on page 23.</a:t>
            </a:r>
          </a:p>
          <a:p>
            <a:pPr algn="l">
              <a:lnSpc>
                <a:spcPts val="3814"/>
              </a:lnSpc>
            </a:pPr>
          </a:p>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934486"/>
            <a:ext cx="17230529" cy="3882564"/>
            <a:chOff x="0" y="0"/>
            <a:chExt cx="5344969" cy="1204385"/>
          </a:xfrm>
        </p:grpSpPr>
        <p:sp>
          <p:nvSpPr>
            <p:cNvPr name="Freeform 10" id="10"/>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1" id="11"/>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42728" y="3917305"/>
            <a:ext cx="16328621" cy="2650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Study </a:t>
            </a:r>
            <a:r>
              <a:rPr lang="en-US" b="true" sz="2164">
                <a:solidFill>
                  <a:srgbClr val="FEFEFE"/>
                </a:solidFill>
                <a:latin typeface="TT Firs Neue Bold"/>
                <a:ea typeface="TT Firs Neue Bold"/>
                <a:cs typeface="TT Firs Neue Bold"/>
                <a:sym typeface="TT Firs Neue Bold"/>
              </a:rPr>
              <a:t>The Alphabet on the Staff </a:t>
            </a:r>
            <a:r>
              <a:rPr lang="en-US" sz="2164">
                <a:solidFill>
                  <a:srgbClr val="FEFEFE"/>
                </a:solidFill>
                <a:latin typeface="TT Firs Neue"/>
                <a:ea typeface="TT Firs Neue"/>
                <a:cs typeface="TT Firs Neue"/>
                <a:sym typeface="TT Firs Neue"/>
              </a:rPr>
              <a:t>diagram on page 29.</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Pick one thing we did this week to get better at. This could be:</a:t>
            </a:r>
          </a:p>
          <a:p>
            <a:pPr algn="l" marL="934706" indent="-311569" lvl="2">
              <a:lnSpc>
                <a:spcPts val="3030"/>
              </a:lnSpc>
              <a:buFont typeface="Arial"/>
              <a:buChar char="⚬"/>
            </a:pPr>
            <a:r>
              <a:rPr lang="en-US" sz="2164">
                <a:solidFill>
                  <a:srgbClr val="FEFEFE"/>
                </a:solidFill>
                <a:latin typeface="TT Firs Neue"/>
                <a:ea typeface="TT Firs Neue"/>
                <a:cs typeface="TT Firs Neue"/>
                <a:sym typeface="TT Firs Neue"/>
              </a:rPr>
              <a:t>Practice the </a:t>
            </a:r>
            <a:r>
              <a:rPr lang="en-US" b="true" sz="2164">
                <a:solidFill>
                  <a:srgbClr val="FEFEFE"/>
                </a:solidFill>
                <a:latin typeface="TT Firs Neue Bold"/>
                <a:ea typeface="TT Firs Neue Bold"/>
                <a:cs typeface="TT Firs Neue Bold"/>
                <a:sym typeface="TT Firs Neue Bold"/>
              </a:rPr>
              <a:t>4-Beat Alphabet </a:t>
            </a:r>
            <a:r>
              <a:rPr lang="en-US" sz="2164">
                <a:solidFill>
                  <a:srgbClr val="FEFEFE"/>
                </a:solidFill>
                <a:latin typeface="TT Firs Neue"/>
                <a:ea typeface="TT Firs Neue"/>
                <a:cs typeface="TT Firs Neue"/>
                <a:sym typeface="TT Firs Neue"/>
              </a:rPr>
              <a:t>on page 30.</a:t>
            </a:r>
          </a:p>
          <a:p>
            <a:pPr algn="l" marL="934706" indent="-311569" lvl="2">
              <a:lnSpc>
                <a:spcPts val="3030"/>
              </a:lnSpc>
              <a:buFont typeface="Arial"/>
              <a:buChar char="⚬"/>
            </a:pPr>
            <a:r>
              <a:rPr lang="en-US" sz="2164">
                <a:solidFill>
                  <a:srgbClr val="FEFEFE"/>
                </a:solidFill>
                <a:latin typeface="TT Firs Neue"/>
                <a:ea typeface="TT Firs Neue"/>
                <a:cs typeface="TT Firs Neue"/>
                <a:sym typeface="TT Firs Neue"/>
              </a:rPr>
              <a:t>Practice the </a:t>
            </a:r>
            <a:r>
              <a:rPr lang="en-US" b="true" sz="2164">
                <a:solidFill>
                  <a:srgbClr val="FEFEFE"/>
                </a:solidFill>
                <a:latin typeface="TT Firs Neue Bold"/>
                <a:ea typeface="TT Firs Neue Bold"/>
                <a:cs typeface="TT Firs Neue Bold"/>
                <a:sym typeface="TT Firs Neue Bold"/>
              </a:rPr>
              <a:t>3-Beat Alphabet</a:t>
            </a:r>
            <a:r>
              <a:rPr lang="en-US" sz="2164">
                <a:solidFill>
                  <a:srgbClr val="FEFEFE"/>
                </a:solidFill>
                <a:latin typeface="TT Firs Neue"/>
                <a:ea typeface="TT Firs Neue"/>
                <a:cs typeface="TT Firs Neue"/>
                <a:sym typeface="TT Firs Neue"/>
              </a:rPr>
              <a:t> on page 31.</a:t>
            </a:r>
          </a:p>
          <a:p>
            <a:pPr algn="l" marL="934706" indent="-311569" lvl="2">
              <a:lnSpc>
                <a:spcPts val="3030"/>
              </a:lnSpc>
              <a:buFont typeface="Arial"/>
              <a:buChar char="⚬"/>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Yankee Doodle</a:t>
            </a:r>
            <a:r>
              <a:rPr lang="en-US" sz="2164">
                <a:solidFill>
                  <a:srgbClr val="FEFEFE"/>
                </a:solidFill>
                <a:latin typeface="TT Firs Neue"/>
                <a:ea typeface="TT Firs Neue"/>
                <a:cs typeface="TT Firs Neue"/>
                <a:sym typeface="TT Firs Neue"/>
              </a:rPr>
              <a:t> on page 32.</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Go back and try and play </a:t>
            </a:r>
            <a:r>
              <a:rPr lang="en-US" b="true" sz="2164">
                <a:solidFill>
                  <a:srgbClr val="FEFEFE"/>
                </a:solidFill>
                <a:latin typeface="TT Firs Neue Bold"/>
                <a:ea typeface="TT Firs Neue Bold"/>
                <a:cs typeface="TT Firs Neue Bold"/>
                <a:sym typeface="TT Firs Neue Bold"/>
              </a:rPr>
              <a:t>Ode to Joy</a:t>
            </a:r>
            <a:r>
              <a:rPr lang="en-US" sz="2164">
                <a:solidFill>
                  <a:srgbClr val="FEFEFE"/>
                </a:solidFill>
                <a:latin typeface="TT Firs Neue"/>
                <a:ea typeface="TT Firs Neue"/>
                <a:cs typeface="TT Firs Neue"/>
                <a:sym typeface="TT Firs Neue"/>
              </a:rPr>
              <a:t> on page 24-25, all the way through.</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Familiarise yourself with the next 6-7 pages of the workbook, which we’ll study next lesson.</a:t>
            </a:r>
          </a:p>
        </p:txBody>
      </p:sp>
      <p:sp>
        <p:nvSpPr>
          <p:cNvPr name="TextBox 13" id="13"/>
          <p:cNvSpPr txBox="true"/>
          <p:nvPr/>
        </p:nvSpPr>
        <p:spPr>
          <a:xfrm rot="0">
            <a:off x="491551" y="3152999"/>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Some Things To Do This Week</a:t>
            </a:r>
          </a:p>
        </p:txBody>
      </p:sp>
      <p:sp>
        <p:nvSpPr>
          <p:cNvPr name="TextBox 14" id="14"/>
          <p:cNvSpPr txBox="true"/>
          <p:nvPr/>
        </p:nvSpPr>
        <p:spPr>
          <a:xfrm rot="0">
            <a:off x="491551" y="1588758"/>
            <a:ext cx="17397442" cy="1077397"/>
          </a:xfrm>
          <a:prstGeom prst="rect">
            <a:avLst/>
          </a:prstGeom>
        </p:spPr>
        <p:txBody>
          <a:bodyPr anchor="t" rtlCol="false" tIns="0" lIns="0" bIns="0" rIns="0">
            <a:spAutoFit/>
          </a:bodyPr>
          <a:lstStyle/>
          <a:p>
            <a:pPr algn="l">
              <a:lnSpc>
                <a:spcPts val="3814"/>
              </a:lnSpc>
            </a:pPr>
            <a:r>
              <a:rPr lang="en-US" sz="2724" b="true">
                <a:solidFill>
                  <a:srgbClr val="000000"/>
                </a:solidFill>
                <a:latin typeface="TT Firs Neue Bold"/>
                <a:ea typeface="TT Firs Neue Bold"/>
                <a:cs typeface="TT Firs Neue Bold"/>
                <a:sym typeface="TT Firs Neue Bold"/>
              </a:rPr>
              <a:t>Connecting the Mind to the Hands</a:t>
            </a:r>
          </a:p>
          <a:p>
            <a:pPr algn="l">
              <a:lnSpc>
                <a:spcPts val="1014"/>
              </a:lnSpc>
            </a:pP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It takes time and practice to forge the memory pathways so that your fingers do what you want.</a:t>
            </a:r>
          </a:p>
        </p:txBody>
      </p:sp>
      <p:grpSp>
        <p:nvGrpSpPr>
          <p:cNvPr name="Group 15" id="15"/>
          <p:cNvGrpSpPr/>
          <p:nvPr/>
        </p:nvGrpSpPr>
        <p:grpSpPr>
          <a:xfrm rot="0">
            <a:off x="10201065" y="400669"/>
            <a:ext cx="7521015" cy="1245239"/>
            <a:chOff x="0" y="0"/>
            <a:chExt cx="904906" cy="149824"/>
          </a:xfrm>
        </p:grpSpPr>
        <p:sp>
          <p:nvSpPr>
            <p:cNvPr name="Freeform 16" id="16"/>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7" id="17"/>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8" id="18"/>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5</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942728" y="2738911"/>
            <a:ext cx="16328621" cy="2269117"/>
          </a:xfrm>
          <a:prstGeom prst="rect">
            <a:avLst/>
          </a:prstGeom>
        </p:spPr>
        <p:txBody>
          <a:bodyPr anchor="t" rtlCol="false" tIns="0" lIns="0" bIns="0" rIns="0">
            <a:spAutoFit/>
          </a:bodyPr>
          <a:lstStyle/>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Study </a:t>
            </a:r>
            <a:r>
              <a:rPr lang="en-US" b="true" sz="2164">
                <a:solidFill>
                  <a:srgbClr val="FEFEFE"/>
                </a:solidFill>
                <a:latin typeface="TT Firs Neue Bold"/>
                <a:ea typeface="TT Firs Neue Bold"/>
                <a:cs typeface="TT Firs Neue Bold"/>
                <a:sym typeface="TT Firs Neue Bold"/>
              </a:rPr>
              <a:t>The Alphabet on the Staff </a:t>
            </a:r>
            <a:r>
              <a:rPr lang="en-US" sz="2164">
                <a:solidFill>
                  <a:srgbClr val="FEFEFE"/>
                </a:solidFill>
                <a:latin typeface="TT Firs Neue"/>
                <a:ea typeface="TT Firs Neue"/>
                <a:cs typeface="TT Firs Neue"/>
                <a:sym typeface="TT Firs Neue"/>
              </a:rPr>
              <a:t>diagram on page 29?</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Pick one thing we did last week to get better at. This could be:</a:t>
            </a:r>
          </a:p>
          <a:p>
            <a:pPr algn="l" marL="934706" indent="-311569" lvl="2">
              <a:lnSpc>
                <a:spcPts val="3030"/>
              </a:lnSpc>
              <a:buFont typeface="Arial"/>
              <a:buChar char="⚬"/>
            </a:pPr>
            <a:r>
              <a:rPr lang="en-US" sz="2164">
                <a:solidFill>
                  <a:srgbClr val="FEFEFE"/>
                </a:solidFill>
                <a:latin typeface="TT Firs Neue"/>
                <a:ea typeface="TT Firs Neue"/>
                <a:cs typeface="TT Firs Neue"/>
                <a:sym typeface="TT Firs Neue"/>
              </a:rPr>
              <a:t>Practice the </a:t>
            </a:r>
            <a:r>
              <a:rPr lang="en-US" b="true" sz="2164">
                <a:solidFill>
                  <a:srgbClr val="FEFEFE"/>
                </a:solidFill>
                <a:latin typeface="TT Firs Neue Bold"/>
                <a:ea typeface="TT Firs Neue Bold"/>
                <a:cs typeface="TT Firs Neue Bold"/>
                <a:sym typeface="TT Firs Neue Bold"/>
              </a:rPr>
              <a:t>4-Beat Alphabet </a:t>
            </a:r>
            <a:r>
              <a:rPr lang="en-US" sz="2164">
                <a:solidFill>
                  <a:srgbClr val="FEFEFE"/>
                </a:solidFill>
                <a:latin typeface="TT Firs Neue"/>
                <a:ea typeface="TT Firs Neue"/>
                <a:cs typeface="TT Firs Neue"/>
                <a:sym typeface="TT Firs Neue"/>
              </a:rPr>
              <a:t>on page 30.</a:t>
            </a:r>
          </a:p>
          <a:p>
            <a:pPr algn="l" marL="934706" indent="-311569" lvl="2">
              <a:lnSpc>
                <a:spcPts val="3030"/>
              </a:lnSpc>
              <a:buFont typeface="Arial"/>
              <a:buChar char="⚬"/>
            </a:pPr>
            <a:r>
              <a:rPr lang="en-US" sz="2164">
                <a:solidFill>
                  <a:srgbClr val="FEFEFE"/>
                </a:solidFill>
                <a:latin typeface="TT Firs Neue"/>
                <a:ea typeface="TT Firs Neue"/>
                <a:cs typeface="TT Firs Neue"/>
                <a:sym typeface="TT Firs Neue"/>
              </a:rPr>
              <a:t>Practice the </a:t>
            </a:r>
            <a:r>
              <a:rPr lang="en-US" b="true" sz="2164">
                <a:solidFill>
                  <a:srgbClr val="FEFEFE"/>
                </a:solidFill>
                <a:latin typeface="TT Firs Neue Bold"/>
                <a:ea typeface="TT Firs Neue Bold"/>
                <a:cs typeface="TT Firs Neue Bold"/>
                <a:sym typeface="TT Firs Neue Bold"/>
              </a:rPr>
              <a:t>3-Beat Alphabet</a:t>
            </a:r>
            <a:r>
              <a:rPr lang="en-US" sz="2164">
                <a:solidFill>
                  <a:srgbClr val="FEFEFE"/>
                </a:solidFill>
                <a:latin typeface="TT Firs Neue"/>
                <a:ea typeface="TT Firs Neue"/>
                <a:cs typeface="TT Firs Neue"/>
                <a:sym typeface="TT Firs Neue"/>
              </a:rPr>
              <a:t> on page 31.</a:t>
            </a:r>
          </a:p>
          <a:p>
            <a:pPr algn="l" marL="934706" indent="-311569" lvl="2">
              <a:lnSpc>
                <a:spcPts val="3030"/>
              </a:lnSpc>
              <a:buFont typeface="Arial"/>
              <a:buChar char="⚬"/>
            </a:pPr>
            <a:r>
              <a:rPr lang="en-US" sz="2164">
                <a:solidFill>
                  <a:srgbClr val="FEFEFE"/>
                </a:solidFill>
                <a:latin typeface="TT Firs Neue"/>
                <a:ea typeface="TT Firs Neue"/>
                <a:cs typeface="TT Firs Neue"/>
                <a:sym typeface="TT Firs Neue"/>
              </a:rPr>
              <a:t>Practice </a:t>
            </a:r>
            <a:r>
              <a:rPr lang="en-US" b="true" sz="2164">
                <a:solidFill>
                  <a:srgbClr val="FEFEFE"/>
                </a:solidFill>
                <a:latin typeface="TT Firs Neue Bold"/>
                <a:ea typeface="TT Firs Neue Bold"/>
                <a:cs typeface="TT Firs Neue Bold"/>
                <a:sym typeface="TT Firs Neue Bold"/>
              </a:rPr>
              <a:t>Yankee Doodle</a:t>
            </a:r>
            <a:r>
              <a:rPr lang="en-US" sz="2164">
                <a:solidFill>
                  <a:srgbClr val="FEFEFE"/>
                </a:solidFill>
                <a:latin typeface="TT Firs Neue"/>
                <a:ea typeface="TT Firs Neue"/>
                <a:cs typeface="TT Firs Neue"/>
                <a:sym typeface="TT Firs Neue"/>
              </a:rPr>
              <a:t> on page 32.</a:t>
            </a:r>
          </a:p>
          <a:p>
            <a:pPr algn="l" marL="467353" indent="-233676" lvl="1">
              <a:lnSpc>
                <a:spcPts val="3030"/>
              </a:lnSpc>
              <a:buAutoNum type="arabicPeriod" startAt="1"/>
            </a:pPr>
            <a:r>
              <a:rPr lang="en-US" sz="2164">
                <a:solidFill>
                  <a:srgbClr val="FEFEFE"/>
                </a:solidFill>
                <a:latin typeface="TT Firs Neue"/>
                <a:ea typeface="TT Firs Neue"/>
                <a:cs typeface="TT Firs Neue"/>
                <a:sym typeface="TT Firs Neue"/>
              </a:rPr>
              <a:t>P</a:t>
            </a:r>
            <a:r>
              <a:rPr lang="en-US" sz="2164">
                <a:solidFill>
                  <a:srgbClr val="FEFEFE"/>
                </a:solidFill>
                <a:latin typeface="TT Firs Neue"/>
                <a:ea typeface="TT Firs Neue"/>
                <a:cs typeface="TT Firs Neue"/>
                <a:sym typeface="TT Firs Neue"/>
              </a:rPr>
              <a:t>lay </a:t>
            </a:r>
            <a:r>
              <a:rPr lang="en-US" b="true" sz="2164">
                <a:solidFill>
                  <a:srgbClr val="FEFEFE"/>
                </a:solidFill>
                <a:latin typeface="TT Firs Neue Bold"/>
                <a:ea typeface="TT Firs Neue Bold"/>
                <a:cs typeface="TT Firs Neue Bold"/>
                <a:sym typeface="TT Firs Neue Bold"/>
              </a:rPr>
              <a:t>Ode to Joy</a:t>
            </a:r>
            <a:r>
              <a:rPr lang="en-US" sz="2164">
                <a:solidFill>
                  <a:srgbClr val="FEFEFE"/>
                </a:solidFill>
                <a:latin typeface="TT Firs Neue"/>
                <a:ea typeface="TT Firs Neue"/>
                <a:cs typeface="TT Firs Neue"/>
                <a:sym typeface="TT Firs Neue"/>
              </a:rPr>
              <a:t> on page 24-25, all the way through?</a:t>
            </a:r>
          </a:p>
        </p:txBody>
      </p:sp>
      <p:sp>
        <p:nvSpPr>
          <p:cNvPr name="TextBox 12" id="12"/>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3" id="13"/>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33</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664372" y="-92618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397106" y="4762260"/>
            <a:ext cx="6617714" cy="6617714"/>
          </a:xfrm>
          <a:custGeom>
            <a:avLst/>
            <a:gdLst/>
            <a:ahLst/>
            <a:cxnLst/>
            <a:rect r="r" b="b" t="t" l="l"/>
            <a:pathLst>
              <a:path h="6617714" w="6617714">
                <a:moveTo>
                  <a:pt x="0" y="0"/>
                </a:moveTo>
                <a:lnTo>
                  <a:pt x="6617713" y="0"/>
                </a:lnTo>
                <a:lnTo>
                  <a:pt x="6617713"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143727" y="-453835"/>
            <a:ext cx="19894422" cy="2706323"/>
            <a:chOff x="0" y="0"/>
            <a:chExt cx="5239683" cy="712776"/>
          </a:xfrm>
        </p:grpSpPr>
        <p:sp>
          <p:nvSpPr>
            <p:cNvPr name="Freeform 5" id="5"/>
            <p:cNvSpPr/>
            <p:nvPr/>
          </p:nvSpPr>
          <p:spPr>
            <a:xfrm flipH="false" flipV="false" rot="0">
              <a:off x="0" y="0"/>
              <a:ext cx="5239683" cy="712776"/>
            </a:xfrm>
            <a:custGeom>
              <a:avLst/>
              <a:gdLst/>
              <a:ahLst/>
              <a:cxnLst/>
              <a:rect r="r" b="b" t="t" l="l"/>
              <a:pathLst>
                <a:path h="712776" w="5239683">
                  <a:moveTo>
                    <a:pt x="0" y="0"/>
                  </a:moveTo>
                  <a:lnTo>
                    <a:pt x="5239683" y="0"/>
                  </a:lnTo>
                  <a:lnTo>
                    <a:pt x="5239683" y="712776"/>
                  </a:lnTo>
                  <a:lnTo>
                    <a:pt x="0" y="712776"/>
                  </a:lnTo>
                  <a:close/>
                </a:path>
              </a:pathLst>
            </a:custGeom>
            <a:solidFill>
              <a:srgbClr val="EBEAEA"/>
            </a:solidFill>
          </p:spPr>
        </p:sp>
        <p:sp>
          <p:nvSpPr>
            <p:cNvPr name="TextBox 6" id="6"/>
            <p:cNvSpPr txBox="true"/>
            <p:nvPr/>
          </p:nvSpPr>
          <p:spPr>
            <a:xfrm>
              <a:off x="0" y="-38100"/>
              <a:ext cx="5239683" cy="750876"/>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552324" y="4562094"/>
            <a:ext cx="19894422" cy="4255340"/>
            <a:chOff x="0" y="0"/>
            <a:chExt cx="5239683" cy="1120748"/>
          </a:xfrm>
        </p:grpSpPr>
        <p:sp>
          <p:nvSpPr>
            <p:cNvPr name="Freeform 8" id="8"/>
            <p:cNvSpPr/>
            <p:nvPr/>
          </p:nvSpPr>
          <p:spPr>
            <a:xfrm flipH="false" flipV="false" rot="0">
              <a:off x="0" y="0"/>
              <a:ext cx="5239683" cy="1120748"/>
            </a:xfrm>
            <a:custGeom>
              <a:avLst/>
              <a:gdLst/>
              <a:ahLst/>
              <a:cxnLst/>
              <a:rect r="r" b="b" t="t" l="l"/>
              <a:pathLst>
                <a:path h="1120748" w="5239683">
                  <a:moveTo>
                    <a:pt x="0" y="0"/>
                  </a:moveTo>
                  <a:lnTo>
                    <a:pt x="5239683" y="0"/>
                  </a:lnTo>
                  <a:lnTo>
                    <a:pt x="5239683" y="1120748"/>
                  </a:lnTo>
                  <a:lnTo>
                    <a:pt x="0" y="1120748"/>
                  </a:lnTo>
                  <a:close/>
                </a:path>
              </a:pathLst>
            </a:custGeom>
            <a:solidFill>
              <a:srgbClr val="EBEAEA"/>
            </a:solidFill>
          </p:spPr>
        </p:sp>
        <p:sp>
          <p:nvSpPr>
            <p:cNvPr name="TextBox 9" id="9"/>
            <p:cNvSpPr txBox="true"/>
            <p:nvPr/>
          </p:nvSpPr>
          <p:spPr>
            <a:xfrm>
              <a:off x="0" y="-38100"/>
              <a:ext cx="5239683" cy="1158848"/>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3882805" y="2382677"/>
            <a:ext cx="11301259" cy="5933161"/>
          </a:xfrm>
          <a:custGeom>
            <a:avLst/>
            <a:gdLst/>
            <a:ahLst/>
            <a:cxnLst/>
            <a:rect r="r" b="b" t="t" l="l"/>
            <a:pathLst>
              <a:path h="5933161" w="11301259">
                <a:moveTo>
                  <a:pt x="0" y="0"/>
                </a:moveTo>
                <a:lnTo>
                  <a:pt x="11301259" y="0"/>
                </a:lnTo>
                <a:lnTo>
                  <a:pt x="11301259" y="5933161"/>
                </a:lnTo>
                <a:lnTo>
                  <a:pt x="0" y="5933161"/>
                </a:lnTo>
                <a:lnTo>
                  <a:pt x="0" y="0"/>
                </a:lnTo>
                <a:close/>
              </a:path>
            </a:pathLst>
          </a:custGeom>
          <a:blipFill>
            <a:blip r:embed="rId4"/>
            <a:stretch>
              <a:fillRect l="0" t="0" r="0" b="0"/>
            </a:stretch>
          </a:blipFill>
        </p:spPr>
      </p:sp>
      <p:sp>
        <p:nvSpPr>
          <p:cNvPr name="TextBox 11" id="11"/>
          <p:cNvSpPr txBox="true"/>
          <p:nvPr/>
        </p:nvSpPr>
        <p:spPr>
          <a:xfrm rot="0">
            <a:off x="411629" y="364021"/>
            <a:ext cx="8998260" cy="1032510"/>
          </a:xfrm>
          <a:prstGeom prst="rect">
            <a:avLst/>
          </a:prstGeom>
        </p:spPr>
        <p:txBody>
          <a:bodyPr anchor="t" rtlCol="false" tIns="0" lIns="0" bIns="0" rIns="0">
            <a:spAutoFit/>
          </a:bodyPr>
          <a:lstStyle/>
          <a:p>
            <a:pPr algn="l" marL="0" indent="0" lvl="0">
              <a:lnSpc>
                <a:spcPts val="6525"/>
              </a:lnSpc>
            </a:pPr>
            <a:r>
              <a:rPr lang="en-US" sz="6525" spc="-358">
                <a:solidFill>
                  <a:srgbClr val="000000"/>
                </a:solidFill>
                <a:latin typeface="Heading Now 71-78"/>
                <a:ea typeface="Heading Now 71-78"/>
                <a:cs typeface="Heading Now 71-78"/>
                <a:sym typeface="Heading Now 71-78"/>
              </a:rPr>
              <a:t>Middle C</a:t>
            </a:r>
          </a:p>
        </p:txBody>
      </p:sp>
      <p:sp>
        <p:nvSpPr>
          <p:cNvPr name="TextBox 12" id="12"/>
          <p:cNvSpPr txBox="true"/>
          <p:nvPr/>
        </p:nvSpPr>
        <p:spPr>
          <a:xfrm rot="0">
            <a:off x="411629" y="1528340"/>
            <a:ext cx="17574793" cy="8257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On the Grand Staff, </a:t>
            </a:r>
            <a:r>
              <a:rPr lang="en-US" sz="2364">
                <a:solidFill>
                  <a:srgbClr val="000000"/>
                </a:solidFill>
                <a:latin typeface="TT Firs Neue"/>
                <a:ea typeface="TT Firs Neue"/>
                <a:cs typeface="TT Firs Neue"/>
                <a:sym typeface="TT Firs Neue"/>
              </a:rPr>
              <a:t>Middle C is shown on a short line </a:t>
            </a:r>
            <a:r>
              <a:rPr lang="en-US" sz="2364" b="true">
                <a:solidFill>
                  <a:srgbClr val="000000"/>
                </a:solidFill>
                <a:latin typeface="TT Firs Neue Bold"/>
                <a:ea typeface="TT Firs Neue Bold"/>
                <a:cs typeface="TT Firs Neue Bold"/>
                <a:sym typeface="TT Firs Neue Bold"/>
              </a:rPr>
              <a:t>below the treble </a:t>
            </a:r>
            <a:r>
              <a:rPr lang="en-US" sz="2364">
                <a:solidFill>
                  <a:srgbClr val="000000"/>
                </a:solidFill>
                <a:latin typeface="TT Firs Neue"/>
                <a:ea typeface="TT Firs Neue"/>
                <a:cs typeface="TT Firs Neue"/>
                <a:sym typeface="TT Firs Neue"/>
              </a:rPr>
              <a:t>stave and </a:t>
            </a:r>
            <a:r>
              <a:rPr lang="en-US" sz="2364" b="true">
                <a:solidFill>
                  <a:srgbClr val="000000"/>
                </a:solidFill>
                <a:latin typeface="TT Firs Neue Bold"/>
                <a:ea typeface="TT Firs Neue Bold"/>
                <a:cs typeface="TT Firs Neue Bold"/>
                <a:sym typeface="TT Firs Neue Bold"/>
              </a:rPr>
              <a:t>above the bass </a:t>
            </a:r>
            <a:r>
              <a:rPr lang="en-US" sz="2364">
                <a:solidFill>
                  <a:srgbClr val="000000"/>
                </a:solidFill>
                <a:latin typeface="TT Firs Neue"/>
                <a:ea typeface="TT Firs Neue"/>
                <a:cs typeface="TT Firs Neue"/>
                <a:sym typeface="TT Firs Neue"/>
              </a:rPr>
              <a:t>stave, which is called a </a:t>
            </a:r>
            <a:r>
              <a:rPr lang="en-US" sz="2364" b="true">
                <a:solidFill>
                  <a:srgbClr val="000000"/>
                </a:solidFill>
                <a:latin typeface="TT Firs Neue Bold"/>
                <a:ea typeface="TT Firs Neue Bold"/>
                <a:cs typeface="TT Firs Neue Bold"/>
                <a:sym typeface="TT Firs Neue Bold"/>
              </a:rPr>
              <a:t>leger line </a:t>
            </a:r>
            <a:r>
              <a:rPr lang="en-US" sz="2364">
                <a:solidFill>
                  <a:srgbClr val="000000"/>
                </a:solidFill>
                <a:latin typeface="TT Firs Neue"/>
                <a:ea typeface="TT Firs Neue"/>
                <a:cs typeface="TT Firs Neue"/>
                <a:sym typeface="TT Firs Neue"/>
              </a:rPr>
              <a:t>in Australia (and spelled ledger line in the American workbook) - as shown below:</a:t>
            </a:r>
          </a:p>
        </p:txBody>
      </p:sp>
      <p:sp>
        <p:nvSpPr>
          <p:cNvPr name="TextBox 13" id="13"/>
          <p:cNvSpPr txBox="true"/>
          <p:nvPr/>
        </p:nvSpPr>
        <p:spPr>
          <a:xfrm rot="0">
            <a:off x="4711884" y="8425711"/>
            <a:ext cx="8864231" cy="1663962"/>
          </a:xfrm>
          <a:prstGeom prst="rect">
            <a:avLst/>
          </a:prstGeom>
        </p:spPr>
        <p:txBody>
          <a:bodyPr anchor="t" rtlCol="false" tIns="0" lIns="0" bIns="0" rIns="0">
            <a:spAutoFit/>
          </a:bodyPr>
          <a:lstStyle/>
          <a:p>
            <a:pPr algn="l">
              <a:lnSpc>
                <a:spcPts val="3310"/>
              </a:lnSpc>
            </a:pPr>
            <a:r>
              <a:rPr lang="en-US" sz="2364">
                <a:solidFill>
                  <a:srgbClr val="000000"/>
                </a:solidFill>
                <a:latin typeface="TT Firs Neue"/>
                <a:ea typeface="TT Firs Neue"/>
                <a:cs typeface="TT Firs Neue"/>
                <a:sym typeface="TT Firs Neue"/>
              </a:rPr>
              <a:t>The acronym </a:t>
            </a:r>
            <a:r>
              <a:rPr lang="en-US" sz="2364" b="true">
                <a:solidFill>
                  <a:srgbClr val="000000"/>
                </a:solidFill>
                <a:latin typeface="TT Firs Neue Bold"/>
                <a:ea typeface="TT Firs Neue Bold"/>
                <a:cs typeface="TT Firs Neue Bold"/>
                <a:sym typeface="TT Firs Neue Bold"/>
              </a:rPr>
              <a:t>ACE</a:t>
            </a:r>
            <a:r>
              <a:rPr lang="en-US" sz="2364">
                <a:solidFill>
                  <a:srgbClr val="000000"/>
                </a:solidFill>
                <a:latin typeface="TT Firs Neue"/>
                <a:ea typeface="TT Firs Neue"/>
                <a:cs typeface="TT Firs Neue"/>
                <a:sym typeface="TT Firs Neue"/>
              </a:rPr>
              <a:t> is a great way to remember that:</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the </a:t>
            </a:r>
            <a:r>
              <a:rPr lang="en-US" b="true" sz="2364">
                <a:solidFill>
                  <a:srgbClr val="000000"/>
                </a:solidFill>
                <a:latin typeface="TT Firs Neue Bold"/>
                <a:ea typeface="TT Firs Neue Bold"/>
                <a:cs typeface="TT Firs Neue Bold"/>
                <a:sym typeface="TT Firs Neue Bold"/>
              </a:rPr>
              <a:t>top line </a:t>
            </a:r>
            <a:r>
              <a:rPr lang="en-US" sz="2364">
                <a:solidFill>
                  <a:srgbClr val="000000"/>
                </a:solidFill>
                <a:latin typeface="TT Firs Neue"/>
                <a:ea typeface="TT Firs Neue"/>
                <a:cs typeface="TT Firs Neue"/>
                <a:sym typeface="TT Firs Neue"/>
              </a:rPr>
              <a:t>of the </a:t>
            </a:r>
            <a:r>
              <a:rPr lang="en-US" b="true" sz="2364">
                <a:solidFill>
                  <a:srgbClr val="000000"/>
                </a:solidFill>
                <a:latin typeface="TT Firs Neue Bold"/>
                <a:ea typeface="TT Firs Neue Bold"/>
                <a:cs typeface="TT Firs Neue Bold"/>
                <a:sym typeface="TT Firs Neue Bold"/>
              </a:rPr>
              <a:t>Bass stave </a:t>
            </a:r>
            <a:r>
              <a:rPr lang="en-US" sz="2364">
                <a:solidFill>
                  <a:srgbClr val="000000"/>
                </a:solidFill>
                <a:latin typeface="TT Firs Neue"/>
                <a:ea typeface="TT Firs Neue"/>
                <a:cs typeface="TT Firs Neue"/>
                <a:sym typeface="TT Firs Neue"/>
              </a:rPr>
              <a:t>is </a:t>
            </a:r>
            <a:r>
              <a:rPr lang="en-US" b="true" sz="2364">
                <a:solidFill>
                  <a:srgbClr val="000000"/>
                </a:solidFill>
                <a:latin typeface="TT Firs Neue Bold"/>
                <a:ea typeface="TT Firs Neue Bold"/>
                <a:cs typeface="TT Firs Neue Bold"/>
                <a:sym typeface="TT Firs Neue Bold"/>
              </a:rPr>
              <a:t>A</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the </a:t>
            </a:r>
            <a:r>
              <a:rPr lang="en-US" b="true" sz="2364">
                <a:solidFill>
                  <a:srgbClr val="000000"/>
                </a:solidFill>
                <a:latin typeface="TT Firs Neue Bold"/>
                <a:ea typeface="TT Firs Neue Bold"/>
                <a:cs typeface="TT Firs Neue Bold"/>
                <a:sym typeface="TT Firs Neue Bold"/>
              </a:rPr>
              <a:t>leger line </a:t>
            </a:r>
            <a:r>
              <a:rPr lang="en-US" sz="2364">
                <a:solidFill>
                  <a:srgbClr val="000000"/>
                </a:solidFill>
                <a:latin typeface="TT Firs Neue"/>
                <a:ea typeface="TT Firs Neue"/>
                <a:cs typeface="TT Firs Neue"/>
                <a:sym typeface="TT Firs Neue"/>
              </a:rPr>
              <a:t>between the staves is </a:t>
            </a:r>
            <a:r>
              <a:rPr lang="en-US" b="true" sz="2364">
                <a:solidFill>
                  <a:srgbClr val="000000"/>
                </a:solidFill>
                <a:latin typeface="TT Firs Neue Bold"/>
                <a:ea typeface="TT Firs Neue Bold"/>
                <a:cs typeface="TT Firs Neue Bold"/>
                <a:sym typeface="TT Firs Neue Bold"/>
              </a:rPr>
              <a:t>C</a:t>
            </a:r>
            <a:r>
              <a:rPr lang="en-US" sz="2364">
                <a:solidFill>
                  <a:srgbClr val="000000"/>
                </a:solidFill>
                <a:latin typeface="TT Firs Neue"/>
                <a:ea typeface="TT Firs Neue"/>
                <a:cs typeface="TT Firs Neue"/>
                <a:sym typeface="TT Firs Neue"/>
              </a:rPr>
              <a:t>, and</a:t>
            </a:r>
          </a:p>
          <a:p>
            <a:pPr algn="l" marL="510532" indent="-255266" lvl="1">
              <a:lnSpc>
                <a:spcPts val="3310"/>
              </a:lnSpc>
              <a:buFont typeface="Arial"/>
              <a:buChar char="•"/>
            </a:pPr>
            <a:r>
              <a:rPr lang="en-US" sz="2364">
                <a:solidFill>
                  <a:srgbClr val="000000"/>
                </a:solidFill>
                <a:latin typeface="TT Firs Neue"/>
                <a:ea typeface="TT Firs Neue"/>
                <a:cs typeface="TT Firs Neue"/>
                <a:sym typeface="TT Firs Neue"/>
              </a:rPr>
              <a:t>the </a:t>
            </a:r>
            <a:r>
              <a:rPr lang="en-US" b="true" sz="2364">
                <a:solidFill>
                  <a:srgbClr val="000000"/>
                </a:solidFill>
                <a:latin typeface="TT Firs Neue Bold"/>
                <a:ea typeface="TT Firs Neue Bold"/>
                <a:cs typeface="TT Firs Neue Bold"/>
                <a:sym typeface="TT Firs Neue Bold"/>
              </a:rPr>
              <a:t>bottom line </a:t>
            </a:r>
            <a:r>
              <a:rPr lang="en-US" sz="2364">
                <a:solidFill>
                  <a:srgbClr val="000000"/>
                </a:solidFill>
                <a:latin typeface="TT Firs Neue"/>
                <a:ea typeface="TT Firs Neue"/>
                <a:cs typeface="TT Firs Neue"/>
                <a:sym typeface="TT Firs Neue"/>
              </a:rPr>
              <a:t>of the </a:t>
            </a:r>
            <a:r>
              <a:rPr lang="en-US" b="true" sz="2364">
                <a:solidFill>
                  <a:srgbClr val="000000"/>
                </a:solidFill>
                <a:latin typeface="TT Firs Neue Bold"/>
                <a:ea typeface="TT Firs Neue Bold"/>
                <a:cs typeface="TT Firs Neue Bold"/>
                <a:sym typeface="TT Firs Neue Bold"/>
              </a:rPr>
              <a:t>Treble Stave </a:t>
            </a:r>
            <a:r>
              <a:rPr lang="en-US" sz="2364">
                <a:solidFill>
                  <a:srgbClr val="000000"/>
                </a:solidFill>
                <a:latin typeface="TT Firs Neue"/>
                <a:ea typeface="TT Firs Neue"/>
                <a:cs typeface="TT Firs Neue"/>
                <a:sym typeface="TT Firs Neue"/>
              </a:rPr>
              <a:t>is </a:t>
            </a:r>
            <a:r>
              <a:rPr lang="en-US" b="true" sz="2364">
                <a:solidFill>
                  <a:srgbClr val="000000"/>
                </a:solidFill>
                <a:latin typeface="TT Firs Neue Bold"/>
                <a:ea typeface="TT Firs Neue Bold"/>
                <a:cs typeface="TT Firs Neue Bold"/>
                <a:sym typeface="TT Firs Neue Bold"/>
              </a:rPr>
              <a:t>E</a:t>
            </a:r>
            <a:r>
              <a:rPr lang="en-US" sz="2364">
                <a:solidFill>
                  <a:srgbClr val="000000"/>
                </a:solidFill>
                <a:latin typeface="TT Firs Neue"/>
                <a:ea typeface="TT Firs Neue"/>
                <a:cs typeface="TT Firs Neue"/>
                <a:sym typeface="TT Firs Neue"/>
              </a:rPr>
              <a:t>.</a:t>
            </a:r>
          </a:p>
        </p:txBody>
      </p:sp>
      <p:sp>
        <p:nvSpPr>
          <p:cNvPr name="TextBox 14" id="14"/>
          <p:cNvSpPr txBox="true"/>
          <p:nvPr/>
        </p:nvSpPr>
        <p:spPr>
          <a:xfrm rot="0">
            <a:off x="12466592" y="7096156"/>
            <a:ext cx="2717473" cy="406662"/>
          </a:xfrm>
          <a:prstGeom prst="rect">
            <a:avLst/>
          </a:prstGeom>
        </p:spPr>
        <p:txBody>
          <a:bodyPr anchor="t" rtlCol="false" tIns="0" lIns="0" bIns="0" rIns="0">
            <a:spAutoFit/>
          </a:bodyPr>
          <a:lstStyle/>
          <a:p>
            <a:pPr algn="ctr">
              <a:lnSpc>
                <a:spcPts val="3310"/>
              </a:lnSpc>
            </a:pPr>
            <a:r>
              <a:rPr lang="en-US" sz="2364">
                <a:solidFill>
                  <a:srgbClr val="000000"/>
                </a:solidFill>
                <a:latin typeface="TT Firs Neue"/>
                <a:ea typeface="TT Firs Neue"/>
                <a:cs typeface="TT Firs Neue"/>
                <a:sym typeface="TT Firs Neue"/>
              </a:rPr>
              <a:t>(on a Leger line)</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34</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grpSp>
        <p:nvGrpSpPr>
          <p:cNvPr name="Group 8" id="8"/>
          <p:cNvGrpSpPr/>
          <p:nvPr/>
        </p:nvGrpSpPr>
        <p:grpSpPr>
          <a:xfrm rot="0">
            <a:off x="2411834" y="2798043"/>
            <a:ext cx="12867770" cy="2716308"/>
            <a:chOff x="0" y="0"/>
            <a:chExt cx="1548212" cy="326818"/>
          </a:xfrm>
        </p:grpSpPr>
        <p:sp>
          <p:nvSpPr>
            <p:cNvPr name="Freeform 9" id="9"/>
            <p:cNvSpPr/>
            <p:nvPr/>
          </p:nvSpPr>
          <p:spPr>
            <a:xfrm flipH="false" flipV="false" rot="0">
              <a:off x="0" y="0"/>
              <a:ext cx="1548212" cy="326818"/>
            </a:xfrm>
            <a:custGeom>
              <a:avLst/>
              <a:gdLst/>
              <a:ahLst/>
              <a:cxnLst/>
              <a:rect r="r" b="b" t="t" l="l"/>
              <a:pathLst>
                <a:path h="326818" w="1548212">
                  <a:moveTo>
                    <a:pt x="0" y="0"/>
                  </a:moveTo>
                  <a:lnTo>
                    <a:pt x="1548212" y="0"/>
                  </a:lnTo>
                  <a:lnTo>
                    <a:pt x="1548212" y="326818"/>
                  </a:lnTo>
                  <a:lnTo>
                    <a:pt x="0" y="326818"/>
                  </a:lnTo>
                  <a:close/>
                </a:path>
              </a:pathLst>
            </a:custGeom>
            <a:solidFill>
              <a:srgbClr val="D45000"/>
            </a:solidFill>
          </p:spPr>
        </p:sp>
        <p:sp>
          <p:nvSpPr>
            <p:cNvPr name="TextBox 10" id="10"/>
            <p:cNvSpPr txBox="true"/>
            <p:nvPr/>
          </p:nvSpPr>
          <p:spPr>
            <a:xfrm>
              <a:off x="0" y="-38100"/>
              <a:ext cx="1548212" cy="364918"/>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0" y="3387317"/>
            <a:ext cx="18288000" cy="1455420"/>
          </a:xfrm>
          <a:prstGeom prst="rect">
            <a:avLst/>
          </a:prstGeom>
        </p:spPr>
        <p:txBody>
          <a:bodyPr anchor="t" rtlCol="false" tIns="0" lIns="0" bIns="0" rIns="0">
            <a:spAutoFit/>
          </a:bodyPr>
          <a:lstStyle/>
          <a:p>
            <a:pPr algn="ctr">
              <a:lnSpc>
                <a:spcPts val="5880"/>
              </a:lnSpc>
            </a:pPr>
            <a:r>
              <a:rPr lang="en-US" sz="4200" b="true">
                <a:solidFill>
                  <a:srgbClr val="FFFFFF"/>
                </a:solidFill>
                <a:latin typeface="TT Firs Neue Bold"/>
                <a:ea typeface="TT Firs Neue Bold"/>
                <a:cs typeface="TT Firs Neue Bold"/>
                <a:sym typeface="TT Firs Neue Bold"/>
              </a:rPr>
              <a:t>Handouts</a:t>
            </a:r>
            <a:r>
              <a:rPr lang="en-US" sz="4200">
                <a:solidFill>
                  <a:srgbClr val="FFFFFF"/>
                </a:solidFill>
                <a:latin typeface="TT Firs Neue"/>
                <a:ea typeface="TT Firs Neue"/>
                <a:cs typeface="TT Firs Neue"/>
                <a:sym typeface="TT Firs Neue"/>
              </a:rPr>
              <a:t> - Example Practice Session sheets </a:t>
            </a:r>
          </a:p>
          <a:p>
            <a:pPr algn="ctr" marL="0" indent="0" lvl="0">
              <a:lnSpc>
                <a:spcPts val="5880"/>
              </a:lnSpc>
            </a:pPr>
            <a:r>
              <a:rPr lang="en-US" sz="4200">
                <a:solidFill>
                  <a:srgbClr val="FFFFFF"/>
                </a:solidFill>
                <a:latin typeface="TT Firs Neue"/>
                <a:ea typeface="TT Firs Neue"/>
                <a:cs typeface="TT Firs Neue"/>
                <a:sym typeface="TT Firs Neue"/>
              </a:rPr>
              <a:t>to make practice at home easier</a:t>
            </a:r>
          </a:p>
        </p:txBody>
      </p:sp>
      <p:grpSp>
        <p:nvGrpSpPr>
          <p:cNvPr name="Group 12" id="12"/>
          <p:cNvGrpSpPr/>
          <p:nvPr/>
        </p:nvGrpSpPr>
        <p:grpSpPr>
          <a:xfrm rot="0">
            <a:off x="5558721" y="8073705"/>
            <a:ext cx="7521015" cy="1245239"/>
            <a:chOff x="0" y="0"/>
            <a:chExt cx="904906" cy="149824"/>
          </a:xfrm>
        </p:grpSpPr>
        <p:sp>
          <p:nvSpPr>
            <p:cNvPr name="Freeform 13" id="13"/>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4" id="14"/>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5558721" y="8145462"/>
            <a:ext cx="7521015" cy="1029336"/>
          </a:xfrm>
          <a:prstGeom prst="rect">
            <a:avLst/>
          </a:prstGeom>
        </p:spPr>
        <p:txBody>
          <a:bodyPr anchor="t" rtlCol="false" tIns="0" lIns="0" bIns="0" rIns="0">
            <a:spAutoFit/>
          </a:bodyPr>
          <a:lstStyle/>
          <a:p>
            <a:pPr algn="ctr">
              <a:lnSpc>
                <a:spcPts val="3954"/>
              </a:lnSpc>
            </a:pPr>
            <a:r>
              <a:rPr lang="en-US" sz="2824">
                <a:solidFill>
                  <a:srgbClr val="000000"/>
                </a:solidFill>
                <a:latin typeface="TT Firs Neue"/>
                <a:ea typeface="TT Firs Neue"/>
                <a:cs typeface="TT Firs Neue"/>
                <a:sym typeface="TT Firs Neue"/>
              </a:rPr>
              <a:t>Download a PDF of these from:</a:t>
            </a:r>
          </a:p>
          <a:p>
            <a:pPr algn="ctr">
              <a:lnSpc>
                <a:spcPts val="4374"/>
              </a:lnSpc>
            </a:pPr>
            <a:r>
              <a:rPr lang="en-US" sz="3124" u="sng">
                <a:solidFill>
                  <a:srgbClr val="000000"/>
                </a:solidFill>
                <a:latin typeface="TT Firs Neue"/>
                <a:ea typeface="TT Firs Neue"/>
                <a:cs typeface="TT Firs Neue"/>
                <a:sym typeface="TT Firs Neue"/>
                <a:hlinkClick r:id="rId4" tooltip="https://www.davebstevens.com/keyboard"/>
              </a:rPr>
              <a:t>www.DaveBStevens.com/keyboard</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291693"/>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3484458"/>
            <a:chOff x="0" y="0"/>
            <a:chExt cx="5344969" cy="1080891"/>
          </a:xfrm>
        </p:grpSpPr>
        <p:sp>
          <p:nvSpPr>
            <p:cNvPr name="Freeform 10" id="10"/>
            <p:cNvSpPr/>
            <p:nvPr/>
          </p:nvSpPr>
          <p:spPr>
            <a:xfrm flipH="false" flipV="false" rot="0">
              <a:off x="0" y="0"/>
              <a:ext cx="5344969" cy="1080891"/>
            </a:xfrm>
            <a:custGeom>
              <a:avLst/>
              <a:gdLst/>
              <a:ahLst/>
              <a:cxnLst/>
              <a:rect r="r" b="b" t="t" l="l"/>
              <a:pathLst>
                <a:path h="1080891" w="5344969">
                  <a:moveTo>
                    <a:pt x="0" y="0"/>
                  </a:moveTo>
                  <a:lnTo>
                    <a:pt x="5344969" y="0"/>
                  </a:lnTo>
                  <a:lnTo>
                    <a:pt x="5344969" y="1080891"/>
                  </a:lnTo>
                  <a:lnTo>
                    <a:pt x="0" y="1080891"/>
                  </a:lnTo>
                  <a:close/>
                </a:path>
              </a:pathLst>
            </a:custGeom>
            <a:solidFill>
              <a:srgbClr val="545454"/>
            </a:solidFill>
          </p:spPr>
        </p:sp>
        <p:sp>
          <p:nvSpPr>
            <p:cNvPr name="TextBox 11" id="11"/>
            <p:cNvSpPr txBox="true"/>
            <p:nvPr/>
          </p:nvSpPr>
          <p:spPr>
            <a:xfrm>
              <a:off x="0" y="-47625"/>
              <a:ext cx="5344969" cy="1128516"/>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328621"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Memorise the location of the notes A-E on the staff (pages 34-36).</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for 5 minutes, 3-4 times this week - Use your new Practice Sheet handouts.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Familiarise yourself with the next 6-7 pages of the workbook, which we’ll study next lesson.</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6</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sp>
        <p:nvSpPr>
          <p:cNvPr name="TextBox 13" id="13"/>
          <p:cNvSpPr txBox="true"/>
          <p:nvPr/>
        </p:nvSpPr>
        <p:spPr>
          <a:xfrm rot="0">
            <a:off x="854743" y="3089030"/>
            <a:ext cx="16328621"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Memorise the location of the notes A-E on the staff (pages 34-36).</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for 5 minutes, 3-4 times this week - Use your new Practice Sheet handouts.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Familiarise yourself with the next 6-7 pages of the workbook, which we’ll study next lesson.</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396005" y="1635573"/>
            <a:ext cx="17422104" cy="1872323"/>
            <a:chOff x="0" y="0"/>
            <a:chExt cx="2096176" cy="225272"/>
          </a:xfrm>
        </p:grpSpPr>
        <p:sp>
          <p:nvSpPr>
            <p:cNvPr name="Freeform 8" id="8"/>
            <p:cNvSpPr/>
            <p:nvPr/>
          </p:nvSpPr>
          <p:spPr>
            <a:xfrm flipH="false" flipV="false" rot="0">
              <a:off x="0" y="0"/>
              <a:ext cx="2096176" cy="225272"/>
            </a:xfrm>
            <a:custGeom>
              <a:avLst/>
              <a:gdLst/>
              <a:ahLst/>
              <a:cxnLst/>
              <a:rect r="r" b="b" t="t" l="l"/>
              <a:pathLst>
                <a:path h="225272" w="2096176">
                  <a:moveTo>
                    <a:pt x="0" y="0"/>
                  </a:moveTo>
                  <a:lnTo>
                    <a:pt x="2096176" y="0"/>
                  </a:lnTo>
                  <a:lnTo>
                    <a:pt x="2096176" y="225272"/>
                  </a:lnTo>
                  <a:lnTo>
                    <a:pt x="0" y="225272"/>
                  </a:lnTo>
                  <a:close/>
                </a:path>
              </a:pathLst>
            </a:custGeom>
            <a:solidFill>
              <a:srgbClr val="D45000"/>
            </a:solidFill>
          </p:spPr>
        </p:sp>
        <p:sp>
          <p:nvSpPr>
            <p:cNvPr name="TextBox 9" id="9"/>
            <p:cNvSpPr txBox="true"/>
            <p:nvPr/>
          </p:nvSpPr>
          <p:spPr>
            <a:xfrm>
              <a:off x="0" y="-38100"/>
              <a:ext cx="2096176" cy="263372"/>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13762791" y="3881452"/>
            <a:ext cx="4055318" cy="6073633"/>
          </a:xfrm>
          <a:custGeom>
            <a:avLst/>
            <a:gdLst/>
            <a:ahLst/>
            <a:cxnLst/>
            <a:rect r="r" b="b" t="t" l="l"/>
            <a:pathLst>
              <a:path h="6073633" w="4055318">
                <a:moveTo>
                  <a:pt x="0" y="0"/>
                </a:moveTo>
                <a:lnTo>
                  <a:pt x="4055318" y="0"/>
                </a:lnTo>
                <a:lnTo>
                  <a:pt x="4055318" y="6073633"/>
                </a:lnTo>
                <a:lnTo>
                  <a:pt x="0" y="6073633"/>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Developing A Practice Routine</a:t>
            </a:r>
          </a:p>
        </p:txBody>
      </p:sp>
      <p:sp>
        <p:nvSpPr>
          <p:cNvPr name="TextBox 12" id="12"/>
          <p:cNvSpPr txBox="true"/>
          <p:nvPr/>
        </p:nvSpPr>
        <p:spPr>
          <a:xfrm rot="0">
            <a:off x="396005" y="3735703"/>
            <a:ext cx="12285759" cy="6370322"/>
          </a:xfrm>
          <a:prstGeom prst="rect">
            <a:avLst/>
          </a:prstGeom>
        </p:spPr>
        <p:txBody>
          <a:bodyPr anchor="t" rtlCol="false" tIns="0" lIns="0" bIns="0" rIns="0">
            <a:spAutoFit/>
          </a:bodyPr>
          <a:lstStyle/>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Habit Stacking</a:t>
            </a:r>
            <a:r>
              <a:rPr lang="en-US" sz="2324">
                <a:solidFill>
                  <a:srgbClr val="000000"/>
                </a:solidFill>
                <a:latin typeface="TT Firs Neue"/>
                <a:ea typeface="TT Firs Neue"/>
                <a:cs typeface="TT Firs Neue"/>
                <a:sym typeface="TT Firs Neue"/>
              </a:rPr>
              <a:t> - It is easier to link a new habit to an existing habit. For me, I have a sore back, so I stretch every day. I recently linked my piano practice to that, so after I stretch, I practice piano. It’s working well. Find something you do most days and link your practice routine to it.</a:t>
            </a:r>
          </a:p>
          <a:p>
            <a:pPr algn="l">
              <a:lnSpc>
                <a:spcPts val="2554"/>
              </a:lnSpc>
            </a:pPr>
          </a:p>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Environment</a:t>
            </a:r>
            <a:r>
              <a:rPr lang="en-US" sz="2324">
                <a:solidFill>
                  <a:srgbClr val="000000"/>
                </a:solidFill>
                <a:latin typeface="TT Firs Neue"/>
                <a:ea typeface="TT Firs Neue"/>
                <a:cs typeface="TT Firs Neue"/>
                <a:sym typeface="TT Firs Neue"/>
              </a:rPr>
              <a:t> - Set up your keyboard at home so it is always ready to play. That will make it easy for you to practice whenever the mood strikes you. Make it a comfortable and pleasant space. Make it a habit to set up your keyboard at home again after each lesson with me.</a:t>
            </a:r>
          </a:p>
          <a:p>
            <a:pPr algn="l">
              <a:lnSpc>
                <a:spcPts val="2554"/>
              </a:lnSpc>
            </a:pPr>
          </a:p>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Plan Your Practice </a:t>
            </a:r>
            <a:r>
              <a:rPr lang="en-US" sz="2324">
                <a:solidFill>
                  <a:srgbClr val="000000"/>
                </a:solidFill>
                <a:latin typeface="TT Firs Neue"/>
                <a:ea typeface="TT Firs Neue"/>
                <a:cs typeface="TT Firs Neue"/>
                <a:sym typeface="TT Firs Neue"/>
              </a:rPr>
              <a:t>- After each week’s lesson, spend a few minutes setting up that week’s practice using the practice planner I handed out last week (you can download it from the website). After 5 lessons, you now have lots of different things you can practice. For now, focus on things that you find enjoyable. All we’re doing at the moment is getting you used to the keyboard and establishing the practice habit, so keep it fun! </a:t>
            </a:r>
          </a:p>
        </p:txBody>
      </p:sp>
      <p:sp>
        <p:nvSpPr>
          <p:cNvPr name="TextBox 13" id="13"/>
          <p:cNvSpPr txBox="true"/>
          <p:nvPr/>
        </p:nvSpPr>
        <p:spPr>
          <a:xfrm rot="0">
            <a:off x="695532" y="1817139"/>
            <a:ext cx="16823050" cy="1495425"/>
          </a:xfrm>
          <a:prstGeom prst="rect">
            <a:avLst/>
          </a:prstGeom>
        </p:spPr>
        <p:txBody>
          <a:bodyPr anchor="t" rtlCol="false" tIns="0" lIns="0" bIns="0" rIns="0">
            <a:spAutoFit/>
          </a:bodyPr>
          <a:lstStyle/>
          <a:p>
            <a:pPr algn="ctr" marL="0" indent="0" lvl="0">
              <a:lnSpc>
                <a:spcPts val="5903"/>
              </a:lnSpc>
            </a:pPr>
            <a:r>
              <a:rPr lang="en-US" sz="4919">
                <a:solidFill>
                  <a:srgbClr val="FFFFFF"/>
                </a:solidFill>
                <a:latin typeface="TT Firs Neue"/>
                <a:ea typeface="TT Firs Neue"/>
                <a:cs typeface="TT Firs Neue"/>
                <a:sym typeface="TT Firs Neue"/>
              </a:rPr>
              <a:t>The single most important step you can take in your learning journey!</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24167" y="2798751"/>
            <a:ext cx="12827183" cy="7189472"/>
          </a:xfrm>
          <a:prstGeom prst="rect">
            <a:avLst/>
          </a:prstGeom>
        </p:spPr>
        <p:txBody>
          <a:bodyPr anchor="t" rtlCol="false" tIns="0" lIns="0" bIns="0" rIns="0">
            <a:spAutoFit/>
          </a:bodyPr>
          <a:lstStyle/>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Quick Easy Wins </a:t>
            </a:r>
            <a:r>
              <a:rPr lang="en-US" sz="2324">
                <a:solidFill>
                  <a:srgbClr val="000000"/>
                </a:solidFill>
                <a:latin typeface="TT Firs Neue"/>
                <a:ea typeface="TT Firs Neue"/>
                <a:cs typeface="TT Firs Neue"/>
                <a:sym typeface="TT Firs Neue"/>
              </a:rPr>
              <a:t>- Make your practice plan achievable. Don’t set the goal of a piece that is significantly above your current ability. There’ll be time for those pieces later.</a:t>
            </a:r>
          </a:p>
          <a:p>
            <a:pPr algn="l">
              <a:lnSpc>
                <a:spcPts val="2834"/>
              </a:lnSpc>
            </a:pPr>
          </a:p>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Gamify Your Practice </a:t>
            </a:r>
            <a:r>
              <a:rPr lang="en-US" sz="2324">
                <a:solidFill>
                  <a:srgbClr val="000000"/>
                </a:solidFill>
                <a:latin typeface="TT Firs Neue"/>
                <a:ea typeface="TT Firs Neue"/>
                <a:cs typeface="TT Firs Neue"/>
                <a:sym typeface="TT Firs Neue"/>
              </a:rPr>
              <a:t>- Some people download a habit or streak tracking app on their phone to track progress.</a:t>
            </a:r>
          </a:p>
          <a:p>
            <a:pPr algn="l">
              <a:lnSpc>
                <a:spcPts val="2834"/>
              </a:lnSpc>
            </a:pPr>
          </a:p>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Define Your Goals in Terms of the Person You Want to Be - Not the Pieces You Can Play</a:t>
            </a:r>
            <a:r>
              <a:rPr lang="en-US" sz="2324">
                <a:solidFill>
                  <a:srgbClr val="000000"/>
                </a:solidFill>
                <a:latin typeface="TT Firs Neue"/>
                <a:ea typeface="TT Firs Neue"/>
                <a:cs typeface="TT Firs Neue"/>
                <a:sym typeface="TT Firs Neue"/>
              </a:rPr>
              <a:t> - “I will become someone who regularly enjoys playing music” rather than “I will learn this song by X date”. This is a long term hobby and you are building skills over time using a good practice process rather than setting specific milestones.</a:t>
            </a:r>
          </a:p>
          <a:p>
            <a:pPr algn="l">
              <a:lnSpc>
                <a:spcPts val="2834"/>
              </a:lnSpc>
            </a:pPr>
          </a:p>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Rewards </a:t>
            </a:r>
            <a:r>
              <a:rPr lang="en-US" sz="2324">
                <a:solidFill>
                  <a:srgbClr val="000000"/>
                </a:solidFill>
                <a:latin typeface="TT Firs Neue"/>
                <a:ea typeface="TT Firs Neue"/>
                <a:cs typeface="TT Firs Neue"/>
                <a:sym typeface="TT Firs Neue"/>
              </a:rPr>
              <a:t>- When you complete your weekly practice plan give yourself a reward. A sweet treat, a favourite meal, maybe a new piece of music equipment - yummy! :)</a:t>
            </a:r>
          </a:p>
          <a:p>
            <a:pPr algn="l">
              <a:lnSpc>
                <a:spcPts val="3254"/>
              </a:lnSpc>
            </a:pPr>
          </a:p>
          <a:p>
            <a:pPr algn="l">
              <a:lnSpc>
                <a:spcPts val="3254"/>
              </a:lnSpc>
            </a:pPr>
            <a:r>
              <a:rPr lang="en-US" sz="2324">
                <a:solidFill>
                  <a:srgbClr val="000000"/>
                </a:solidFill>
                <a:latin typeface="TT Firs Neue"/>
                <a:ea typeface="TT Firs Neue"/>
                <a:cs typeface="TT Firs Neue"/>
                <a:sym typeface="TT Firs Neue"/>
              </a:rPr>
              <a:t>How long it takes to form an ongoing piano practice habit depends on how motivated you are to practice. If you’re very motivated, it might take as little as 18 days. Normally, it will take a couple of months to cement the habit and make it an ongoing and automatic part of your life.</a:t>
            </a:r>
          </a:p>
        </p:txBody>
      </p:sp>
      <p:sp>
        <p:nvSpPr>
          <p:cNvPr name="Freeform 8" id="8"/>
          <p:cNvSpPr/>
          <p:nvPr/>
        </p:nvSpPr>
        <p:spPr>
          <a:xfrm flipH="false" flipV="false" rot="0">
            <a:off x="13296440" y="3607559"/>
            <a:ext cx="4991560" cy="6653152"/>
          </a:xfrm>
          <a:custGeom>
            <a:avLst/>
            <a:gdLst/>
            <a:ahLst/>
            <a:cxnLst/>
            <a:rect r="r" b="b" t="t" l="l"/>
            <a:pathLst>
              <a:path h="6653152" w="4991560">
                <a:moveTo>
                  <a:pt x="0" y="0"/>
                </a:moveTo>
                <a:lnTo>
                  <a:pt x="4991560" y="0"/>
                </a:lnTo>
                <a:lnTo>
                  <a:pt x="4991560" y="6653152"/>
                </a:lnTo>
                <a:lnTo>
                  <a:pt x="0" y="6653152"/>
                </a:lnTo>
                <a:lnTo>
                  <a:pt x="0" y="0"/>
                </a:lnTo>
                <a:close/>
              </a:path>
            </a:pathLst>
          </a:custGeom>
          <a:blipFill>
            <a:blip r:embed="rId4"/>
            <a:stretch>
              <a:fillRect l="0" t="0" r="0" b="0"/>
            </a:stretch>
          </a:blipFill>
        </p:spPr>
      </p:sp>
      <p:sp>
        <p:nvSpPr>
          <p:cNvPr name="TextBox 9" id="9"/>
          <p:cNvSpPr txBox="true"/>
          <p:nvPr/>
        </p:nvSpPr>
        <p:spPr>
          <a:xfrm rot="0">
            <a:off x="324167" y="524970"/>
            <a:ext cx="17389772" cy="2036447"/>
          </a:xfrm>
          <a:prstGeom prst="rect">
            <a:avLst/>
          </a:prstGeom>
        </p:spPr>
        <p:txBody>
          <a:bodyPr anchor="t" rtlCol="false" tIns="0" lIns="0" bIns="0" rIns="0">
            <a:spAutoFit/>
          </a:bodyPr>
          <a:lstStyle/>
          <a:p>
            <a:pPr algn="l" marL="501946" indent="-250973" lvl="1">
              <a:lnSpc>
                <a:spcPts val="3254"/>
              </a:lnSpc>
              <a:buFont typeface="Arial"/>
              <a:buChar char="•"/>
            </a:pPr>
            <a:r>
              <a:rPr lang="en-US" b="true" sz="2324">
                <a:solidFill>
                  <a:srgbClr val="000000"/>
                </a:solidFill>
                <a:latin typeface="TT Firs Neue Bold"/>
                <a:ea typeface="TT Firs Neue Bold"/>
                <a:cs typeface="TT Firs Neue Bold"/>
                <a:sym typeface="TT Firs Neue Bold"/>
              </a:rPr>
              <a:t>Frequency </a:t>
            </a:r>
            <a:r>
              <a:rPr lang="en-US" sz="2324">
                <a:solidFill>
                  <a:srgbClr val="000000"/>
                </a:solidFill>
                <a:latin typeface="TT Firs Neue"/>
                <a:ea typeface="TT Firs Neue"/>
                <a:cs typeface="TT Firs Neue"/>
                <a:sym typeface="TT Firs Neue"/>
              </a:rPr>
              <a:t>of practice is more important than length of practice. Consistency is important to establish. Some people learn better by setting aside a specific time each day, but don’t aim to practice 7 days a week, because life gets in the way. Better to aim to practice 3-5 times per week for 5-15 minutes; then when you can’t practice for a day because something comes up, it won’t be a big deal. Studies show that as long as you return to the habit, occasional misses don’t impact progress.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For More Ideas on Establishing a Practice  Routine Watch This Video</a:t>
            </a:r>
          </a:p>
        </p:txBody>
      </p:sp>
      <p:pic>
        <p:nvPicPr>
          <p:cNvPr name="Picture 8" id="8"/>
          <p:cNvPicPr>
            <a:picLocks noChangeAspect="true"/>
          </p:cNvPicPr>
          <p:nvPr>
            <a:videoFile r:link="rId5"/>
          </p:nvPr>
        </p:nvPicPr>
        <p:blipFill>
          <a:blip r:embed="rId4"/>
          <a:stretch>
            <a:fillRect/>
          </a:stretch>
        </p:blipFill>
        <p:spPr>
          <a:xfrm rot="0">
            <a:off x="2340792" y="2338409"/>
            <a:ext cx="13606415" cy="7647634"/>
          </a:xfrm>
          <a:prstGeom prst="rect">
            <a:avLst/>
          </a:prstGeom>
        </p:spPr>
      </p:pic>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36</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Octaves</a:t>
            </a:r>
          </a:p>
        </p:txBody>
      </p:sp>
      <p:sp>
        <p:nvSpPr>
          <p:cNvPr name="TextBox 8" id="8"/>
          <p:cNvSpPr txBox="true"/>
          <p:nvPr/>
        </p:nvSpPr>
        <p:spPr>
          <a:xfrm rot="0">
            <a:off x="1766992" y="3475741"/>
            <a:ext cx="15316836" cy="6720304"/>
          </a:xfrm>
          <a:prstGeom prst="rect">
            <a:avLst/>
          </a:prstGeom>
        </p:spPr>
        <p:txBody>
          <a:bodyPr anchor="t" rtlCol="false" tIns="0" lIns="0" bIns="0" rIns="0">
            <a:spAutoFit/>
          </a:bodyPr>
          <a:lstStyle/>
          <a:p>
            <a:pPr algn="l">
              <a:lnSpc>
                <a:spcPts val="4439"/>
              </a:lnSpc>
            </a:pPr>
            <a:r>
              <a:rPr lang="en-US" sz="3171" b="true">
                <a:solidFill>
                  <a:srgbClr val="000000"/>
                </a:solidFill>
                <a:latin typeface="TT Firs Neue Bold"/>
                <a:ea typeface="TT Firs Neue Bold"/>
                <a:cs typeface="TT Firs Neue Bold"/>
                <a:sym typeface="TT Firs Neue Bold"/>
              </a:rPr>
              <a:t>8va is the Abbreviation for Octave. Why? Because:</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An Octave contains 8 notes (E.g., </a:t>
            </a:r>
            <a:r>
              <a:rPr lang="en-US" b="true" sz="3171">
                <a:solidFill>
                  <a:srgbClr val="2B7F7F"/>
                </a:solidFill>
                <a:latin typeface="TT Firs Neue Bold"/>
                <a:ea typeface="TT Firs Neue Bold"/>
                <a:cs typeface="TT Firs Neue Bold"/>
                <a:sym typeface="TT Firs Neue Bold"/>
              </a:rPr>
              <a:t>C</a:t>
            </a:r>
            <a:r>
              <a:rPr lang="en-US" sz="3171">
                <a:solidFill>
                  <a:srgbClr val="000000"/>
                </a:solidFill>
                <a:latin typeface="TT Firs Neue"/>
                <a:ea typeface="TT Firs Neue"/>
                <a:cs typeface="TT Firs Neue"/>
                <a:sym typeface="TT Firs Neue"/>
              </a:rPr>
              <a:t>, D, E, F, G, A, B, </a:t>
            </a:r>
            <a:r>
              <a:rPr lang="en-US" b="true" sz="3171" u="none">
                <a:solidFill>
                  <a:srgbClr val="2B7F7F"/>
                </a:solidFill>
                <a:latin typeface="TT Firs Neue Bold"/>
                <a:ea typeface="TT Firs Neue Bold"/>
                <a:cs typeface="TT Firs Neue Bold"/>
                <a:sym typeface="TT Firs Neue Bold"/>
              </a:rPr>
              <a:t>C</a:t>
            </a:r>
            <a:r>
              <a:rPr lang="en-US" sz="3171">
                <a:solidFill>
                  <a:srgbClr val="000000"/>
                </a:solidFill>
                <a:latin typeface="TT Firs Neue"/>
                <a:ea typeface="TT Firs Neue"/>
                <a:cs typeface="TT Firs Neue"/>
                <a:sym typeface="TT Firs Neue"/>
              </a:rPr>
              <a:t>).</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Ottava means eighth (octave) in Italian.</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Italian words ending in -ava use -va as the abbreviation suffix.</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This is exactly how English uses -th for "eighth" (8th), giving us 8va.</a:t>
            </a:r>
          </a:p>
          <a:p>
            <a:pPr algn="l">
              <a:lnSpc>
                <a:spcPts val="4439"/>
              </a:lnSpc>
            </a:pPr>
          </a:p>
          <a:p>
            <a:pPr algn="l">
              <a:lnSpc>
                <a:spcPts val="4439"/>
              </a:lnSpc>
            </a:pPr>
            <a:r>
              <a:rPr lang="en-US" sz="3171" b="true">
                <a:solidFill>
                  <a:srgbClr val="000000"/>
                </a:solidFill>
                <a:latin typeface="TT Firs Neue Bold"/>
                <a:ea typeface="TT Firs Neue Bold"/>
                <a:cs typeface="TT Firs Neue Bold"/>
                <a:sym typeface="TT Firs Neue Bold"/>
              </a:rPr>
              <a:t>15ma is the Abbreviation for Two Octaves. Why? Because:</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Two Octaves contain 15 notes (E.g., </a:t>
            </a:r>
            <a:r>
              <a:rPr lang="en-US" b="true" sz="3171">
                <a:solidFill>
                  <a:srgbClr val="006666"/>
                </a:solidFill>
                <a:latin typeface="TT Firs Neue Bold"/>
                <a:ea typeface="TT Firs Neue Bold"/>
                <a:cs typeface="TT Firs Neue Bold"/>
                <a:sym typeface="TT Firs Neue Bold"/>
              </a:rPr>
              <a:t>C</a:t>
            </a:r>
            <a:r>
              <a:rPr lang="en-US" sz="3171">
                <a:solidFill>
                  <a:srgbClr val="000000"/>
                </a:solidFill>
                <a:latin typeface="TT Firs Neue"/>
                <a:ea typeface="TT Firs Neue"/>
                <a:cs typeface="TT Firs Neue"/>
                <a:sym typeface="TT Firs Neue"/>
              </a:rPr>
              <a:t>, D, E, F, G, A, B, </a:t>
            </a:r>
            <a:r>
              <a:rPr lang="en-US" b="true" sz="3171">
                <a:solidFill>
                  <a:srgbClr val="006666"/>
                </a:solidFill>
                <a:latin typeface="TT Firs Neue Bold"/>
                <a:ea typeface="TT Firs Neue Bold"/>
                <a:cs typeface="TT Firs Neue Bold"/>
                <a:sym typeface="TT Firs Neue Bold"/>
              </a:rPr>
              <a:t>C</a:t>
            </a:r>
            <a:r>
              <a:rPr lang="en-US" sz="3171">
                <a:solidFill>
                  <a:srgbClr val="000000"/>
                </a:solidFill>
                <a:latin typeface="TT Firs Neue"/>
                <a:ea typeface="TT Firs Neue"/>
                <a:cs typeface="TT Firs Neue"/>
                <a:sym typeface="TT Firs Neue"/>
              </a:rPr>
              <a:t>, D, E, F, G, A, B, </a:t>
            </a:r>
            <a:r>
              <a:rPr lang="en-US" b="true" sz="3171">
                <a:solidFill>
                  <a:srgbClr val="006666"/>
                </a:solidFill>
                <a:latin typeface="TT Firs Neue Bold"/>
                <a:ea typeface="TT Firs Neue Bold"/>
                <a:cs typeface="TT Firs Neue Bold"/>
                <a:sym typeface="TT Firs Neue Bold"/>
              </a:rPr>
              <a:t>C</a:t>
            </a:r>
            <a:r>
              <a:rPr lang="en-US" sz="3171">
                <a:solidFill>
                  <a:srgbClr val="000000"/>
                </a:solidFill>
                <a:latin typeface="TT Firs Neue"/>
                <a:ea typeface="TT Firs Neue"/>
                <a:cs typeface="TT Firs Neue"/>
                <a:sym typeface="TT Firs Neue"/>
              </a:rPr>
              <a:t>).</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Quindicesima means fifteenth in Italian.</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Italian words ending in -esima use -ma as the abbreviation suffix.</a:t>
            </a:r>
          </a:p>
          <a:p>
            <a:pPr algn="l" marL="684640" indent="-342320" lvl="1">
              <a:lnSpc>
                <a:spcPts val="4439"/>
              </a:lnSpc>
              <a:buFont typeface="Arial"/>
              <a:buChar char="•"/>
            </a:pPr>
            <a:r>
              <a:rPr lang="en-US" sz="3171">
                <a:solidFill>
                  <a:srgbClr val="000000"/>
                </a:solidFill>
                <a:latin typeface="TT Firs Neue"/>
                <a:ea typeface="TT Firs Neue"/>
                <a:cs typeface="TT Firs Neue"/>
                <a:sym typeface="TT Firs Neue"/>
              </a:rPr>
              <a:t>Th</a:t>
            </a:r>
            <a:r>
              <a:rPr lang="en-US" sz="3171">
                <a:solidFill>
                  <a:srgbClr val="000000"/>
                </a:solidFill>
                <a:latin typeface="TT Firs Neue"/>
                <a:ea typeface="TT Firs Neue"/>
                <a:cs typeface="TT Firs Neue"/>
                <a:sym typeface="TT Firs Neue"/>
              </a:rPr>
              <a:t>is </a:t>
            </a:r>
            <a:r>
              <a:rPr lang="en-US" sz="3171">
                <a:solidFill>
                  <a:srgbClr val="000000"/>
                </a:solidFill>
                <a:latin typeface="TT Firs Neue"/>
                <a:ea typeface="TT Firs Neue"/>
                <a:cs typeface="TT Firs Neue"/>
                <a:sym typeface="TT Firs Neue"/>
              </a:rPr>
              <a:t>is exactly how En</a:t>
            </a:r>
            <a:r>
              <a:rPr lang="en-US" sz="3171">
                <a:solidFill>
                  <a:srgbClr val="000000"/>
                </a:solidFill>
                <a:latin typeface="TT Firs Neue"/>
                <a:ea typeface="TT Firs Neue"/>
                <a:cs typeface="TT Firs Neue"/>
                <a:sym typeface="TT Firs Neue"/>
              </a:rPr>
              <a:t>g</a:t>
            </a:r>
            <a:r>
              <a:rPr lang="en-US" sz="3171">
                <a:solidFill>
                  <a:srgbClr val="000000"/>
                </a:solidFill>
                <a:latin typeface="TT Firs Neue"/>
                <a:ea typeface="TT Firs Neue"/>
                <a:cs typeface="TT Firs Neue"/>
                <a:sym typeface="TT Firs Neue"/>
              </a:rPr>
              <a:t>l</a:t>
            </a:r>
            <a:r>
              <a:rPr lang="en-US" sz="3171">
                <a:solidFill>
                  <a:srgbClr val="000000"/>
                </a:solidFill>
                <a:latin typeface="TT Firs Neue"/>
                <a:ea typeface="TT Firs Neue"/>
                <a:cs typeface="TT Firs Neue"/>
                <a:sym typeface="TT Firs Neue"/>
              </a:rPr>
              <a:t>i</a:t>
            </a:r>
            <a:r>
              <a:rPr lang="en-US" sz="3171">
                <a:solidFill>
                  <a:srgbClr val="000000"/>
                </a:solidFill>
                <a:latin typeface="TT Firs Neue"/>
                <a:ea typeface="TT Firs Neue"/>
                <a:cs typeface="TT Firs Neue"/>
                <a:sym typeface="TT Firs Neue"/>
              </a:rPr>
              <a:t>sh us</a:t>
            </a:r>
            <a:r>
              <a:rPr lang="en-US" sz="3171">
                <a:solidFill>
                  <a:srgbClr val="000000"/>
                </a:solidFill>
                <a:latin typeface="TT Firs Neue"/>
                <a:ea typeface="TT Firs Neue"/>
                <a:cs typeface="TT Firs Neue"/>
                <a:sym typeface="TT Firs Neue"/>
              </a:rPr>
              <a:t>es</a:t>
            </a:r>
            <a:r>
              <a:rPr lang="en-US" sz="3171">
                <a:solidFill>
                  <a:srgbClr val="000000"/>
                </a:solidFill>
                <a:latin typeface="TT Firs Neue"/>
                <a:ea typeface="TT Firs Neue"/>
                <a:cs typeface="TT Firs Neue"/>
                <a:sym typeface="TT Firs Neue"/>
              </a:rPr>
              <a:t> -th for "fifteenth" (15th), giving</a:t>
            </a:r>
            <a:r>
              <a:rPr lang="en-US" sz="3171">
                <a:solidFill>
                  <a:srgbClr val="000000"/>
                </a:solidFill>
                <a:latin typeface="TT Firs Neue"/>
                <a:ea typeface="TT Firs Neue"/>
                <a:cs typeface="TT Firs Neue"/>
                <a:sym typeface="TT Firs Neue"/>
              </a:rPr>
              <a:t> us </a:t>
            </a:r>
            <a:r>
              <a:rPr lang="en-US" sz="3171">
                <a:solidFill>
                  <a:srgbClr val="000000"/>
                </a:solidFill>
                <a:latin typeface="TT Firs Neue"/>
                <a:ea typeface="TT Firs Neue"/>
                <a:cs typeface="TT Firs Neue"/>
                <a:sym typeface="TT Firs Neue"/>
              </a:rPr>
              <a:t>15ma.</a:t>
            </a:r>
          </a:p>
          <a:p>
            <a:pPr algn="l">
              <a:lnSpc>
                <a:spcPts val="4439"/>
              </a:lnSpc>
            </a:pPr>
          </a:p>
        </p:txBody>
      </p:sp>
      <p:grpSp>
        <p:nvGrpSpPr>
          <p:cNvPr name="Group 9" id="9"/>
          <p:cNvGrpSpPr/>
          <p:nvPr/>
        </p:nvGrpSpPr>
        <p:grpSpPr>
          <a:xfrm rot="0">
            <a:off x="5054472" y="493538"/>
            <a:ext cx="12825568" cy="2256397"/>
            <a:chOff x="0" y="0"/>
            <a:chExt cx="3377927" cy="594277"/>
          </a:xfrm>
        </p:grpSpPr>
        <p:sp>
          <p:nvSpPr>
            <p:cNvPr name="Freeform 10" id="10"/>
            <p:cNvSpPr/>
            <p:nvPr/>
          </p:nvSpPr>
          <p:spPr>
            <a:xfrm flipH="false" flipV="false" rot="0">
              <a:off x="0" y="0"/>
              <a:ext cx="3377928" cy="594277"/>
            </a:xfrm>
            <a:custGeom>
              <a:avLst/>
              <a:gdLst/>
              <a:ahLst/>
              <a:cxnLst/>
              <a:rect r="r" b="b" t="t" l="l"/>
              <a:pathLst>
                <a:path h="594277" w="3377928">
                  <a:moveTo>
                    <a:pt x="0" y="0"/>
                  </a:moveTo>
                  <a:lnTo>
                    <a:pt x="3377928" y="0"/>
                  </a:lnTo>
                  <a:lnTo>
                    <a:pt x="3377928" y="594277"/>
                  </a:lnTo>
                  <a:lnTo>
                    <a:pt x="0" y="594277"/>
                  </a:lnTo>
                  <a:close/>
                </a:path>
              </a:pathLst>
            </a:custGeom>
            <a:solidFill>
              <a:srgbClr val="D9D9D9"/>
            </a:solidFill>
          </p:spPr>
        </p:sp>
        <p:sp>
          <p:nvSpPr>
            <p:cNvPr name="TextBox 11" id="11"/>
            <p:cNvSpPr txBox="true"/>
            <p:nvPr/>
          </p:nvSpPr>
          <p:spPr>
            <a:xfrm>
              <a:off x="0" y="-47625"/>
              <a:ext cx="3377927" cy="641902"/>
            </a:xfrm>
            <a:prstGeom prst="rect">
              <a:avLst/>
            </a:prstGeom>
          </p:spPr>
          <p:txBody>
            <a:bodyPr anchor="ctr" rtlCol="false" tIns="50800" lIns="50800" bIns="50800" rIns="50800"/>
            <a:lstStyle/>
            <a:p>
              <a:pPr algn="ctr">
                <a:lnSpc>
                  <a:spcPts val="3360"/>
                </a:lnSpc>
              </a:pPr>
            </a:p>
          </p:txBody>
        </p:sp>
      </p:grpSp>
      <p:sp>
        <p:nvSpPr>
          <p:cNvPr name="TextBox 12" id="12"/>
          <p:cNvSpPr txBox="true"/>
          <p:nvPr/>
        </p:nvSpPr>
        <p:spPr>
          <a:xfrm rot="0">
            <a:off x="5316597" y="572595"/>
            <a:ext cx="12563443" cy="2143125"/>
          </a:xfrm>
          <a:prstGeom prst="rect">
            <a:avLst/>
          </a:prstGeom>
        </p:spPr>
        <p:txBody>
          <a:bodyPr anchor="t" rtlCol="false" tIns="0" lIns="0" bIns="0" rIns="0">
            <a:spAutoFit/>
          </a:bodyPr>
          <a:lstStyle/>
          <a:p>
            <a:pPr algn="l" marL="0" indent="0" lvl="0">
              <a:lnSpc>
                <a:spcPts val="3424"/>
              </a:lnSpc>
            </a:pPr>
            <a:r>
              <a:rPr lang="en-US" sz="2853">
                <a:solidFill>
                  <a:srgbClr val="0B0A0A"/>
                </a:solidFill>
                <a:latin typeface="TT Firs Neue"/>
                <a:ea typeface="TT Firs Neue"/>
                <a:cs typeface="TT Firs Neue"/>
                <a:sym typeface="TT Firs Neue"/>
              </a:rPr>
              <a:t>Much </a:t>
            </a:r>
            <a:r>
              <a:rPr lang="en-US" sz="2853">
                <a:solidFill>
                  <a:srgbClr val="0B0A0A"/>
                </a:solidFill>
                <a:latin typeface="TT Firs Neue"/>
                <a:ea typeface="TT Firs Neue"/>
                <a:cs typeface="TT Firs Neue"/>
                <a:sym typeface="TT Firs Neue"/>
              </a:rPr>
              <a:t>o</a:t>
            </a:r>
            <a:r>
              <a:rPr lang="en-US" sz="2853">
                <a:solidFill>
                  <a:srgbClr val="0B0A0A"/>
                </a:solidFill>
                <a:latin typeface="TT Firs Neue"/>
                <a:ea typeface="TT Firs Neue"/>
                <a:cs typeface="TT Firs Neue"/>
                <a:sym typeface="TT Firs Neue"/>
              </a:rPr>
              <a:t>f our musi</a:t>
            </a:r>
            <a:r>
              <a:rPr lang="en-US" sz="2853">
                <a:solidFill>
                  <a:srgbClr val="0B0A0A"/>
                </a:solidFill>
                <a:latin typeface="TT Firs Neue"/>
                <a:ea typeface="TT Firs Neue"/>
                <a:cs typeface="TT Firs Neue"/>
                <a:sym typeface="TT Firs Neue"/>
              </a:rPr>
              <a:t>c</a:t>
            </a:r>
            <a:r>
              <a:rPr lang="en-US" sz="2853">
                <a:solidFill>
                  <a:srgbClr val="0B0A0A"/>
                </a:solidFill>
                <a:latin typeface="TT Firs Neue"/>
                <a:ea typeface="TT Firs Neue"/>
                <a:cs typeface="TT Firs Neue"/>
                <a:sym typeface="TT Firs Neue"/>
              </a:rPr>
              <a:t> theory is in </a:t>
            </a:r>
            <a:r>
              <a:rPr lang="en-US" b="true" sz="2853">
                <a:solidFill>
                  <a:srgbClr val="0B0A0A"/>
                </a:solidFill>
                <a:latin typeface="TT Firs Neue Bold"/>
                <a:ea typeface="TT Firs Neue Bold"/>
                <a:cs typeface="TT Firs Neue Bold"/>
                <a:sym typeface="TT Firs Neue Bold"/>
              </a:rPr>
              <a:t>Italian </a:t>
            </a:r>
            <a:r>
              <a:rPr lang="en-US" sz="2853">
                <a:solidFill>
                  <a:srgbClr val="0B0A0A"/>
                </a:solidFill>
                <a:latin typeface="TT Firs Neue"/>
                <a:ea typeface="TT Firs Neue"/>
                <a:cs typeface="TT Firs Neue"/>
                <a:sym typeface="TT Firs Neue"/>
              </a:rPr>
              <a:t>becaus</a:t>
            </a:r>
            <a:r>
              <a:rPr lang="en-US" sz="2853">
                <a:solidFill>
                  <a:srgbClr val="0B0A0A"/>
                </a:solidFill>
                <a:latin typeface="TT Firs Neue"/>
                <a:ea typeface="TT Firs Neue"/>
                <a:cs typeface="TT Firs Neue"/>
                <a:sym typeface="TT Firs Neue"/>
              </a:rPr>
              <a:t>e </a:t>
            </a:r>
            <a:r>
              <a:rPr lang="en-US" sz="2853">
                <a:solidFill>
                  <a:srgbClr val="0B0A0A"/>
                </a:solidFill>
                <a:latin typeface="TT Firs Neue"/>
                <a:ea typeface="TT Firs Neue"/>
                <a:cs typeface="TT Firs Neue"/>
                <a:sym typeface="TT Firs Neue"/>
              </a:rPr>
              <a:t>Italian musicians pioneered the rules of sheet music and standard performance notation during the Renaissance and Baroque periods. Because Italy dominated European music for centuries, their </a:t>
            </a:r>
            <a:r>
              <a:rPr lang="en-US" sz="2853">
                <a:solidFill>
                  <a:srgbClr val="0B0A0A"/>
                </a:solidFill>
                <a:latin typeface="TT Firs Neue"/>
                <a:ea typeface="TT Firs Neue"/>
                <a:cs typeface="TT Firs Neue"/>
                <a:sym typeface="TT Firs Neue"/>
              </a:rPr>
              <a:t>v</a:t>
            </a:r>
            <a:r>
              <a:rPr lang="en-US" sz="2853">
                <a:solidFill>
                  <a:srgbClr val="0B0A0A"/>
                </a:solidFill>
                <a:latin typeface="TT Firs Neue"/>
                <a:ea typeface="TT Firs Neue"/>
                <a:cs typeface="TT Firs Neue"/>
                <a:sym typeface="TT Firs Neue"/>
              </a:rPr>
              <a:t>oc</a:t>
            </a:r>
            <a:r>
              <a:rPr lang="en-US" sz="2853">
                <a:solidFill>
                  <a:srgbClr val="0B0A0A"/>
                </a:solidFill>
                <a:latin typeface="TT Firs Neue"/>
                <a:ea typeface="TT Firs Neue"/>
                <a:cs typeface="TT Firs Neue"/>
                <a:sym typeface="TT Firs Neue"/>
              </a:rPr>
              <a:t>a</a:t>
            </a:r>
            <a:r>
              <a:rPr lang="en-US" sz="2853">
                <a:solidFill>
                  <a:srgbClr val="0B0A0A"/>
                </a:solidFill>
                <a:latin typeface="TT Firs Neue"/>
                <a:ea typeface="TT Firs Neue"/>
                <a:cs typeface="TT Firs Neue"/>
                <a:sym typeface="TT Firs Neue"/>
              </a:rPr>
              <a:t>bulary became the international standard.</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40</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7826275" y="3001981"/>
            <a:ext cx="179296" cy="1509600"/>
            <a:chOff x="0" y="0"/>
            <a:chExt cx="47222" cy="397590"/>
          </a:xfrm>
        </p:grpSpPr>
        <p:sp>
          <p:nvSpPr>
            <p:cNvPr name="Freeform 11" id="11"/>
            <p:cNvSpPr/>
            <p:nvPr/>
          </p:nvSpPr>
          <p:spPr>
            <a:xfrm flipH="false" flipV="false" rot="0">
              <a:off x="0" y="0"/>
              <a:ext cx="47222" cy="397590"/>
            </a:xfrm>
            <a:custGeom>
              <a:avLst/>
              <a:gdLst/>
              <a:ahLst/>
              <a:cxnLst/>
              <a:rect r="r" b="b" t="t" l="l"/>
              <a:pathLst>
                <a:path h="397590" w="47222">
                  <a:moveTo>
                    <a:pt x="0" y="0"/>
                  </a:moveTo>
                  <a:lnTo>
                    <a:pt x="47222" y="0"/>
                  </a:lnTo>
                  <a:lnTo>
                    <a:pt x="47222" y="397590"/>
                  </a:lnTo>
                  <a:lnTo>
                    <a:pt x="0" y="397590"/>
                  </a:lnTo>
                  <a:close/>
                </a:path>
              </a:pathLst>
            </a:custGeom>
            <a:solidFill>
              <a:srgbClr val="FFFFFF"/>
            </a:solidFill>
          </p:spPr>
        </p:sp>
        <p:sp>
          <p:nvSpPr>
            <p:cNvPr name="TextBox 12" id="12"/>
            <p:cNvSpPr txBox="true"/>
            <p:nvPr/>
          </p:nvSpPr>
          <p:spPr>
            <a:xfrm>
              <a:off x="0" y="-47625"/>
              <a:ext cx="47222" cy="445215"/>
            </a:xfrm>
            <a:prstGeom prst="rect">
              <a:avLst/>
            </a:prstGeom>
          </p:spPr>
          <p:txBody>
            <a:bodyPr anchor="ctr" rtlCol="false" tIns="50800" lIns="50800" bIns="50800" rIns="50800"/>
            <a:lstStyle/>
            <a:p>
              <a:pPr algn="ctr">
                <a:lnSpc>
                  <a:spcPts val="3360"/>
                </a:lnSpc>
              </a:pPr>
            </a:p>
          </p:txBody>
        </p:sp>
      </p:grpSp>
      <p:sp>
        <p:nvSpPr>
          <p:cNvPr name="TextBox 13" id="13"/>
          <p:cNvSpPr txBox="true"/>
          <p:nvPr/>
        </p:nvSpPr>
        <p:spPr>
          <a:xfrm rot="0">
            <a:off x="25570" y="1740268"/>
            <a:ext cx="18288000" cy="1225530"/>
          </a:xfrm>
          <a:prstGeom prst="rect">
            <a:avLst/>
          </a:prstGeom>
        </p:spPr>
        <p:txBody>
          <a:bodyPr anchor="t" rtlCol="false" tIns="0" lIns="0" bIns="0" rIns="0">
            <a:spAutoFit/>
          </a:bodyPr>
          <a:lstStyle/>
          <a:p>
            <a:pPr algn="ctr">
              <a:lnSpc>
                <a:spcPts val="4901"/>
              </a:lnSpc>
            </a:pPr>
            <a:r>
              <a:rPr lang="en-US" sz="3500" b="true">
                <a:solidFill>
                  <a:srgbClr val="545454"/>
                </a:solidFill>
                <a:latin typeface="TT Firs Neue Bold"/>
                <a:ea typeface="TT Firs Neue Bold"/>
                <a:cs typeface="TT Firs Neue Bold"/>
                <a:sym typeface="TT Firs Neue Bold"/>
              </a:rPr>
              <a:t>A piano has 88 keys, with 7 complete octaves (from note C to C).</a:t>
            </a:r>
          </a:p>
          <a:p>
            <a:pPr algn="ctr">
              <a:lnSpc>
                <a:spcPts val="4901"/>
              </a:lnSpc>
            </a:pPr>
            <a:r>
              <a:rPr lang="en-US" sz="3500" b="true">
                <a:solidFill>
                  <a:srgbClr val="545454"/>
                </a:solidFill>
                <a:latin typeface="TT Firs Neue Bold"/>
                <a:ea typeface="TT Firs Neue Bold"/>
                <a:cs typeface="TT Firs Neue Bold"/>
                <a:sym typeface="TT Firs Neue Bold"/>
              </a:rPr>
              <a:t>Your 61-key keyboard only has 5 complete octaves (C2 through C6):</a:t>
            </a:r>
          </a:p>
        </p:txBody>
      </p:sp>
      <p:grpSp>
        <p:nvGrpSpPr>
          <p:cNvPr name="Group 14" id="14"/>
          <p:cNvGrpSpPr/>
          <p:nvPr/>
        </p:nvGrpSpPr>
        <p:grpSpPr>
          <a:xfrm rot="0">
            <a:off x="152440" y="4321353"/>
            <a:ext cx="17916449" cy="3065407"/>
            <a:chOff x="0" y="0"/>
            <a:chExt cx="23888599" cy="4087210"/>
          </a:xfrm>
        </p:grpSpPr>
        <p:sp>
          <p:nvSpPr>
            <p:cNvPr name="Freeform 15" id="15"/>
            <p:cNvSpPr/>
            <p:nvPr/>
          </p:nvSpPr>
          <p:spPr>
            <a:xfrm flipH="false" flipV="false" rot="0">
              <a:off x="4661334" y="0"/>
              <a:ext cx="9902286" cy="3406946"/>
            </a:xfrm>
            <a:custGeom>
              <a:avLst/>
              <a:gdLst/>
              <a:ahLst/>
              <a:cxnLst/>
              <a:rect r="r" b="b" t="t" l="l"/>
              <a:pathLst>
                <a:path h="3406946" w="9902286">
                  <a:moveTo>
                    <a:pt x="0" y="0"/>
                  </a:moveTo>
                  <a:lnTo>
                    <a:pt x="9902286" y="0"/>
                  </a:lnTo>
                  <a:lnTo>
                    <a:pt x="9902286" y="3406946"/>
                  </a:lnTo>
                  <a:lnTo>
                    <a:pt x="0" y="3406946"/>
                  </a:lnTo>
                  <a:lnTo>
                    <a:pt x="0" y="0"/>
                  </a:lnTo>
                  <a:close/>
                </a:path>
              </a:pathLst>
            </a:custGeom>
            <a:blipFill>
              <a:blip r:embed="rId4"/>
              <a:stretch>
                <a:fillRect l="-210" t="0" r="0" b="0"/>
              </a:stretch>
            </a:blipFill>
          </p:spPr>
        </p:sp>
        <p:sp>
          <p:nvSpPr>
            <p:cNvPr name="Freeform 16" id="16"/>
            <p:cNvSpPr/>
            <p:nvPr/>
          </p:nvSpPr>
          <p:spPr>
            <a:xfrm flipH="false" flipV="false" rot="0">
              <a:off x="13929972" y="0"/>
              <a:ext cx="4650718" cy="3406946"/>
            </a:xfrm>
            <a:custGeom>
              <a:avLst/>
              <a:gdLst/>
              <a:ahLst/>
              <a:cxnLst/>
              <a:rect r="r" b="b" t="t" l="l"/>
              <a:pathLst>
                <a:path h="3406946" w="4650718">
                  <a:moveTo>
                    <a:pt x="0" y="0"/>
                  </a:moveTo>
                  <a:lnTo>
                    <a:pt x="4650718" y="0"/>
                  </a:lnTo>
                  <a:lnTo>
                    <a:pt x="4650718" y="3406946"/>
                  </a:lnTo>
                  <a:lnTo>
                    <a:pt x="0" y="3406946"/>
                  </a:lnTo>
                  <a:lnTo>
                    <a:pt x="0" y="0"/>
                  </a:lnTo>
                  <a:close/>
                </a:path>
              </a:pathLst>
            </a:custGeom>
            <a:blipFill>
              <a:blip r:embed="rId4"/>
              <a:stretch>
                <a:fillRect l="0" t="0" r="-113367" b="0"/>
              </a:stretch>
            </a:blipFill>
          </p:spPr>
        </p:sp>
        <p:sp>
          <p:nvSpPr>
            <p:cNvPr name="AutoShape 17" id="17"/>
            <p:cNvSpPr/>
            <p:nvPr/>
          </p:nvSpPr>
          <p:spPr>
            <a:xfrm flipV="true">
              <a:off x="9625395" y="3191110"/>
              <a:ext cx="10351" cy="559460"/>
            </a:xfrm>
            <a:prstGeom prst="line">
              <a:avLst/>
            </a:prstGeom>
            <a:ln cap="flat" w="101600">
              <a:solidFill>
                <a:srgbClr val="263A99"/>
              </a:solidFill>
              <a:prstDash val="solid"/>
              <a:headEnd type="none" len="sm" w="sm"/>
              <a:tailEnd type="triangle" len="med" w="lg"/>
            </a:ln>
          </p:spPr>
        </p:sp>
        <p:sp>
          <p:nvSpPr>
            <p:cNvPr name="Freeform 18" id="18"/>
            <p:cNvSpPr/>
            <p:nvPr/>
          </p:nvSpPr>
          <p:spPr>
            <a:xfrm flipH="false" flipV="false" rot="0">
              <a:off x="18540109" y="0"/>
              <a:ext cx="4650718" cy="3406946"/>
            </a:xfrm>
            <a:custGeom>
              <a:avLst/>
              <a:gdLst/>
              <a:ahLst/>
              <a:cxnLst/>
              <a:rect r="r" b="b" t="t" l="l"/>
              <a:pathLst>
                <a:path h="3406946" w="4650718">
                  <a:moveTo>
                    <a:pt x="0" y="0"/>
                  </a:moveTo>
                  <a:lnTo>
                    <a:pt x="4650718" y="0"/>
                  </a:lnTo>
                  <a:lnTo>
                    <a:pt x="4650718" y="3406946"/>
                  </a:lnTo>
                  <a:lnTo>
                    <a:pt x="0" y="3406946"/>
                  </a:lnTo>
                  <a:lnTo>
                    <a:pt x="0" y="0"/>
                  </a:lnTo>
                  <a:close/>
                </a:path>
              </a:pathLst>
            </a:custGeom>
            <a:blipFill>
              <a:blip r:embed="rId4"/>
              <a:stretch>
                <a:fillRect l="0" t="0" r="-113367" b="0"/>
              </a:stretch>
            </a:blipFill>
          </p:spPr>
        </p:sp>
        <p:sp>
          <p:nvSpPr>
            <p:cNvPr name="Freeform 19" id="19"/>
            <p:cNvSpPr/>
            <p:nvPr/>
          </p:nvSpPr>
          <p:spPr>
            <a:xfrm flipH="false" flipV="false" rot="0">
              <a:off x="23190827" y="0"/>
              <a:ext cx="697772" cy="3406946"/>
            </a:xfrm>
            <a:custGeom>
              <a:avLst/>
              <a:gdLst/>
              <a:ahLst/>
              <a:cxnLst/>
              <a:rect r="r" b="b" t="t" l="l"/>
              <a:pathLst>
                <a:path h="3406946" w="697772">
                  <a:moveTo>
                    <a:pt x="0" y="0"/>
                  </a:moveTo>
                  <a:lnTo>
                    <a:pt x="697772" y="0"/>
                  </a:lnTo>
                  <a:lnTo>
                    <a:pt x="697772" y="3406946"/>
                  </a:lnTo>
                  <a:lnTo>
                    <a:pt x="0" y="3406946"/>
                  </a:lnTo>
                  <a:lnTo>
                    <a:pt x="0" y="0"/>
                  </a:lnTo>
                  <a:close/>
                </a:path>
              </a:pathLst>
            </a:custGeom>
            <a:blipFill>
              <a:blip r:embed="rId4"/>
              <a:stretch>
                <a:fillRect l="0" t="0" r="-1322118" b="0"/>
              </a:stretch>
            </a:blipFill>
          </p:spPr>
        </p:sp>
        <p:sp>
          <p:nvSpPr>
            <p:cNvPr name="TextBox 20" id="20"/>
            <p:cNvSpPr txBox="true"/>
            <p:nvPr/>
          </p:nvSpPr>
          <p:spPr>
            <a:xfrm rot="0">
              <a:off x="8603056" y="3713458"/>
              <a:ext cx="2055030" cy="373751"/>
            </a:xfrm>
            <a:prstGeom prst="rect">
              <a:avLst/>
            </a:prstGeom>
          </p:spPr>
          <p:txBody>
            <a:bodyPr anchor="t" rtlCol="false" tIns="0" lIns="0" bIns="0" rIns="0">
              <a:spAutoFit/>
            </a:bodyPr>
            <a:lstStyle/>
            <a:p>
              <a:pPr algn="ctr" marL="0" indent="0" lvl="0">
                <a:lnSpc>
                  <a:spcPts val="2321"/>
                </a:lnSpc>
              </a:pPr>
              <a:r>
                <a:rPr lang="en-US" b="true" sz="1657">
                  <a:solidFill>
                    <a:srgbClr val="000000"/>
                  </a:solidFill>
                  <a:latin typeface="TT Firs Neue Bold"/>
                  <a:ea typeface="TT Firs Neue Bold"/>
                  <a:cs typeface="TT Firs Neue Bold"/>
                  <a:sym typeface="TT Firs Neue Bold"/>
                </a:rPr>
                <a:t>Middle C</a:t>
              </a:r>
            </a:p>
          </p:txBody>
        </p:sp>
        <p:sp>
          <p:nvSpPr>
            <p:cNvPr name="Freeform 21" id="21"/>
            <p:cNvSpPr/>
            <p:nvPr/>
          </p:nvSpPr>
          <p:spPr>
            <a:xfrm flipH="false" flipV="false" rot="0">
              <a:off x="0" y="0"/>
              <a:ext cx="4650718" cy="3406946"/>
            </a:xfrm>
            <a:custGeom>
              <a:avLst/>
              <a:gdLst/>
              <a:ahLst/>
              <a:cxnLst/>
              <a:rect r="r" b="b" t="t" l="l"/>
              <a:pathLst>
                <a:path h="3406946" w="4650718">
                  <a:moveTo>
                    <a:pt x="0" y="0"/>
                  </a:moveTo>
                  <a:lnTo>
                    <a:pt x="4650718" y="0"/>
                  </a:lnTo>
                  <a:lnTo>
                    <a:pt x="4650718" y="3406946"/>
                  </a:lnTo>
                  <a:lnTo>
                    <a:pt x="0" y="3406946"/>
                  </a:lnTo>
                  <a:lnTo>
                    <a:pt x="0" y="0"/>
                  </a:lnTo>
                  <a:close/>
                </a:path>
              </a:pathLst>
            </a:custGeom>
            <a:blipFill>
              <a:blip r:embed="rId4"/>
              <a:stretch>
                <a:fillRect l="0" t="0" r="-113367" b="0"/>
              </a:stretch>
            </a:blipFill>
          </p:spPr>
        </p:sp>
      </p:grpSp>
      <p:grpSp>
        <p:nvGrpSpPr>
          <p:cNvPr name="Group 22" id="22"/>
          <p:cNvGrpSpPr/>
          <p:nvPr/>
        </p:nvGrpSpPr>
        <p:grpSpPr>
          <a:xfrm rot="0">
            <a:off x="-324697" y="3606614"/>
            <a:ext cx="18832456" cy="700535"/>
            <a:chOff x="0" y="0"/>
            <a:chExt cx="25109942" cy="934046"/>
          </a:xfrm>
        </p:grpSpPr>
        <p:grpSp>
          <p:nvGrpSpPr>
            <p:cNvPr name="Group 23" id="23"/>
            <p:cNvGrpSpPr/>
            <p:nvPr/>
          </p:nvGrpSpPr>
          <p:grpSpPr>
            <a:xfrm rot="0">
              <a:off x="9706261" y="0"/>
              <a:ext cx="934046" cy="934046"/>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5" id="25"/>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26" id="26"/>
            <p:cNvGrpSpPr/>
            <p:nvPr/>
          </p:nvGrpSpPr>
          <p:grpSpPr>
            <a:xfrm rot="0">
              <a:off x="5078315" y="0"/>
              <a:ext cx="934046" cy="934046"/>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8" id="28"/>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29" id="29"/>
            <p:cNvGrpSpPr/>
            <p:nvPr/>
          </p:nvGrpSpPr>
          <p:grpSpPr>
            <a:xfrm rot="0">
              <a:off x="14334774" y="0"/>
              <a:ext cx="934046" cy="934046"/>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1" id="31"/>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32" id="32"/>
            <p:cNvGrpSpPr/>
            <p:nvPr/>
          </p:nvGrpSpPr>
          <p:grpSpPr>
            <a:xfrm rot="0">
              <a:off x="18948177" y="0"/>
              <a:ext cx="934046" cy="934046"/>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4" id="34"/>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35" id="35"/>
            <p:cNvSpPr txBox="true"/>
            <p:nvPr/>
          </p:nvSpPr>
          <p:spPr>
            <a:xfrm rot="0">
              <a:off x="9239238"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C4</a:t>
              </a:r>
            </a:p>
          </p:txBody>
        </p:sp>
        <p:sp>
          <p:nvSpPr>
            <p:cNvPr name="TextBox 36" id="36"/>
            <p:cNvSpPr txBox="true"/>
            <p:nvPr/>
          </p:nvSpPr>
          <p:spPr>
            <a:xfrm rot="0">
              <a:off x="4611292"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C3</a:t>
              </a:r>
            </a:p>
          </p:txBody>
        </p:sp>
        <p:sp>
          <p:nvSpPr>
            <p:cNvPr name="TextBox 37" id="37"/>
            <p:cNvSpPr txBox="true"/>
            <p:nvPr/>
          </p:nvSpPr>
          <p:spPr>
            <a:xfrm rot="0">
              <a:off x="13867751"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C5</a:t>
              </a:r>
            </a:p>
          </p:txBody>
        </p:sp>
        <p:sp>
          <p:nvSpPr>
            <p:cNvPr name="TextBox 38" id="38"/>
            <p:cNvSpPr txBox="true"/>
            <p:nvPr/>
          </p:nvSpPr>
          <p:spPr>
            <a:xfrm rot="0">
              <a:off x="18481154"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C6</a:t>
              </a:r>
            </a:p>
          </p:txBody>
        </p:sp>
        <p:grpSp>
          <p:nvGrpSpPr>
            <p:cNvPr name="Group 39" id="39"/>
            <p:cNvGrpSpPr/>
            <p:nvPr/>
          </p:nvGrpSpPr>
          <p:grpSpPr>
            <a:xfrm rot="0">
              <a:off x="23708873" y="0"/>
              <a:ext cx="934046" cy="934046"/>
              <a:chOff x="0" y="0"/>
              <a:chExt cx="812800" cy="812800"/>
            </a:xfrm>
          </p:grpSpPr>
          <p:sp>
            <p:nvSpPr>
              <p:cNvPr name="Freeform 40" id="4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1" id="41"/>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42" id="42"/>
            <p:cNvSpPr txBox="true"/>
            <p:nvPr/>
          </p:nvSpPr>
          <p:spPr>
            <a:xfrm rot="0">
              <a:off x="23241850"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C7</a:t>
              </a:r>
            </a:p>
          </p:txBody>
        </p:sp>
        <p:grpSp>
          <p:nvGrpSpPr>
            <p:cNvPr name="Group 43" id="43"/>
            <p:cNvGrpSpPr/>
            <p:nvPr/>
          </p:nvGrpSpPr>
          <p:grpSpPr>
            <a:xfrm rot="0">
              <a:off x="467023" y="0"/>
              <a:ext cx="934046" cy="934046"/>
              <a:chOff x="0" y="0"/>
              <a:chExt cx="812800" cy="812800"/>
            </a:xfrm>
          </p:grpSpPr>
          <p:sp>
            <p:nvSpPr>
              <p:cNvPr name="Freeform 44" id="4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5" id="45"/>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46" id="46"/>
            <p:cNvSpPr txBox="true"/>
            <p:nvPr/>
          </p:nvSpPr>
          <p:spPr>
            <a:xfrm rot="0">
              <a:off x="0" y="117274"/>
              <a:ext cx="1868092" cy="709529"/>
            </a:xfrm>
            <a:prstGeom prst="rect">
              <a:avLst/>
            </a:prstGeom>
          </p:spPr>
          <p:txBody>
            <a:bodyPr anchor="t" rtlCol="false" tIns="0" lIns="0" bIns="0" rIns="0">
              <a:spAutoFit/>
            </a:bodyPr>
            <a:lstStyle/>
            <a:p>
              <a:pPr algn="ctr">
                <a:lnSpc>
                  <a:spcPts val="4576"/>
                </a:lnSpc>
                <a:spcBef>
                  <a:spcPct val="0"/>
                </a:spcBef>
              </a:pPr>
              <a:r>
                <a:rPr lang="en-US" sz="3268">
                  <a:solidFill>
                    <a:srgbClr val="000000"/>
                  </a:solidFill>
                  <a:latin typeface="TT Firs Neue"/>
                  <a:ea typeface="TT Firs Neue"/>
                  <a:cs typeface="TT Firs Neue"/>
                  <a:sym typeface="TT Firs Neue"/>
                </a:rPr>
                <a:t>C2</a:t>
              </a:r>
            </a:p>
          </p:txBody>
        </p:sp>
      </p:grpSp>
      <p:sp>
        <p:nvSpPr>
          <p:cNvPr name="TextBox 47" id="47"/>
          <p:cNvSpPr txBox="true"/>
          <p:nvPr/>
        </p:nvSpPr>
        <p:spPr>
          <a:xfrm rot="0">
            <a:off x="605121" y="7705687"/>
            <a:ext cx="16940439" cy="1844655"/>
          </a:xfrm>
          <a:prstGeom prst="rect">
            <a:avLst/>
          </a:prstGeom>
        </p:spPr>
        <p:txBody>
          <a:bodyPr anchor="t" rtlCol="false" tIns="0" lIns="0" bIns="0" rIns="0">
            <a:spAutoFit/>
          </a:bodyPr>
          <a:lstStyle/>
          <a:p>
            <a:pPr algn="ctr">
              <a:lnSpc>
                <a:spcPts val="4901"/>
              </a:lnSpc>
            </a:pPr>
            <a:r>
              <a:rPr lang="en-US" sz="3500">
                <a:solidFill>
                  <a:srgbClr val="000000"/>
                </a:solidFill>
                <a:latin typeface="TT Firs Neue"/>
                <a:ea typeface="TT Firs Neue"/>
                <a:cs typeface="TT Firs Neue"/>
                <a:sym typeface="TT Firs Neue"/>
              </a:rPr>
              <a:t>If you need to play notes in an Octave that is not on your keyboard you can press the </a:t>
            </a:r>
            <a:r>
              <a:rPr lang="en-US" sz="3500" b="true">
                <a:solidFill>
                  <a:srgbClr val="000000"/>
                </a:solidFill>
                <a:latin typeface="TT Firs Neue Bold"/>
                <a:ea typeface="TT Firs Neue Bold"/>
                <a:cs typeface="TT Firs Neue Bold"/>
                <a:sym typeface="TT Firs Neue Bold"/>
              </a:rPr>
              <a:t>Oct-</a:t>
            </a:r>
            <a:r>
              <a:rPr lang="en-US" sz="3500">
                <a:solidFill>
                  <a:srgbClr val="000000"/>
                </a:solidFill>
                <a:latin typeface="TT Firs Neue"/>
                <a:ea typeface="TT Firs Neue"/>
                <a:cs typeface="TT Firs Neue"/>
                <a:sym typeface="TT Firs Neue"/>
              </a:rPr>
              <a:t> or </a:t>
            </a:r>
            <a:r>
              <a:rPr lang="en-US" sz="3500" b="true">
                <a:solidFill>
                  <a:srgbClr val="000000"/>
                </a:solidFill>
                <a:latin typeface="TT Firs Neue Bold"/>
                <a:ea typeface="TT Firs Neue Bold"/>
                <a:cs typeface="TT Firs Neue Bold"/>
                <a:sym typeface="TT Firs Neue Bold"/>
              </a:rPr>
              <a:t>Oct+</a:t>
            </a:r>
            <a:r>
              <a:rPr lang="en-US" sz="3500">
                <a:solidFill>
                  <a:srgbClr val="000000"/>
                </a:solidFill>
                <a:latin typeface="TT Firs Neue"/>
                <a:ea typeface="TT Firs Neue"/>
                <a:cs typeface="TT Firs Neue"/>
                <a:sym typeface="TT Firs Neue"/>
              </a:rPr>
              <a:t> buttons. Not all keyboards have dedicated buttons and we’ll look at your keyboard shortly. But first, let’s see what it does ...</a:t>
            </a:r>
          </a:p>
        </p:txBody>
      </p:sp>
      <p:sp>
        <p:nvSpPr>
          <p:cNvPr name="TextBox 48" id="48"/>
          <p:cNvSpPr txBox="true"/>
          <p:nvPr/>
        </p:nvSpPr>
        <p:spPr>
          <a:xfrm rot="0">
            <a:off x="396005" y="291118"/>
            <a:ext cx="4138836"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Octaves</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7826275" y="3001981"/>
            <a:ext cx="179296" cy="1509600"/>
            <a:chOff x="0" y="0"/>
            <a:chExt cx="47222" cy="397590"/>
          </a:xfrm>
        </p:grpSpPr>
        <p:sp>
          <p:nvSpPr>
            <p:cNvPr name="Freeform 11" id="11"/>
            <p:cNvSpPr/>
            <p:nvPr/>
          </p:nvSpPr>
          <p:spPr>
            <a:xfrm flipH="false" flipV="false" rot="0">
              <a:off x="0" y="0"/>
              <a:ext cx="47222" cy="397590"/>
            </a:xfrm>
            <a:custGeom>
              <a:avLst/>
              <a:gdLst/>
              <a:ahLst/>
              <a:cxnLst/>
              <a:rect r="r" b="b" t="t" l="l"/>
              <a:pathLst>
                <a:path h="397590" w="47222">
                  <a:moveTo>
                    <a:pt x="0" y="0"/>
                  </a:moveTo>
                  <a:lnTo>
                    <a:pt x="47222" y="0"/>
                  </a:lnTo>
                  <a:lnTo>
                    <a:pt x="47222" y="397590"/>
                  </a:lnTo>
                  <a:lnTo>
                    <a:pt x="0" y="397590"/>
                  </a:lnTo>
                  <a:close/>
                </a:path>
              </a:pathLst>
            </a:custGeom>
            <a:solidFill>
              <a:srgbClr val="FFFFFF"/>
            </a:solidFill>
          </p:spPr>
        </p:sp>
        <p:sp>
          <p:nvSpPr>
            <p:cNvPr name="TextBox 12" id="12"/>
            <p:cNvSpPr txBox="true"/>
            <p:nvPr/>
          </p:nvSpPr>
          <p:spPr>
            <a:xfrm>
              <a:off x="0" y="-47625"/>
              <a:ext cx="47222" cy="445215"/>
            </a:xfrm>
            <a:prstGeom prst="rect">
              <a:avLst/>
            </a:prstGeom>
          </p:spPr>
          <p:txBody>
            <a:bodyPr anchor="ctr" rtlCol="false" tIns="50800" lIns="50800" bIns="50800" rIns="50800"/>
            <a:lstStyle/>
            <a:p>
              <a:pPr algn="ctr">
                <a:lnSpc>
                  <a:spcPts val="3360"/>
                </a:lnSpc>
              </a:pPr>
            </a:p>
          </p:txBody>
        </p:sp>
      </p:grpSp>
      <p:sp>
        <p:nvSpPr>
          <p:cNvPr name="TextBox 13" id="13"/>
          <p:cNvSpPr txBox="true"/>
          <p:nvPr/>
        </p:nvSpPr>
        <p:spPr>
          <a:xfrm rot="0">
            <a:off x="375838" y="-55946"/>
            <a:ext cx="18288000" cy="497820"/>
          </a:xfrm>
          <a:prstGeom prst="rect">
            <a:avLst/>
          </a:prstGeom>
        </p:spPr>
        <p:txBody>
          <a:bodyPr anchor="t" rtlCol="false" tIns="0" lIns="0" bIns="0" rIns="0">
            <a:spAutoFit/>
          </a:bodyPr>
          <a:lstStyle/>
          <a:p>
            <a:pPr algn="l">
              <a:lnSpc>
                <a:spcPts val="4061"/>
              </a:lnSpc>
            </a:pPr>
            <a:r>
              <a:rPr lang="en-US" sz="2900" b="true">
                <a:solidFill>
                  <a:srgbClr val="545454"/>
                </a:solidFill>
                <a:latin typeface="TT Firs Neue Bold"/>
                <a:ea typeface="TT Firs Neue Bold"/>
                <a:cs typeface="TT Firs Neue Bold"/>
                <a:sym typeface="TT Firs Neue Bold"/>
              </a:rPr>
              <a:t>Normal </a:t>
            </a:r>
            <a:r>
              <a:rPr lang="en-US" sz="2900">
                <a:solidFill>
                  <a:srgbClr val="545454"/>
                </a:solidFill>
                <a:latin typeface="TT Firs Neue"/>
                <a:ea typeface="TT Firs Neue"/>
                <a:cs typeface="TT Firs Neue"/>
                <a:sym typeface="TT Firs Neue"/>
              </a:rPr>
              <a:t>(you have not pressed the </a:t>
            </a:r>
            <a:r>
              <a:rPr lang="en-US" sz="2900" b="true">
                <a:solidFill>
                  <a:srgbClr val="545454"/>
                </a:solidFill>
                <a:latin typeface="TT Firs Neue Bold"/>
                <a:ea typeface="TT Firs Neue Bold"/>
                <a:cs typeface="TT Firs Neue Bold"/>
                <a:sym typeface="TT Firs Neue Bold"/>
              </a:rPr>
              <a:t>Oct+</a:t>
            </a:r>
            <a:r>
              <a:rPr lang="en-US" sz="2900">
                <a:solidFill>
                  <a:srgbClr val="545454"/>
                </a:solidFill>
                <a:latin typeface="TT Firs Neue"/>
                <a:ea typeface="TT Firs Neue"/>
                <a:cs typeface="TT Firs Neue"/>
                <a:sym typeface="TT Firs Neue"/>
              </a:rPr>
              <a:t> or </a:t>
            </a:r>
            <a:r>
              <a:rPr lang="en-US" sz="2900" b="true">
                <a:solidFill>
                  <a:srgbClr val="545454"/>
                </a:solidFill>
                <a:latin typeface="TT Firs Neue Bold"/>
                <a:ea typeface="TT Firs Neue Bold"/>
                <a:cs typeface="TT Firs Neue Bold"/>
                <a:sym typeface="TT Firs Neue Bold"/>
              </a:rPr>
              <a:t>Oct-</a:t>
            </a:r>
            <a:r>
              <a:rPr lang="en-US" sz="2900">
                <a:solidFill>
                  <a:srgbClr val="545454"/>
                </a:solidFill>
                <a:latin typeface="TT Firs Neue"/>
                <a:ea typeface="TT Firs Neue"/>
                <a:cs typeface="TT Firs Neue"/>
                <a:sym typeface="TT Firs Neue"/>
              </a:rPr>
              <a:t> buttons)</a:t>
            </a:r>
            <a:r>
              <a:rPr lang="en-US" sz="2900" b="true">
                <a:solidFill>
                  <a:srgbClr val="545454"/>
                </a:solidFill>
                <a:latin typeface="TT Firs Neue Bold"/>
                <a:ea typeface="TT Firs Neue Bold"/>
                <a:cs typeface="TT Firs Neue Bold"/>
                <a:sym typeface="TT Firs Neue Bold"/>
              </a:rPr>
              <a:t>:</a:t>
            </a:r>
          </a:p>
        </p:txBody>
      </p:sp>
      <p:grpSp>
        <p:nvGrpSpPr>
          <p:cNvPr name="Group 14" id="14"/>
          <p:cNvGrpSpPr/>
          <p:nvPr/>
        </p:nvGrpSpPr>
        <p:grpSpPr>
          <a:xfrm rot="0">
            <a:off x="742440" y="422824"/>
            <a:ext cx="14704577" cy="2951578"/>
            <a:chOff x="0" y="0"/>
            <a:chExt cx="19606103" cy="3935437"/>
          </a:xfrm>
        </p:grpSpPr>
        <p:sp>
          <p:nvSpPr>
            <p:cNvPr name="Freeform 15" id="15"/>
            <p:cNvSpPr/>
            <p:nvPr/>
          </p:nvSpPr>
          <p:spPr>
            <a:xfrm flipH="false" flipV="false" rot="0">
              <a:off x="4136356" y="744101"/>
              <a:ext cx="7731808" cy="2660179"/>
            </a:xfrm>
            <a:custGeom>
              <a:avLst/>
              <a:gdLst/>
              <a:ahLst/>
              <a:cxnLst/>
              <a:rect r="r" b="b" t="t" l="l"/>
              <a:pathLst>
                <a:path h="2660179" w="7731808">
                  <a:moveTo>
                    <a:pt x="0" y="0"/>
                  </a:moveTo>
                  <a:lnTo>
                    <a:pt x="7731807" y="0"/>
                  </a:lnTo>
                  <a:lnTo>
                    <a:pt x="7731807" y="2660179"/>
                  </a:lnTo>
                  <a:lnTo>
                    <a:pt x="0" y="2660179"/>
                  </a:lnTo>
                  <a:lnTo>
                    <a:pt x="0" y="0"/>
                  </a:lnTo>
                  <a:close/>
                </a:path>
              </a:pathLst>
            </a:custGeom>
            <a:blipFill>
              <a:blip r:embed="rId4"/>
              <a:stretch>
                <a:fillRect l="-210" t="0" r="0" b="0"/>
              </a:stretch>
            </a:blipFill>
          </p:spPr>
        </p:sp>
        <p:sp>
          <p:nvSpPr>
            <p:cNvPr name="Freeform 16" id="16"/>
            <p:cNvSpPr/>
            <p:nvPr/>
          </p:nvSpPr>
          <p:spPr>
            <a:xfrm flipH="false" flipV="false" rot="0">
              <a:off x="11373404" y="744101"/>
              <a:ext cx="3631329" cy="2660179"/>
            </a:xfrm>
            <a:custGeom>
              <a:avLst/>
              <a:gdLst/>
              <a:ahLst/>
              <a:cxnLst/>
              <a:rect r="r" b="b" t="t" l="l"/>
              <a:pathLst>
                <a:path h="2660179" w="3631329">
                  <a:moveTo>
                    <a:pt x="0" y="0"/>
                  </a:moveTo>
                  <a:lnTo>
                    <a:pt x="3631329" y="0"/>
                  </a:lnTo>
                  <a:lnTo>
                    <a:pt x="3631329" y="2660179"/>
                  </a:lnTo>
                  <a:lnTo>
                    <a:pt x="0" y="2660179"/>
                  </a:lnTo>
                  <a:lnTo>
                    <a:pt x="0" y="0"/>
                  </a:lnTo>
                  <a:close/>
                </a:path>
              </a:pathLst>
            </a:custGeom>
            <a:blipFill>
              <a:blip r:embed="rId4"/>
              <a:stretch>
                <a:fillRect l="0" t="0" r="-113367" b="0"/>
              </a:stretch>
            </a:blipFill>
          </p:spPr>
        </p:sp>
        <p:sp>
          <p:nvSpPr>
            <p:cNvPr name="AutoShape 17" id="17"/>
            <p:cNvSpPr/>
            <p:nvPr/>
          </p:nvSpPr>
          <p:spPr>
            <a:xfrm flipV="true">
              <a:off x="8012346" y="3235753"/>
              <a:ext cx="8082" cy="436832"/>
            </a:xfrm>
            <a:prstGeom prst="line">
              <a:avLst/>
            </a:prstGeom>
            <a:ln cap="flat" w="79330">
              <a:solidFill>
                <a:srgbClr val="263A99"/>
              </a:solidFill>
              <a:prstDash val="solid"/>
              <a:headEnd type="none" len="sm" w="sm"/>
              <a:tailEnd type="triangle" len="med" w="lg"/>
            </a:ln>
          </p:spPr>
        </p:sp>
        <p:sp>
          <p:nvSpPr>
            <p:cNvPr name="Freeform 18" id="18"/>
            <p:cNvSpPr/>
            <p:nvPr/>
          </p:nvSpPr>
          <p:spPr>
            <a:xfrm flipH="false" flipV="false" rot="0">
              <a:off x="14973047" y="744101"/>
              <a:ext cx="3631329" cy="2660179"/>
            </a:xfrm>
            <a:custGeom>
              <a:avLst/>
              <a:gdLst/>
              <a:ahLst/>
              <a:cxnLst/>
              <a:rect r="r" b="b" t="t" l="l"/>
              <a:pathLst>
                <a:path h="2660179" w="3631329">
                  <a:moveTo>
                    <a:pt x="0" y="0"/>
                  </a:moveTo>
                  <a:lnTo>
                    <a:pt x="3631329" y="0"/>
                  </a:lnTo>
                  <a:lnTo>
                    <a:pt x="3631329" y="2660179"/>
                  </a:lnTo>
                  <a:lnTo>
                    <a:pt x="0" y="2660179"/>
                  </a:lnTo>
                  <a:lnTo>
                    <a:pt x="0" y="0"/>
                  </a:lnTo>
                  <a:close/>
                </a:path>
              </a:pathLst>
            </a:custGeom>
            <a:blipFill>
              <a:blip r:embed="rId4"/>
              <a:stretch>
                <a:fillRect l="0" t="0" r="-113367" b="0"/>
              </a:stretch>
            </a:blipFill>
          </p:spPr>
        </p:sp>
        <p:sp>
          <p:nvSpPr>
            <p:cNvPr name="Freeform 19" id="19"/>
            <p:cNvSpPr/>
            <p:nvPr/>
          </p:nvSpPr>
          <p:spPr>
            <a:xfrm flipH="false" flipV="false" rot="0">
              <a:off x="18604376" y="744101"/>
              <a:ext cx="544828" cy="2660179"/>
            </a:xfrm>
            <a:custGeom>
              <a:avLst/>
              <a:gdLst/>
              <a:ahLst/>
              <a:cxnLst/>
              <a:rect r="r" b="b" t="t" l="l"/>
              <a:pathLst>
                <a:path h="2660179" w="544828">
                  <a:moveTo>
                    <a:pt x="0" y="0"/>
                  </a:moveTo>
                  <a:lnTo>
                    <a:pt x="544828" y="0"/>
                  </a:lnTo>
                  <a:lnTo>
                    <a:pt x="544828" y="2660179"/>
                  </a:lnTo>
                  <a:lnTo>
                    <a:pt x="0" y="2660179"/>
                  </a:lnTo>
                  <a:lnTo>
                    <a:pt x="0" y="0"/>
                  </a:lnTo>
                  <a:close/>
                </a:path>
              </a:pathLst>
            </a:custGeom>
            <a:blipFill>
              <a:blip r:embed="rId4"/>
              <a:stretch>
                <a:fillRect l="0" t="0" r="-1322118" b="0"/>
              </a:stretch>
            </a:blipFill>
          </p:spPr>
        </p:sp>
        <p:sp>
          <p:nvSpPr>
            <p:cNvPr name="TextBox 20" id="20"/>
            <p:cNvSpPr txBox="true"/>
            <p:nvPr/>
          </p:nvSpPr>
          <p:spPr>
            <a:xfrm rot="0">
              <a:off x="7214093" y="3644782"/>
              <a:ext cx="1604589" cy="290655"/>
            </a:xfrm>
            <a:prstGeom prst="rect">
              <a:avLst/>
            </a:prstGeom>
          </p:spPr>
          <p:txBody>
            <a:bodyPr anchor="t" rtlCol="false" tIns="0" lIns="0" bIns="0" rIns="0">
              <a:spAutoFit/>
            </a:bodyPr>
            <a:lstStyle/>
            <a:p>
              <a:pPr algn="ctr" marL="0" indent="0" lvl="0">
                <a:lnSpc>
                  <a:spcPts val="1812"/>
                </a:lnSpc>
              </a:pPr>
              <a:r>
                <a:rPr lang="en-US" b="true" sz="1294">
                  <a:solidFill>
                    <a:srgbClr val="000000"/>
                  </a:solidFill>
                  <a:latin typeface="TT Firs Neue Bold"/>
                  <a:ea typeface="TT Firs Neue Bold"/>
                  <a:cs typeface="TT Firs Neue Bold"/>
                  <a:sym typeface="TT Firs Neue Bold"/>
                </a:rPr>
                <a:t>Middle C</a:t>
              </a:r>
            </a:p>
          </p:txBody>
        </p:sp>
        <p:sp>
          <p:nvSpPr>
            <p:cNvPr name="Freeform 21" id="21"/>
            <p:cNvSpPr/>
            <p:nvPr/>
          </p:nvSpPr>
          <p:spPr>
            <a:xfrm flipH="false" flipV="false" rot="0">
              <a:off x="496738" y="744101"/>
              <a:ext cx="3631329" cy="2660179"/>
            </a:xfrm>
            <a:custGeom>
              <a:avLst/>
              <a:gdLst/>
              <a:ahLst/>
              <a:cxnLst/>
              <a:rect r="r" b="b" t="t" l="l"/>
              <a:pathLst>
                <a:path h="2660179" w="3631329">
                  <a:moveTo>
                    <a:pt x="0" y="0"/>
                  </a:moveTo>
                  <a:lnTo>
                    <a:pt x="3631329" y="0"/>
                  </a:lnTo>
                  <a:lnTo>
                    <a:pt x="3631329" y="2660179"/>
                  </a:lnTo>
                  <a:lnTo>
                    <a:pt x="0" y="2660179"/>
                  </a:lnTo>
                  <a:lnTo>
                    <a:pt x="0" y="0"/>
                  </a:lnTo>
                  <a:close/>
                </a:path>
              </a:pathLst>
            </a:custGeom>
            <a:blipFill>
              <a:blip r:embed="rId4"/>
              <a:stretch>
                <a:fillRect l="0" t="0" r="-113367" b="0"/>
              </a:stretch>
            </a:blipFill>
          </p:spPr>
        </p:sp>
        <p:grpSp>
          <p:nvGrpSpPr>
            <p:cNvPr name="Group 22" id="22"/>
            <p:cNvGrpSpPr/>
            <p:nvPr/>
          </p:nvGrpSpPr>
          <p:grpSpPr>
            <a:xfrm rot="0">
              <a:off x="7578749" y="0"/>
              <a:ext cx="729313" cy="729313"/>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4" id="24"/>
              <p:cNvSpPr txBox="true"/>
              <p:nvPr/>
            </p:nvSpPr>
            <p:spPr>
              <a:xfrm>
                <a:off x="76200" y="28575"/>
                <a:ext cx="660400" cy="708025"/>
              </a:xfrm>
              <a:prstGeom prst="rect">
                <a:avLst/>
              </a:prstGeom>
            </p:spPr>
            <p:txBody>
              <a:bodyPr anchor="ctr" rtlCol="false" tIns="35618" lIns="35618" bIns="35618" rIns="35618"/>
              <a:lstStyle/>
              <a:p>
                <a:pPr algn="ctr">
                  <a:lnSpc>
                    <a:spcPts val="3359"/>
                  </a:lnSpc>
                </a:pPr>
              </a:p>
            </p:txBody>
          </p:sp>
        </p:grpSp>
        <p:grpSp>
          <p:nvGrpSpPr>
            <p:cNvPr name="Group 25" id="25"/>
            <p:cNvGrpSpPr/>
            <p:nvPr/>
          </p:nvGrpSpPr>
          <p:grpSpPr>
            <a:xfrm rot="0">
              <a:off x="3965201" y="0"/>
              <a:ext cx="729313" cy="729313"/>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27" id="27"/>
              <p:cNvSpPr txBox="true"/>
              <p:nvPr/>
            </p:nvSpPr>
            <p:spPr>
              <a:xfrm>
                <a:off x="76200" y="28575"/>
                <a:ext cx="660400" cy="708025"/>
              </a:xfrm>
              <a:prstGeom prst="rect">
                <a:avLst/>
              </a:prstGeom>
            </p:spPr>
            <p:txBody>
              <a:bodyPr anchor="ctr" rtlCol="false" tIns="35618" lIns="35618" bIns="35618" rIns="35618"/>
              <a:lstStyle/>
              <a:p>
                <a:pPr algn="ctr">
                  <a:lnSpc>
                    <a:spcPts val="3359"/>
                  </a:lnSpc>
                </a:pPr>
              </a:p>
            </p:txBody>
          </p:sp>
        </p:grpSp>
        <p:grpSp>
          <p:nvGrpSpPr>
            <p:cNvPr name="Group 28" id="28"/>
            <p:cNvGrpSpPr/>
            <p:nvPr/>
          </p:nvGrpSpPr>
          <p:grpSpPr>
            <a:xfrm rot="0">
              <a:off x="11192740" y="0"/>
              <a:ext cx="729313" cy="729313"/>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0" id="30"/>
              <p:cNvSpPr txBox="true"/>
              <p:nvPr/>
            </p:nvSpPr>
            <p:spPr>
              <a:xfrm>
                <a:off x="76200" y="28575"/>
                <a:ext cx="660400" cy="708025"/>
              </a:xfrm>
              <a:prstGeom prst="rect">
                <a:avLst/>
              </a:prstGeom>
            </p:spPr>
            <p:txBody>
              <a:bodyPr anchor="ctr" rtlCol="false" tIns="35618" lIns="35618" bIns="35618" rIns="35618"/>
              <a:lstStyle/>
              <a:p>
                <a:pPr algn="ctr">
                  <a:lnSpc>
                    <a:spcPts val="3359"/>
                  </a:lnSpc>
                </a:pPr>
              </a:p>
            </p:txBody>
          </p:sp>
        </p:grpSp>
        <p:grpSp>
          <p:nvGrpSpPr>
            <p:cNvPr name="Group 31" id="31"/>
            <p:cNvGrpSpPr/>
            <p:nvPr/>
          </p:nvGrpSpPr>
          <p:grpSpPr>
            <a:xfrm rot="0">
              <a:off x="14794933" y="0"/>
              <a:ext cx="729313" cy="729313"/>
              <a:chOff x="0" y="0"/>
              <a:chExt cx="812800" cy="812800"/>
            </a:xfrm>
          </p:grpSpPr>
          <p:sp>
            <p:nvSpPr>
              <p:cNvPr name="Freeform 32" id="3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33" id="33"/>
              <p:cNvSpPr txBox="true"/>
              <p:nvPr/>
            </p:nvSpPr>
            <p:spPr>
              <a:xfrm>
                <a:off x="76200" y="28575"/>
                <a:ext cx="660400" cy="708025"/>
              </a:xfrm>
              <a:prstGeom prst="rect">
                <a:avLst/>
              </a:prstGeom>
            </p:spPr>
            <p:txBody>
              <a:bodyPr anchor="ctr" rtlCol="false" tIns="35618" lIns="35618" bIns="35618" rIns="35618"/>
              <a:lstStyle/>
              <a:p>
                <a:pPr algn="ctr">
                  <a:lnSpc>
                    <a:spcPts val="3359"/>
                  </a:lnSpc>
                </a:pPr>
              </a:p>
            </p:txBody>
          </p:sp>
        </p:grpSp>
        <p:sp>
          <p:nvSpPr>
            <p:cNvPr name="TextBox 34" id="34"/>
            <p:cNvSpPr txBox="true"/>
            <p:nvPr/>
          </p:nvSpPr>
          <p:spPr>
            <a:xfrm rot="0">
              <a:off x="7214093" y="81130"/>
              <a:ext cx="1458626" cy="564447"/>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C4</a:t>
              </a:r>
            </a:p>
          </p:txBody>
        </p:sp>
        <p:sp>
          <p:nvSpPr>
            <p:cNvPr name="TextBox 35" id="35"/>
            <p:cNvSpPr txBox="true"/>
            <p:nvPr/>
          </p:nvSpPr>
          <p:spPr>
            <a:xfrm rot="0">
              <a:off x="3600545" y="81130"/>
              <a:ext cx="1458626" cy="564447"/>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C3</a:t>
              </a:r>
            </a:p>
          </p:txBody>
        </p:sp>
        <p:sp>
          <p:nvSpPr>
            <p:cNvPr name="TextBox 36" id="36"/>
            <p:cNvSpPr txBox="true"/>
            <p:nvPr/>
          </p:nvSpPr>
          <p:spPr>
            <a:xfrm rot="0">
              <a:off x="10828084" y="81130"/>
              <a:ext cx="1458626" cy="564447"/>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C5</a:t>
              </a:r>
            </a:p>
          </p:txBody>
        </p:sp>
        <p:sp>
          <p:nvSpPr>
            <p:cNvPr name="TextBox 37" id="37"/>
            <p:cNvSpPr txBox="true"/>
            <p:nvPr/>
          </p:nvSpPr>
          <p:spPr>
            <a:xfrm rot="0">
              <a:off x="14430277" y="81130"/>
              <a:ext cx="1458626" cy="564447"/>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C6</a:t>
              </a:r>
            </a:p>
          </p:txBody>
        </p:sp>
        <p:grpSp>
          <p:nvGrpSpPr>
            <p:cNvPr name="Group 38" id="38"/>
            <p:cNvGrpSpPr/>
            <p:nvPr/>
          </p:nvGrpSpPr>
          <p:grpSpPr>
            <a:xfrm rot="0">
              <a:off x="18512133" y="0"/>
              <a:ext cx="729313" cy="729313"/>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0" id="40"/>
              <p:cNvSpPr txBox="true"/>
              <p:nvPr/>
            </p:nvSpPr>
            <p:spPr>
              <a:xfrm>
                <a:off x="76200" y="28575"/>
                <a:ext cx="660400" cy="708025"/>
              </a:xfrm>
              <a:prstGeom prst="rect">
                <a:avLst/>
              </a:prstGeom>
            </p:spPr>
            <p:txBody>
              <a:bodyPr anchor="ctr" rtlCol="false" tIns="35618" lIns="35618" bIns="35618" rIns="35618"/>
              <a:lstStyle/>
              <a:p>
                <a:pPr algn="ctr">
                  <a:lnSpc>
                    <a:spcPts val="3359"/>
                  </a:lnSpc>
                </a:pPr>
              </a:p>
            </p:txBody>
          </p:sp>
        </p:grpSp>
        <p:sp>
          <p:nvSpPr>
            <p:cNvPr name="TextBox 41" id="41"/>
            <p:cNvSpPr txBox="true"/>
            <p:nvPr/>
          </p:nvSpPr>
          <p:spPr>
            <a:xfrm rot="0">
              <a:off x="18147477" y="81130"/>
              <a:ext cx="1458626" cy="564447"/>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C7</a:t>
              </a:r>
            </a:p>
          </p:txBody>
        </p:sp>
        <p:grpSp>
          <p:nvGrpSpPr>
            <p:cNvPr name="Group 42" id="42"/>
            <p:cNvGrpSpPr/>
            <p:nvPr/>
          </p:nvGrpSpPr>
          <p:grpSpPr>
            <a:xfrm rot="0">
              <a:off x="364656" y="0"/>
              <a:ext cx="729313" cy="729313"/>
              <a:chOff x="0" y="0"/>
              <a:chExt cx="812800" cy="812800"/>
            </a:xfrm>
          </p:grpSpPr>
          <p:sp>
            <p:nvSpPr>
              <p:cNvPr name="Freeform 43" id="4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44" id="44"/>
              <p:cNvSpPr txBox="true"/>
              <p:nvPr/>
            </p:nvSpPr>
            <p:spPr>
              <a:xfrm>
                <a:off x="76200" y="28575"/>
                <a:ext cx="660400" cy="708025"/>
              </a:xfrm>
              <a:prstGeom prst="rect">
                <a:avLst/>
              </a:prstGeom>
            </p:spPr>
            <p:txBody>
              <a:bodyPr anchor="ctr" rtlCol="false" tIns="35618" lIns="35618" bIns="35618" rIns="35618"/>
              <a:lstStyle/>
              <a:p>
                <a:pPr algn="ctr">
                  <a:lnSpc>
                    <a:spcPts val="3359"/>
                  </a:lnSpc>
                </a:pPr>
              </a:p>
            </p:txBody>
          </p:sp>
        </p:grpSp>
        <p:sp>
          <p:nvSpPr>
            <p:cNvPr name="TextBox 45" id="45"/>
            <p:cNvSpPr txBox="true"/>
            <p:nvPr/>
          </p:nvSpPr>
          <p:spPr>
            <a:xfrm rot="0">
              <a:off x="0" y="81130"/>
              <a:ext cx="1458626" cy="564447"/>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C2</a:t>
              </a:r>
            </a:p>
          </p:txBody>
        </p:sp>
      </p:grpSp>
      <p:sp>
        <p:nvSpPr>
          <p:cNvPr name="TextBox 46" id="46"/>
          <p:cNvSpPr txBox="true"/>
          <p:nvPr/>
        </p:nvSpPr>
        <p:spPr>
          <a:xfrm rot="0">
            <a:off x="61818" y="3408429"/>
            <a:ext cx="18288000" cy="497820"/>
          </a:xfrm>
          <a:prstGeom prst="rect">
            <a:avLst/>
          </a:prstGeom>
        </p:spPr>
        <p:txBody>
          <a:bodyPr anchor="t" rtlCol="false" tIns="0" lIns="0" bIns="0" rIns="0">
            <a:spAutoFit/>
          </a:bodyPr>
          <a:lstStyle/>
          <a:p>
            <a:pPr algn="l">
              <a:lnSpc>
                <a:spcPts val="4061"/>
              </a:lnSpc>
            </a:pPr>
            <a:r>
              <a:rPr lang="en-US" sz="2900">
                <a:solidFill>
                  <a:srgbClr val="545454"/>
                </a:solidFill>
                <a:latin typeface="TT Firs Neue"/>
                <a:ea typeface="TT Firs Neue"/>
                <a:cs typeface="TT Firs Neue"/>
                <a:sym typeface="TT Firs Neue"/>
              </a:rPr>
              <a:t>Press </a:t>
            </a:r>
            <a:r>
              <a:rPr lang="en-US" sz="2900" b="true">
                <a:solidFill>
                  <a:srgbClr val="545454"/>
                </a:solidFill>
                <a:latin typeface="TT Firs Neue Bold"/>
                <a:ea typeface="TT Firs Neue Bold"/>
                <a:cs typeface="TT Firs Neue Bold"/>
                <a:sym typeface="TT Firs Neue Bold"/>
              </a:rPr>
              <a:t>Oct- </a:t>
            </a:r>
            <a:r>
              <a:rPr lang="en-US" sz="2900">
                <a:solidFill>
                  <a:srgbClr val="545454"/>
                </a:solidFill>
                <a:latin typeface="TT Firs Neue"/>
                <a:ea typeface="TT Firs Neue"/>
                <a:cs typeface="TT Firs Neue"/>
                <a:sym typeface="TT Firs Neue"/>
              </a:rPr>
              <a:t>once (the Octaves across the entire keyboard go down by 1 - so all keys play a </a:t>
            </a:r>
            <a:r>
              <a:rPr lang="en-US" sz="2900" b="true">
                <a:solidFill>
                  <a:srgbClr val="545454"/>
                </a:solidFill>
                <a:latin typeface="TT Firs Neue Bold"/>
                <a:ea typeface="TT Firs Neue Bold"/>
                <a:cs typeface="TT Firs Neue Bold"/>
                <a:sym typeface="TT Firs Neue Bold"/>
              </a:rPr>
              <a:t>lower</a:t>
            </a:r>
            <a:r>
              <a:rPr lang="en-US" sz="2900">
                <a:solidFill>
                  <a:srgbClr val="545454"/>
                </a:solidFill>
                <a:latin typeface="TT Firs Neue"/>
                <a:ea typeface="TT Firs Neue"/>
                <a:cs typeface="TT Firs Neue"/>
                <a:sym typeface="TT Firs Neue"/>
              </a:rPr>
              <a:t> pitch)</a:t>
            </a:r>
            <a:r>
              <a:rPr lang="en-US" sz="2900" b="true">
                <a:solidFill>
                  <a:srgbClr val="545454"/>
                </a:solidFill>
                <a:latin typeface="TT Firs Neue Bold"/>
                <a:ea typeface="TT Firs Neue Bold"/>
                <a:cs typeface="TT Firs Neue Bold"/>
                <a:sym typeface="TT Firs Neue Bold"/>
              </a:rPr>
              <a:t>:</a:t>
            </a:r>
          </a:p>
        </p:txBody>
      </p:sp>
      <p:grpSp>
        <p:nvGrpSpPr>
          <p:cNvPr name="Group 47" id="47"/>
          <p:cNvGrpSpPr/>
          <p:nvPr/>
        </p:nvGrpSpPr>
        <p:grpSpPr>
          <a:xfrm rot="0">
            <a:off x="742440" y="3906249"/>
            <a:ext cx="14704577" cy="2972235"/>
            <a:chOff x="0" y="0"/>
            <a:chExt cx="19606103" cy="3962979"/>
          </a:xfrm>
        </p:grpSpPr>
        <p:sp>
          <p:nvSpPr>
            <p:cNvPr name="Freeform 48" id="48"/>
            <p:cNvSpPr/>
            <p:nvPr/>
          </p:nvSpPr>
          <p:spPr>
            <a:xfrm flipH="false" flipV="false" rot="0">
              <a:off x="4165305" y="749309"/>
              <a:ext cx="7785919" cy="2678796"/>
            </a:xfrm>
            <a:custGeom>
              <a:avLst/>
              <a:gdLst/>
              <a:ahLst/>
              <a:cxnLst/>
              <a:rect r="r" b="b" t="t" l="l"/>
              <a:pathLst>
                <a:path h="2678796" w="7785919">
                  <a:moveTo>
                    <a:pt x="0" y="0"/>
                  </a:moveTo>
                  <a:lnTo>
                    <a:pt x="7785919" y="0"/>
                  </a:lnTo>
                  <a:lnTo>
                    <a:pt x="7785919" y="2678796"/>
                  </a:lnTo>
                  <a:lnTo>
                    <a:pt x="0" y="2678796"/>
                  </a:lnTo>
                  <a:lnTo>
                    <a:pt x="0" y="0"/>
                  </a:lnTo>
                  <a:close/>
                </a:path>
              </a:pathLst>
            </a:custGeom>
            <a:blipFill>
              <a:blip r:embed="rId4"/>
              <a:stretch>
                <a:fillRect l="-210" t="0" r="0" b="0"/>
              </a:stretch>
            </a:blipFill>
          </p:spPr>
        </p:sp>
        <p:sp>
          <p:nvSpPr>
            <p:cNvPr name="Freeform 49" id="49"/>
            <p:cNvSpPr/>
            <p:nvPr/>
          </p:nvSpPr>
          <p:spPr>
            <a:xfrm flipH="false" flipV="false" rot="0">
              <a:off x="11453002" y="749309"/>
              <a:ext cx="3656743" cy="2678796"/>
            </a:xfrm>
            <a:custGeom>
              <a:avLst/>
              <a:gdLst/>
              <a:ahLst/>
              <a:cxnLst/>
              <a:rect r="r" b="b" t="t" l="l"/>
              <a:pathLst>
                <a:path h="2678796" w="3656743">
                  <a:moveTo>
                    <a:pt x="0" y="0"/>
                  </a:moveTo>
                  <a:lnTo>
                    <a:pt x="3656743" y="0"/>
                  </a:lnTo>
                  <a:lnTo>
                    <a:pt x="3656743" y="2678796"/>
                  </a:lnTo>
                  <a:lnTo>
                    <a:pt x="0" y="2678796"/>
                  </a:lnTo>
                  <a:lnTo>
                    <a:pt x="0" y="0"/>
                  </a:lnTo>
                  <a:close/>
                </a:path>
              </a:pathLst>
            </a:custGeom>
            <a:blipFill>
              <a:blip r:embed="rId4"/>
              <a:stretch>
                <a:fillRect l="0" t="0" r="-113367" b="0"/>
              </a:stretch>
            </a:blipFill>
          </p:spPr>
        </p:sp>
        <p:sp>
          <p:nvSpPr>
            <p:cNvPr name="AutoShape 50" id="50"/>
            <p:cNvSpPr/>
            <p:nvPr/>
          </p:nvSpPr>
          <p:spPr>
            <a:xfrm flipV="true">
              <a:off x="11660843" y="3258399"/>
              <a:ext cx="8139" cy="439889"/>
            </a:xfrm>
            <a:prstGeom prst="line">
              <a:avLst/>
            </a:prstGeom>
            <a:ln cap="flat" w="79886">
              <a:solidFill>
                <a:srgbClr val="263A99"/>
              </a:solidFill>
              <a:prstDash val="solid"/>
              <a:headEnd type="none" len="sm" w="sm"/>
              <a:tailEnd type="triangle" len="med" w="lg"/>
            </a:ln>
          </p:spPr>
        </p:sp>
        <p:sp>
          <p:nvSpPr>
            <p:cNvPr name="Freeform 51" id="51"/>
            <p:cNvSpPr/>
            <p:nvPr/>
          </p:nvSpPr>
          <p:spPr>
            <a:xfrm flipH="false" flipV="false" rot="0">
              <a:off x="15077837" y="749309"/>
              <a:ext cx="3656743" cy="2678796"/>
            </a:xfrm>
            <a:custGeom>
              <a:avLst/>
              <a:gdLst/>
              <a:ahLst/>
              <a:cxnLst/>
              <a:rect r="r" b="b" t="t" l="l"/>
              <a:pathLst>
                <a:path h="2678796" w="3656743">
                  <a:moveTo>
                    <a:pt x="0" y="0"/>
                  </a:moveTo>
                  <a:lnTo>
                    <a:pt x="3656743" y="0"/>
                  </a:lnTo>
                  <a:lnTo>
                    <a:pt x="3656743" y="2678796"/>
                  </a:lnTo>
                  <a:lnTo>
                    <a:pt x="0" y="2678796"/>
                  </a:lnTo>
                  <a:lnTo>
                    <a:pt x="0" y="0"/>
                  </a:lnTo>
                  <a:close/>
                </a:path>
              </a:pathLst>
            </a:custGeom>
            <a:blipFill>
              <a:blip r:embed="rId4"/>
              <a:stretch>
                <a:fillRect l="0" t="0" r="-113367" b="0"/>
              </a:stretch>
            </a:blipFill>
          </p:spPr>
        </p:sp>
        <p:sp>
          <p:nvSpPr>
            <p:cNvPr name="Freeform 52" id="52"/>
            <p:cNvSpPr/>
            <p:nvPr/>
          </p:nvSpPr>
          <p:spPr>
            <a:xfrm flipH="false" flipV="false" rot="0">
              <a:off x="18734580" y="749309"/>
              <a:ext cx="548641" cy="2678796"/>
            </a:xfrm>
            <a:custGeom>
              <a:avLst/>
              <a:gdLst/>
              <a:ahLst/>
              <a:cxnLst/>
              <a:rect r="r" b="b" t="t" l="l"/>
              <a:pathLst>
                <a:path h="2678796" w="548641">
                  <a:moveTo>
                    <a:pt x="0" y="0"/>
                  </a:moveTo>
                  <a:lnTo>
                    <a:pt x="548641" y="0"/>
                  </a:lnTo>
                  <a:lnTo>
                    <a:pt x="548641" y="2678796"/>
                  </a:lnTo>
                  <a:lnTo>
                    <a:pt x="0" y="2678796"/>
                  </a:lnTo>
                  <a:lnTo>
                    <a:pt x="0" y="0"/>
                  </a:lnTo>
                  <a:close/>
                </a:path>
              </a:pathLst>
            </a:custGeom>
            <a:blipFill>
              <a:blip r:embed="rId4"/>
              <a:stretch>
                <a:fillRect l="0" t="0" r="-1322118" b="0"/>
              </a:stretch>
            </a:blipFill>
          </p:spPr>
        </p:sp>
        <p:sp>
          <p:nvSpPr>
            <p:cNvPr name="TextBox 53" id="53"/>
            <p:cNvSpPr txBox="true"/>
            <p:nvPr/>
          </p:nvSpPr>
          <p:spPr>
            <a:xfrm rot="0">
              <a:off x="10857003" y="3670490"/>
              <a:ext cx="1615819" cy="292489"/>
            </a:xfrm>
            <a:prstGeom prst="rect">
              <a:avLst/>
            </a:prstGeom>
          </p:spPr>
          <p:txBody>
            <a:bodyPr anchor="t" rtlCol="false" tIns="0" lIns="0" bIns="0" rIns="0">
              <a:spAutoFit/>
            </a:bodyPr>
            <a:lstStyle/>
            <a:p>
              <a:pPr algn="ctr" marL="0" indent="0" lvl="0">
                <a:lnSpc>
                  <a:spcPts val="1825"/>
                </a:lnSpc>
              </a:pPr>
              <a:r>
                <a:rPr lang="en-US" b="true" sz="1303">
                  <a:solidFill>
                    <a:srgbClr val="000000"/>
                  </a:solidFill>
                  <a:latin typeface="TT Firs Neue Bold"/>
                  <a:ea typeface="TT Firs Neue Bold"/>
                  <a:cs typeface="TT Firs Neue Bold"/>
                  <a:sym typeface="TT Firs Neue Bold"/>
                </a:rPr>
                <a:t>Middle C</a:t>
              </a:r>
            </a:p>
          </p:txBody>
        </p:sp>
        <p:sp>
          <p:nvSpPr>
            <p:cNvPr name="Freeform 54" id="54"/>
            <p:cNvSpPr/>
            <p:nvPr/>
          </p:nvSpPr>
          <p:spPr>
            <a:xfrm flipH="false" flipV="false" rot="0">
              <a:off x="500214" y="749309"/>
              <a:ext cx="3656743" cy="2678796"/>
            </a:xfrm>
            <a:custGeom>
              <a:avLst/>
              <a:gdLst/>
              <a:ahLst/>
              <a:cxnLst/>
              <a:rect r="r" b="b" t="t" l="l"/>
              <a:pathLst>
                <a:path h="2678796" w="3656743">
                  <a:moveTo>
                    <a:pt x="0" y="0"/>
                  </a:moveTo>
                  <a:lnTo>
                    <a:pt x="3656743" y="0"/>
                  </a:lnTo>
                  <a:lnTo>
                    <a:pt x="3656743" y="2678796"/>
                  </a:lnTo>
                  <a:lnTo>
                    <a:pt x="0" y="2678796"/>
                  </a:lnTo>
                  <a:lnTo>
                    <a:pt x="0" y="0"/>
                  </a:lnTo>
                  <a:close/>
                </a:path>
              </a:pathLst>
            </a:custGeom>
            <a:blipFill>
              <a:blip r:embed="rId4"/>
              <a:stretch>
                <a:fillRect l="0" t="0" r="-113367" b="0"/>
              </a:stretch>
            </a:blipFill>
          </p:spPr>
        </p:sp>
        <p:grpSp>
          <p:nvGrpSpPr>
            <p:cNvPr name="Group 55" id="55"/>
            <p:cNvGrpSpPr/>
            <p:nvPr/>
          </p:nvGrpSpPr>
          <p:grpSpPr>
            <a:xfrm rot="0">
              <a:off x="11237790" y="0"/>
              <a:ext cx="734417" cy="734417"/>
              <a:chOff x="0" y="0"/>
              <a:chExt cx="812800" cy="812800"/>
            </a:xfrm>
          </p:grpSpPr>
          <p:sp>
            <p:nvSpPr>
              <p:cNvPr name="Freeform 56" id="5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57" id="57"/>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58" id="58"/>
            <p:cNvGrpSpPr/>
            <p:nvPr/>
          </p:nvGrpSpPr>
          <p:grpSpPr>
            <a:xfrm rot="0">
              <a:off x="7598952" y="0"/>
              <a:ext cx="734417" cy="734417"/>
              <a:chOff x="0" y="0"/>
              <a:chExt cx="812800" cy="812800"/>
            </a:xfrm>
          </p:grpSpPr>
          <p:sp>
            <p:nvSpPr>
              <p:cNvPr name="Freeform 59" id="5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60" id="60"/>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61" id="61"/>
            <p:cNvGrpSpPr/>
            <p:nvPr/>
          </p:nvGrpSpPr>
          <p:grpSpPr>
            <a:xfrm rot="0">
              <a:off x="14877074" y="0"/>
              <a:ext cx="734417" cy="734417"/>
              <a:chOff x="0" y="0"/>
              <a:chExt cx="812800" cy="812800"/>
            </a:xfrm>
          </p:grpSpPr>
          <p:sp>
            <p:nvSpPr>
              <p:cNvPr name="Freeform 62" id="6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63" id="63"/>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grpSp>
          <p:nvGrpSpPr>
            <p:cNvPr name="Group 64" id="64"/>
            <p:cNvGrpSpPr/>
            <p:nvPr/>
          </p:nvGrpSpPr>
          <p:grpSpPr>
            <a:xfrm rot="0">
              <a:off x="18504477" y="0"/>
              <a:ext cx="734417" cy="734417"/>
              <a:chOff x="0" y="0"/>
              <a:chExt cx="812800" cy="812800"/>
            </a:xfrm>
          </p:grpSpPr>
          <p:sp>
            <p:nvSpPr>
              <p:cNvPr name="Freeform 65" id="6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66" id="66"/>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67" id="67"/>
            <p:cNvSpPr txBox="true"/>
            <p:nvPr/>
          </p:nvSpPr>
          <p:spPr>
            <a:xfrm rot="0">
              <a:off x="10870582" y="82031"/>
              <a:ext cx="1468834" cy="568064"/>
            </a:xfrm>
            <a:prstGeom prst="rect">
              <a:avLst/>
            </a:prstGeom>
          </p:spPr>
          <p:txBody>
            <a:bodyPr anchor="t" rtlCol="false" tIns="0" lIns="0" bIns="0" rIns="0">
              <a:spAutoFit/>
            </a:bodyPr>
            <a:lstStyle/>
            <a:p>
              <a:pPr algn="ctr">
                <a:lnSpc>
                  <a:spcPts val="3598"/>
                </a:lnSpc>
                <a:spcBef>
                  <a:spcPct val="0"/>
                </a:spcBef>
              </a:pPr>
              <a:r>
                <a:rPr lang="en-US" sz="2570">
                  <a:solidFill>
                    <a:srgbClr val="000000"/>
                  </a:solidFill>
                  <a:latin typeface="TT Firs Neue"/>
                  <a:ea typeface="TT Firs Neue"/>
                  <a:cs typeface="TT Firs Neue"/>
                  <a:sym typeface="TT Firs Neue"/>
                </a:rPr>
                <a:t>C4</a:t>
              </a:r>
            </a:p>
          </p:txBody>
        </p:sp>
        <p:sp>
          <p:nvSpPr>
            <p:cNvPr name="TextBox 68" id="68"/>
            <p:cNvSpPr txBox="true"/>
            <p:nvPr/>
          </p:nvSpPr>
          <p:spPr>
            <a:xfrm rot="0">
              <a:off x="7231744" y="82031"/>
              <a:ext cx="1468834" cy="568064"/>
            </a:xfrm>
            <a:prstGeom prst="rect">
              <a:avLst/>
            </a:prstGeom>
          </p:spPr>
          <p:txBody>
            <a:bodyPr anchor="t" rtlCol="false" tIns="0" lIns="0" bIns="0" rIns="0">
              <a:spAutoFit/>
            </a:bodyPr>
            <a:lstStyle/>
            <a:p>
              <a:pPr algn="ctr">
                <a:lnSpc>
                  <a:spcPts val="3598"/>
                </a:lnSpc>
                <a:spcBef>
                  <a:spcPct val="0"/>
                </a:spcBef>
              </a:pPr>
              <a:r>
                <a:rPr lang="en-US" sz="2570">
                  <a:solidFill>
                    <a:srgbClr val="000000"/>
                  </a:solidFill>
                  <a:latin typeface="TT Firs Neue"/>
                  <a:ea typeface="TT Firs Neue"/>
                  <a:cs typeface="TT Firs Neue"/>
                  <a:sym typeface="TT Firs Neue"/>
                </a:rPr>
                <a:t>C3</a:t>
              </a:r>
            </a:p>
          </p:txBody>
        </p:sp>
        <p:sp>
          <p:nvSpPr>
            <p:cNvPr name="TextBox 69" id="69"/>
            <p:cNvSpPr txBox="true"/>
            <p:nvPr/>
          </p:nvSpPr>
          <p:spPr>
            <a:xfrm rot="0">
              <a:off x="14509866" y="82031"/>
              <a:ext cx="1468834" cy="568064"/>
            </a:xfrm>
            <a:prstGeom prst="rect">
              <a:avLst/>
            </a:prstGeom>
          </p:spPr>
          <p:txBody>
            <a:bodyPr anchor="t" rtlCol="false" tIns="0" lIns="0" bIns="0" rIns="0">
              <a:spAutoFit/>
            </a:bodyPr>
            <a:lstStyle/>
            <a:p>
              <a:pPr algn="ctr">
                <a:lnSpc>
                  <a:spcPts val="3598"/>
                </a:lnSpc>
                <a:spcBef>
                  <a:spcPct val="0"/>
                </a:spcBef>
              </a:pPr>
              <a:r>
                <a:rPr lang="en-US" sz="2570">
                  <a:solidFill>
                    <a:srgbClr val="000000"/>
                  </a:solidFill>
                  <a:latin typeface="TT Firs Neue"/>
                  <a:ea typeface="TT Firs Neue"/>
                  <a:cs typeface="TT Firs Neue"/>
                  <a:sym typeface="TT Firs Neue"/>
                </a:rPr>
                <a:t>C5</a:t>
              </a:r>
            </a:p>
          </p:txBody>
        </p:sp>
        <p:sp>
          <p:nvSpPr>
            <p:cNvPr name="TextBox 70" id="70"/>
            <p:cNvSpPr txBox="true"/>
            <p:nvPr/>
          </p:nvSpPr>
          <p:spPr>
            <a:xfrm rot="0">
              <a:off x="18137269" y="82031"/>
              <a:ext cx="1468834" cy="568064"/>
            </a:xfrm>
            <a:prstGeom prst="rect">
              <a:avLst/>
            </a:prstGeom>
          </p:spPr>
          <p:txBody>
            <a:bodyPr anchor="t" rtlCol="false" tIns="0" lIns="0" bIns="0" rIns="0">
              <a:spAutoFit/>
            </a:bodyPr>
            <a:lstStyle/>
            <a:p>
              <a:pPr algn="ctr">
                <a:lnSpc>
                  <a:spcPts val="3598"/>
                </a:lnSpc>
                <a:spcBef>
                  <a:spcPct val="0"/>
                </a:spcBef>
              </a:pPr>
              <a:r>
                <a:rPr lang="en-US" sz="2570">
                  <a:solidFill>
                    <a:srgbClr val="000000"/>
                  </a:solidFill>
                  <a:latin typeface="TT Firs Neue"/>
                  <a:ea typeface="TT Firs Neue"/>
                  <a:cs typeface="TT Firs Neue"/>
                  <a:sym typeface="TT Firs Neue"/>
                </a:rPr>
                <a:t>C6</a:t>
              </a:r>
            </a:p>
          </p:txBody>
        </p:sp>
        <p:grpSp>
          <p:nvGrpSpPr>
            <p:cNvPr name="Group 71" id="71"/>
            <p:cNvGrpSpPr/>
            <p:nvPr/>
          </p:nvGrpSpPr>
          <p:grpSpPr>
            <a:xfrm rot="0">
              <a:off x="3973209" y="0"/>
              <a:ext cx="734417" cy="734417"/>
              <a:chOff x="0" y="0"/>
              <a:chExt cx="812800" cy="812800"/>
            </a:xfrm>
          </p:grpSpPr>
          <p:sp>
            <p:nvSpPr>
              <p:cNvPr name="Freeform 72" id="7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73" id="73"/>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74" id="74"/>
            <p:cNvSpPr txBox="true"/>
            <p:nvPr/>
          </p:nvSpPr>
          <p:spPr>
            <a:xfrm rot="0">
              <a:off x="3606000" y="82031"/>
              <a:ext cx="1468834" cy="568064"/>
            </a:xfrm>
            <a:prstGeom prst="rect">
              <a:avLst/>
            </a:prstGeom>
          </p:spPr>
          <p:txBody>
            <a:bodyPr anchor="t" rtlCol="false" tIns="0" lIns="0" bIns="0" rIns="0">
              <a:spAutoFit/>
            </a:bodyPr>
            <a:lstStyle/>
            <a:p>
              <a:pPr algn="ctr">
                <a:lnSpc>
                  <a:spcPts val="3598"/>
                </a:lnSpc>
                <a:spcBef>
                  <a:spcPct val="0"/>
                </a:spcBef>
              </a:pPr>
              <a:r>
                <a:rPr lang="en-US" sz="2570">
                  <a:solidFill>
                    <a:srgbClr val="000000"/>
                  </a:solidFill>
                  <a:latin typeface="TT Firs Neue"/>
                  <a:ea typeface="TT Firs Neue"/>
                  <a:cs typeface="TT Firs Neue"/>
                  <a:sym typeface="TT Firs Neue"/>
                </a:rPr>
                <a:t>C2</a:t>
              </a:r>
            </a:p>
          </p:txBody>
        </p:sp>
        <p:grpSp>
          <p:nvGrpSpPr>
            <p:cNvPr name="Group 75" id="75"/>
            <p:cNvGrpSpPr/>
            <p:nvPr/>
          </p:nvGrpSpPr>
          <p:grpSpPr>
            <a:xfrm rot="0">
              <a:off x="367208" y="0"/>
              <a:ext cx="734417" cy="734417"/>
              <a:chOff x="0" y="0"/>
              <a:chExt cx="812800" cy="812800"/>
            </a:xfrm>
          </p:grpSpPr>
          <p:sp>
            <p:nvSpPr>
              <p:cNvPr name="Freeform 76" id="7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77" id="77"/>
              <p:cNvSpPr txBox="true"/>
              <p:nvPr/>
            </p:nvSpPr>
            <p:spPr>
              <a:xfrm>
                <a:off x="76200" y="28575"/>
                <a:ext cx="660400" cy="708025"/>
              </a:xfrm>
              <a:prstGeom prst="rect">
                <a:avLst/>
              </a:prstGeom>
            </p:spPr>
            <p:txBody>
              <a:bodyPr anchor="ctr" rtlCol="false" tIns="35618" lIns="35618" bIns="35618" rIns="35618"/>
              <a:lstStyle/>
              <a:p>
                <a:pPr algn="ctr">
                  <a:lnSpc>
                    <a:spcPts val="3360"/>
                  </a:lnSpc>
                </a:pPr>
              </a:p>
            </p:txBody>
          </p:sp>
        </p:grpSp>
        <p:sp>
          <p:nvSpPr>
            <p:cNvPr name="TextBox 78" id="78"/>
            <p:cNvSpPr txBox="true"/>
            <p:nvPr/>
          </p:nvSpPr>
          <p:spPr>
            <a:xfrm rot="0">
              <a:off x="0" y="82031"/>
              <a:ext cx="1468834" cy="568064"/>
            </a:xfrm>
            <a:prstGeom prst="rect">
              <a:avLst/>
            </a:prstGeom>
          </p:spPr>
          <p:txBody>
            <a:bodyPr anchor="t" rtlCol="false" tIns="0" lIns="0" bIns="0" rIns="0">
              <a:spAutoFit/>
            </a:bodyPr>
            <a:lstStyle/>
            <a:p>
              <a:pPr algn="ctr">
                <a:lnSpc>
                  <a:spcPts val="3598"/>
                </a:lnSpc>
                <a:spcBef>
                  <a:spcPct val="0"/>
                </a:spcBef>
              </a:pPr>
              <a:r>
                <a:rPr lang="en-US" sz="2570">
                  <a:solidFill>
                    <a:srgbClr val="000000"/>
                  </a:solidFill>
                  <a:latin typeface="TT Firs Neue"/>
                  <a:ea typeface="TT Firs Neue"/>
                  <a:cs typeface="TT Firs Neue"/>
                  <a:sym typeface="TT Firs Neue"/>
                </a:rPr>
                <a:t>C1</a:t>
              </a:r>
            </a:p>
          </p:txBody>
        </p:sp>
      </p:grpSp>
      <p:sp>
        <p:nvSpPr>
          <p:cNvPr name="Freeform 79" id="79"/>
          <p:cNvSpPr/>
          <p:nvPr/>
        </p:nvSpPr>
        <p:spPr>
          <a:xfrm flipH="false" flipV="false" rot="0">
            <a:off x="3844707" y="7899211"/>
            <a:ext cx="5798856" cy="1995134"/>
          </a:xfrm>
          <a:custGeom>
            <a:avLst/>
            <a:gdLst/>
            <a:ahLst/>
            <a:cxnLst/>
            <a:rect r="r" b="b" t="t" l="l"/>
            <a:pathLst>
              <a:path h="1995134" w="5798856">
                <a:moveTo>
                  <a:pt x="0" y="0"/>
                </a:moveTo>
                <a:lnTo>
                  <a:pt x="5798855" y="0"/>
                </a:lnTo>
                <a:lnTo>
                  <a:pt x="5798855" y="1995135"/>
                </a:lnTo>
                <a:lnTo>
                  <a:pt x="0" y="1995135"/>
                </a:lnTo>
                <a:lnTo>
                  <a:pt x="0" y="0"/>
                </a:lnTo>
                <a:close/>
              </a:path>
            </a:pathLst>
          </a:custGeom>
          <a:blipFill>
            <a:blip r:embed="rId4"/>
            <a:stretch>
              <a:fillRect l="-210" t="0" r="0" b="0"/>
            </a:stretch>
          </a:blipFill>
        </p:spPr>
      </p:sp>
      <p:sp>
        <p:nvSpPr>
          <p:cNvPr name="Freeform 80" id="80"/>
          <p:cNvSpPr/>
          <p:nvPr/>
        </p:nvSpPr>
        <p:spPr>
          <a:xfrm flipH="false" flipV="false" rot="0">
            <a:off x="9272493" y="7899211"/>
            <a:ext cx="2723497" cy="1995134"/>
          </a:xfrm>
          <a:custGeom>
            <a:avLst/>
            <a:gdLst/>
            <a:ahLst/>
            <a:cxnLst/>
            <a:rect r="r" b="b" t="t" l="l"/>
            <a:pathLst>
              <a:path h="1995134" w="2723497">
                <a:moveTo>
                  <a:pt x="0" y="0"/>
                </a:moveTo>
                <a:lnTo>
                  <a:pt x="2723497" y="0"/>
                </a:lnTo>
                <a:lnTo>
                  <a:pt x="2723497" y="1995135"/>
                </a:lnTo>
                <a:lnTo>
                  <a:pt x="0" y="1995135"/>
                </a:lnTo>
                <a:lnTo>
                  <a:pt x="0" y="0"/>
                </a:lnTo>
                <a:close/>
              </a:path>
            </a:pathLst>
          </a:custGeom>
          <a:blipFill>
            <a:blip r:embed="rId4"/>
            <a:stretch>
              <a:fillRect l="0" t="0" r="-113367" b="0"/>
            </a:stretch>
          </a:blipFill>
        </p:spPr>
      </p:sp>
      <p:sp>
        <p:nvSpPr>
          <p:cNvPr name="AutoShape 81" id="81"/>
          <p:cNvSpPr/>
          <p:nvPr/>
        </p:nvSpPr>
        <p:spPr>
          <a:xfrm flipV="true">
            <a:off x="3996953" y="9767950"/>
            <a:ext cx="6062" cy="327624"/>
          </a:xfrm>
          <a:prstGeom prst="line">
            <a:avLst/>
          </a:prstGeom>
          <a:ln cap="flat" w="57150">
            <a:solidFill>
              <a:srgbClr val="263A99"/>
            </a:solidFill>
            <a:prstDash val="solid"/>
            <a:headEnd type="none" len="sm" w="sm"/>
            <a:tailEnd type="triangle" len="med" w="lg"/>
          </a:ln>
        </p:spPr>
      </p:sp>
      <p:sp>
        <p:nvSpPr>
          <p:cNvPr name="Freeform 82" id="82"/>
          <p:cNvSpPr/>
          <p:nvPr/>
        </p:nvSpPr>
        <p:spPr>
          <a:xfrm flipH="false" flipV="false" rot="0">
            <a:off x="11972225" y="7899211"/>
            <a:ext cx="2723497" cy="1995134"/>
          </a:xfrm>
          <a:custGeom>
            <a:avLst/>
            <a:gdLst/>
            <a:ahLst/>
            <a:cxnLst/>
            <a:rect r="r" b="b" t="t" l="l"/>
            <a:pathLst>
              <a:path h="1995134" w="2723497">
                <a:moveTo>
                  <a:pt x="0" y="0"/>
                </a:moveTo>
                <a:lnTo>
                  <a:pt x="2723497" y="0"/>
                </a:lnTo>
                <a:lnTo>
                  <a:pt x="2723497" y="1995135"/>
                </a:lnTo>
                <a:lnTo>
                  <a:pt x="0" y="1995135"/>
                </a:lnTo>
                <a:lnTo>
                  <a:pt x="0" y="0"/>
                </a:lnTo>
                <a:close/>
              </a:path>
            </a:pathLst>
          </a:custGeom>
          <a:blipFill>
            <a:blip r:embed="rId4"/>
            <a:stretch>
              <a:fillRect l="0" t="0" r="-113367" b="0"/>
            </a:stretch>
          </a:blipFill>
        </p:spPr>
      </p:sp>
      <p:sp>
        <p:nvSpPr>
          <p:cNvPr name="Freeform 83" id="83"/>
          <p:cNvSpPr/>
          <p:nvPr/>
        </p:nvSpPr>
        <p:spPr>
          <a:xfrm flipH="false" flipV="false" rot="0">
            <a:off x="14695722" y="7899211"/>
            <a:ext cx="408621" cy="1995134"/>
          </a:xfrm>
          <a:custGeom>
            <a:avLst/>
            <a:gdLst/>
            <a:ahLst/>
            <a:cxnLst/>
            <a:rect r="r" b="b" t="t" l="l"/>
            <a:pathLst>
              <a:path h="1995134" w="408621">
                <a:moveTo>
                  <a:pt x="0" y="0"/>
                </a:moveTo>
                <a:lnTo>
                  <a:pt x="408620" y="0"/>
                </a:lnTo>
                <a:lnTo>
                  <a:pt x="408620" y="1995135"/>
                </a:lnTo>
                <a:lnTo>
                  <a:pt x="0" y="1995135"/>
                </a:lnTo>
                <a:lnTo>
                  <a:pt x="0" y="0"/>
                </a:lnTo>
                <a:close/>
              </a:path>
            </a:pathLst>
          </a:custGeom>
          <a:blipFill>
            <a:blip r:embed="rId4"/>
            <a:stretch>
              <a:fillRect l="0" t="0" r="-1322118" b="0"/>
            </a:stretch>
          </a:blipFill>
        </p:spPr>
      </p:sp>
      <p:sp>
        <p:nvSpPr>
          <p:cNvPr name="Freeform 84" id="84"/>
          <p:cNvSpPr/>
          <p:nvPr/>
        </p:nvSpPr>
        <p:spPr>
          <a:xfrm flipH="false" flipV="false" rot="0">
            <a:off x="1114993" y="7899211"/>
            <a:ext cx="2723497" cy="1995134"/>
          </a:xfrm>
          <a:custGeom>
            <a:avLst/>
            <a:gdLst/>
            <a:ahLst/>
            <a:cxnLst/>
            <a:rect r="r" b="b" t="t" l="l"/>
            <a:pathLst>
              <a:path h="1995134" w="2723497">
                <a:moveTo>
                  <a:pt x="0" y="0"/>
                </a:moveTo>
                <a:lnTo>
                  <a:pt x="2723497" y="0"/>
                </a:lnTo>
                <a:lnTo>
                  <a:pt x="2723497" y="1995135"/>
                </a:lnTo>
                <a:lnTo>
                  <a:pt x="0" y="1995135"/>
                </a:lnTo>
                <a:lnTo>
                  <a:pt x="0" y="0"/>
                </a:lnTo>
                <a:close/>
              </a:path>
            </a:pathLst>
          </a:custGeom>
          <a:blipFill>
            <a:blip r:embed="rId4"/>
            <a:stretch>
              <a:fillRect l="0" t="0" r="-113367" b="0"/>
            </a:stretch>
          </a:blipFill>
        </p:spPr>
      </p:sp>
      <p:grpSp>
        <p:nvGrpSpPr>
          <p:cNvPr name="Group 85" id="85"/>
          <p:cNvGrpSpPr/>
          <p:nvPr/>
        </p:nvGrpSpPr>
        <p:grpSpPr>
          <a:xfrm rot="0">
            <a:off x="3719380" y="7352227"/>
            <a:ext cx="546985" cy="546985"/>
            <a:chOff x="0" y="0"/>
            <a:chExt cx="812800" cy="812800"/>
          </a:xfrm>
        </p:grpSpPr>
        <p:sp>
          <p:nvSpPr>
            <p:cNvPr name="Freeform 86" id="8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87" id="87"/>
            <p:cNvSpPr txBox="true"/>
            <p:nvPr/>
          </p:nvSpPr>
          <p:spPr>
            <a:xfrm>
              <a:off x="76200" y="28575"/>
              <a:ext cx="660400" cy="708025"/>
            </a:xfrm>
            <a:prstGeom prst="rect">
              <a:avLst/>
            </a:prstGeom>
          </p:spPr>
          <p:txBody>
            <a:bodyPr anchor="ctr" rtlCol="false" tIns="27811" lIns="27811" bIns="27811" rIns="27811"/>
            <a:lstStyle/>
            <a:p>
              <a:pPr algn="ctr">
                <a:lnSpc>
                  <a:spcPts val="3359"/>
                </a:lnSpc>
              </a:pPr>
            </a:p>
          </p:txBody>
        </p:sp>
      </p:grpSp>
      <p:grpSp>
        <p:nvGrpSpPr>
          <p:cNvPr name="Group 88" id="88"/>
          <p:cNvGrpSpPr/>
          <p:nvPr/>
        </p:nvGrpSpPr>
        <p:grpSpPr>
          <a:xfrm rot="0">
            <a:off x="1009219" y="7352227"/>
            <a:ext cx="546985" cy="546985"/>
            <a:chOff x="0" y="0"/>
            <a:chExt cx="812800" cy="812800"/>
          </a:xfrm>
        </p:grpSpPr>
        <p:sp>
          <p:nvSpPr>
            <p:cNvPr name="Freeform 89" id="8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90" id="90"/>
            <p:cNvSpPr txBox="true"/>
            <p:nvPr/>
          </p:nvSpPr>
          <p:spPr>
            <a:xfrm>
              <a:off x="76200" y="28575"/>
              <a:ext cx="660400" cy="708025"/>
            </a:xfrm>
            <a:prstGeom prst="rect">
              <a:avLst/>
            </a:prstGeom>
          </p:spPr>
          <p:txBody>
            <a:bodyPr anchor="ctr" rtlCol="false" tIns="27811" lIns="27811" bIns="27811" rIns="27811"/>
            <a:lstStyle/>
            <a:p>
              <a:pPr algn="ctr">
                <a:lnSpc>
                  <a:spcPts val="3359"/>
                </a:lnSpc>
              </a:pPr>
            </a:p>
          </p:txBody>
        </p:sp>
      </p:grpSp>
      <p:grpSp>
        <p:nvGrpSpPr>
          <p:cNvPr name="Group 91" id="91"/>
          <p:cNvGrpSpPr/>
          <p:nvPr/>
        </p:nvGrpSpPr>
        <p:grpSpPr>
          <a:xfrm rot="0">
            <a:off x="6429873" y="7352227"/>
            <a:ext cx="546985" cy="546985"/>
            <a:chOff x="0" y="0"/>
            <a:chExt cx="812800" cy="812800"/>
          </a:xfrm>
        </p:grpSpPr>
        <p:sp>
          <p:nvSpPr>
            <p:cNvPr name="Freeform 92" id="9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93" id="93"/>
            <p:cNvSpPr txBox="true"/>
            <p:nvPr/>
          </p:nvSpPr>
          <p:spPr>
            <a:xfrm>
              <a:off x="76200" y="28575"/>
              <a:ext cx="660400" cy="708025"/>
            </a:xfrm>
            <a:prstGeom prst="rect">
              <a:avLst/>
            </a:prstGeom>
          </p:spPr>
          <p:txBody>
            <a:bodyPr anchor="ctr" rtlCol="false" tIns="27811" lIns="27811" bIns="27811" rIns="27811"/>
            <a:lstStyle/>
            <a:p>
              <a:pPr algn="ctr">
                <a:lnSpc>
                  <a:spcPts val="3359"/>
                </a:lnSpc>
              </a:pPr>
            </a:p>
          </p:txBody>
        </p:sp>
      </p:grpSp>
      <p:grpSp>
        <p:nvGrpSpPr>
          <p:cNvPr name="Group 94" id="94"/>
          <p:cNvGrpSpPr/>
          <p:nvPr/>
        </p:nvGrpSpPr>
        <p:grpSpPr>
          <a:xfrm rot="0">
            <a:off x="9131518" y="7352227"/>
            <a:ext cx="546985" cy="546985"/>
            <a:chOff x="0" y="0"/>
            <a:chExt cx="812800" cy="812800"/>
          </a:xfrm>
        </p:grpSpPr>
        <p:sp>
          <p:nvSpPr>
            <p:cNvPr name="Freeform 95" id="9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96" id="96"/>
            <p:cNvSpPr txBox="true"/>
            <p:nvPr/>
          </p:nvSpPr>
          <p:spPr>
            <a:xfrm>
              <a:off x="76200" y="28575"/>
              <a:ext cx="660400" cy="708025"/>
            </a:xfrm>
            <a:prstGeom prst="rect">
              <a:avLst/>
            </a:prstGeom>
          </p:spPr>
          <p:txBody>
            <a:bodyPr anchor="ctr" rtlCol="false" tIns="27811" lIns="27811" bIns="27811" rIns="27811"/>
            <a:lstStyle/>
            <a:p>
              <a:pPr algn="ctr">
                <a:lnSpc>
                  <a:spcPts val="3359"/>
                </a:lnSpc>
              </a:pPr>
            </a:p>
          </p:txBody>
        </p:sp>
      </p:grpSp>
      <p:grpSp>
        <p:nvGrpSpPr>
          <p:cNvPr name="Group 97" id="97"/>
          <p:cNvGrpSpPr/>
          <p:nvPr/>
        </p:nvGrpSpPr>
        <p:grpSpPr>
          <a:xfrm rot="0">
            <a:off x="11816162" y="7352227"/>
            <a:ext cx="546985" cy="546985"/>
            <a:chOff x="0" y="0"/>
            <a:chExt cx="812800" cy="812800"/>
          </a:xfrm>
        </p:grpSpPr>
        <p:sp>
          <p:nvSpPr>
            <p:cNvPr name="Freeform 98" id="9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99" id="99"/>
            <p:cNvSpPr txBox="true"/>
            <p:nvPr/>
          </p:nvSpPr>
          <p:spPr>
            <a:xfrm>
              <a:off x="76200" y="28575"/>
              <a:ext cx="660400" cy="708025"/>
            </a:xfrm>
            <a:prstGeom prst="rect">
              <a:avLst/>
            </a:prstGeom>
          </p:spPr>
          <p:txBody>
            <a:bodyPr anchor="ctr" rtlCol="false" tIns="27811" lIns="27811" bIns="27811" rIns="27811"/>
            <a:lstStyle/>
            <a:p>
              <a:pPr algn="ctr">
                <a:lnSpc>
                  <a:spcPts val="3359"/>
                </a:lnSpc>
              </a:pPr>
            </a:p>
          </p:txBody>
        </p:sp>
      </p:grpSp>
      <p:grpSp>
        <p:nvGrpSpPr>
          <p:cNvPr name="Group 100" id="100"/>
          <p:cNvGrpSpPr/>
          <p:nvPr/>
        </p:nvGrpSpPr>
        <p:grpSpPr>
          <a:xfrm rot="0">
            <a:off x="14538907" y="7352227"/>
            <a:ext cx="546985" cy="546985"/>
            <a:chOff x="0" y="0"/>
            <a:chExt cx="812800" cy="812800"/>
          </a:xfrm>
        </p:grpSpPr>
        <p:sp>
          <p:nvSpPr>
            <p:cNvPr name="Freeform 101" id="10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751F"/>
            </a:solidFill>
          </p:spPr>
        </p:sp>
        <p:sp>
          <p:nvSpPr>
            <p:cNvPr name="TextBox 102" id="102"/>
            <p:cNvSpPr txBox="true"/>
            <p:nvPr/>
          </p:nvSpPr>
          <p:spPr>
            <a:xfrm>
              <a:off x="76200" y="28575"/>
              <a:ext cx="660400" cy="708025"/>
            </a:xfrm>
            <a:prstGeom prst="rect">
              <a:avLst/>
            </a:prstGeom>
          </p:spPr>
          <p:txBody>
            <a:bodyPr anchor="ctr" rtlCol="false" tIns="27811" lIns="27811" bIns="27811" rIns="27811"/>
            <a:lstStyle/>
            <a:p>
              <a:pPr algn="ctr">
                <a:lnSpc>
                  <a:spcPts val="3359"/>
                </a:lnSpc>
              </a:pPr>
            </a:p>
          </p:txBody>
        </p:sp>
      </p:grpSp>
      <p:grpSp>
        <p:nvGrpSpPr>
          <p:cNvPr name="Group 103" id="103"/>
          <p:cNvGrpSpPr/>
          <p:nvPr/>
        </p:nvGrpSpPr>
        <p:grpSpPr>
          <a:xfrm rot="0">
            <a:off x="-386661" y="3395560"/>
            <a:ext cx="18930724" cy="60493"/>
            <a:chOff x="0" y="0"/>
            <a:chExt cx="4985870" cy="15932"/>
          </a:xfrm>
        </p:grpSpPr>
        <p:sp>
          <p:nvSpPr>
            <p:cNvPr name="Freeform 104" id="104"/>
            <p:cNvSpPr/>
            <p:nvPr/>
          </p:nvSpPr>
          <p:spPr>
            <a:xfrm flipH="false" flipV="false" rot="0">
              <a:off x="0" y="0"/>
              <a:ext cx="4985870" cy="15932"/>
            </a:xfrm>
            <a:custGeom>
              <a:avLst/>
              <a:gdLst/>
              <a:ahLst/>
              <a:cxnLst/>
              <a:rect r="r" b="b" t="t" l="l"/>
              <a:pathLst>
                <a:path h="15932" w="4985870">
                  <a:moveTo>
                    <a:pt x="0" y="0"/>
                  </a:moveTo>
                  <a:lnTo>
                    <a:pt x="4985870" y="0"/>
                  </a:lnTo>
                  <a:lnTo>
                    <a:pt x="4985870" y="15932"/>
                  </a:lnTo>
                  <a:lnTo>
                    <a:pt x="0" y="15932"/>
                  </a:lnTo>
                  <a:close/>
                </a:path>
              </a:pathLst>
            </a:custGeom>
            <a:solidFill>
              <a:srgbClr val="D45000"/>
            </a:solidFill>
          </p:spPr>
        </p:sp>
        <p:sp>
          <p:nvSpPr>
            <p:cNvPr name="TextBox 105" id="105"/>
            <p:cNvSpPr txBox="true"/>
            <p:nvPr/>
          </p:nvSpPr>
          <p:spPr>
            <a:xfrm>
              <a:off x="0" y="-47625"/>
              <a:ext cx="4985870" cy="63557"/>
            </a:xfrm>
            <a:prstGeom prst="rect">
              <a:avLst/>
            </a:prstGeom>
          </p:spPr>
          <p:txBody>
            <a:bodyPr anchor="ctr" rtlCol="false" tIns="50800" lIns="50800" bIns="50800" rIns="50800"/>
            <a:lstStyle/>
            <a:p>
              <a:pPr algn="ctr">
                <a:lnSpc>
                  <a:spcPts val="3573"/>
                </a:lnSpc>
              </a:pPr>
            </a:p>
          </p:txBody>
        </p:sp>
      </p:grpSp>
      <p:sp>
        <p:nvSpPr>
          <p:cNvPr name="TextBox 106" id="106"/>
          <p:cNvSpPr txBox="true"/>
          <p:nvPr/>
        </p:nvSpPr>
        <p:spPr>
          <a:xfrm rot="0">
            <a:off x="-6647" y="6830858"/>
            <a:ext cx="18294647" cy="480818"/>
          </a:xfrm>
          <a:prstGeom prst="rect">
            <a:avLst/>
          </a:prstGeom>
        </p:spPr>
        <p:txBody>
          <a:bodyPr anchor="t" rtlCol="false" tIns="0" lIns="0" bIns="0" rIns="0">
            <a:spAutoFit/>
          </a:bodyPr>
          <a:lstStyle/>
          <a:p>
            <a:pPr algn="ctr">
              <a:lnSpc>
                <a:spcPts val="3948"/>
              </a:lnSpc>
            </a:pPr>
            <a:r>
              <a:rPr lang="en-US" sz="2820">
                <a:solidFill>
                  <a:srgbClr val="545454"/>
                </a:solidFill>
                <a:latin typeface="TT Firs Neue"/>
                <a:ea typeface="TT Firs Neue"/>
                <a:cs typeface="TT Firs Neue"/>
                <a:sym typeface="TT Firs Neue"/>
              </a:rPr>
              <a:t>Press </a:t>
            </a:r>
            <a:r>
              <a:rPr lang="en-US" sz="2820" b="true">
                <a:solidFill>
                  <a:srgbClr val="545454"/>
                </a:solidFill>
                <a:latin typeface="TT Firs Neue Bold"/>
                <a:ea typeface="TT Firs Neue Bold"/>
                <a:cs typeface="TT Firs Neue Bold"/>
                <a:sym typeface="TT Firs Neue Bold"/>
              </a:rPr>
              <a:t>Oct+ </a:t>
            </a:r>
            <a:r>
              <a:rPr lang="en-US" sz="2820">
                <a:solidFill>
                  <a:srgbClr val="545454"/>
                </a:solidFill>
                <a:latin typeface="TT Firs Neue"/>
                <a:ea typeface="TT Firs Neue"/>
                <a:cs typeface="TT Firs Neue"/>
                <a:sym typeface="TT Firs Neue"/>
              </a:rPr>
              <a:t>twice (once to return to Normal and once to move Octave up - </a:t>
            </a:r>
            <a:r>
              <a:rPr lang="en-US" sz="2820" b="true">
                <a:solidFill>
                  <a:srgbClr val="545454"/>
                </a:solidFill>
                <a:latin typeface="TT Firs Neue Bold"/>
                <a:ea typeface="TT Firs Neue Bold"/>
                <a:cs typeface="TT Firs Neue Bold"/>
                <a:sym typeface="TT Firs Neue Bold"/>
              </a:rPr>
              <a:t>higher </a:t>
            </a:r>
            <a:r>
              <a:rPr lang="en-US" sz="2820">
                <a:solidFill>
                  <a:srgbClr val="545454"/>
                </a:solidFill>
                <a:latin typeface="TT Firs Neue"/>
                <a:ea typeface="TT Firs Neue"/>
                <a:cs typeface="TT Firs Neue"/>
                <a:sym typeface="TT Firs Neue"/>
              </a:rPr>
              <a:t>pitch)</a:t>
            </a:r>
            <a:r>
              <a:rPr lang="en-US" sz="2820" b="true">
                <a:solidFill>
                  <a:srgbClr val="545454"/>
                </a:solidFill>
                <a:latin typeface="TT Firs Neue Bold"/>
                <a:ea typeface="TT Firs Neue Bold"/>
                <a:cs typeface="TT Firs Neue Bold"/>
                <a:sym typeface="TT Firs Neue Bold"/>
              </a:rPr>
              <a:t>:</a:t>
            </a:r>
          </a:p>
        </p:txBody>
      </p:sp>
      <p:sp>
        <p:nvSpPr>
          <p:cNvPr name="TextBox 107" id="107"/>
          <p:cNvSpPr txBox="true"/>
          <p:nvPr/>
        </p:nvSpPr>
        <p:spPr>
          <a:xfrm rot="0">
            <a:off x="3398263" y="10067578"/>
            <a:ext cx="1203442" cy="225135"/>
          </a:xfrm>
          <a:prstGeom prst="rect">
            <a:avLst/>
          </a:prstGeom>
        </p:spPr>
        <p:txBody>
          <a:bodyPr anchor="t" rtlCol="false" tIns="0" lIns="0" bIns="0" rIns="0">
            <a:spAutoFit/>
          </a:bodyPr>
          <a:lstStyle/>
          <a:p>
            <a:pPr algn="ctr" marL="0" indent="0" lvl="0">
              <a:lnSpc>
                <a:spcPts val="1812"/>
              </a:lnSpc>
            </a:pPr>
            <a:r>
              <a:rPr lang="en-US" b="true" sz="1294">
                <a:solidFill>
                  <a:srgbClr val="000000"/>
                </a:solidFill>
                <a:latin typeface="TT Firs Neue Bold"/>
                <a:ea typeface="TT Firs Neue Bold"/>
                <a:cs typeface="TT Firs Neue Bold"/>
                <a:sym typeface="TT Firs Neue Bold"/>
              </a:rPr>
              <a:t>Middle C</a:t>
            </a:r>
          </a:p>
        </p:txBody>
      </p:sp>
      <p:sp>
        <p:nvSpPr>
          <p:cNvPr name="TextBox 108" id="108"/>
          <p:cNvSpPr txBox="true"/>
          <p:nvPr/>
        </p:nvSpPr>
        <p:spPr>
          <a:xfrm rot="0">
            <a:off x="3445888" y="7401168"/>
            <a:ext cx="1093969" cy="435241"/>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C4</a:t>
            </a:r>
          </a:p>
        </p:txBody>
      </p:sp>
      <p:sp>
        <p:nvSpPr>
          <p:cNvPr name="TextBox 109" id="109"/>
          <p:cNvSpPr txBox="true"/>
          <p:nvPr/>
        </p:nvSpPr>
        <p:spPr>
          <a:xfrm rot="0">
            <a:off x="735727" y="7401168"/>
            <a:ext cx="1093969" cy="435241"/>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C3</a:t>
            </a:r>
          </a:p>
        </p:txBody>
      </p:sp>
      <p:sp>
        <p:nvSpPr>
          <p:cNvPr name="TextBox 110" id="110"/>
          <p:cNvSpPr txBox="true"/>
          <p:nvPr/>
        </p:nvSpPr>
        <p:spPr>
          <a:xfrm rot="0">
            <a:off x="6156381" y="7401168"/>
            <a:ext cx="1093969" cy="435241"/>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C5</a:t>
            </a:r>
          </a:p>
        </p:txBody>
      </p:sp>
      <p:sp>
        <p:nvSpPr>
          <p:cNvPr name="TextBox 111" id="111"/>
          <p:cNvSpPr txBox="true"/>
          <p:nvPr/>
        </p:nvSpPr>
        <p:spPr>
          <a:xfrm rot="0">
            <a:off x="8858026" y="7401168"/>
            <a:ext cx="1093969" cy="435241"/>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C6</a:t>
            </a:r>
          </a:p>
        </p:txBody>
      </p:sp>
      <p:sp>
        <p:nvSpPr>
          <p:cNvPr name="TextBox 112" id="112"/>
          <p:cNvSpPr txBox="true"/>
          <p:nvPr/>
        </p:nvSpPr>
        <p:spPr>
          <a:xfrm rot="0">
            <a:off x="11542670" y="7401168"/>
            <a:ext cx="1093969" cy="435241"/>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C7</a:t>
            </a:r>
          </a:p>
        </p:txBody>
      </p:sp>
      <p:sp>
        <p:nvSpPr>
          <p:cNvPr name="TextBox 113" id="113"/>
          <p:cNvSpPr txBox="true"/>
          <p:nvPr/>
        </p:nvSpPr>
        <p:spPr>
          <a:xfrm rot="0">
            <a:off x="14265414" y="7401168"/>
            <a:ext cx="1093969" cy="435241"/>
          </a:xfrm>
          <a:prstGeom prst="rect">
            <a:avLst/>
          </a:prstGeom>
        </p:spPr>
        <p:txBody>
          <a:bodyPr anchor="t" rtlCol="false" tIns="0" lIns="0" bIns="0" rIns="0">
            <a:spAutoFit/>
          </a:bodyPr>
          <a:lstStyle/>
          <a:p>
            <a:pPr algn="ctr">
              <a:lnSpc>
                <a:spcPts val="3573"/>
              </a:lnSpc>
              <a:spcBef>
                <a:spcPct val="0"/>
              </a:spcBef>
            </a:pPr>
            <a:r>
              <a:rPr lang="en-US" sz="2552">
                <a:solidFill>
                  <a:srgbClr val="000000"/>
                </a:solidFill>
                <a:latin typeface="TT Firs Neue"/>
                <a:ea typeface="TT Firs Neue"/>
                <a:cs typeface="TT Firs Neue"/>
                <a:sym typeface="TT Firs Neue"/>
              </a:rPr>
              <a:t>C8</a:t>
            </a:r>
          </a:p>
        </p:txBody>
      </p:sp>
      <p:grpSp>
        <p:nvGrpSpPr>
          <p:cNvPr name="Group 114" id="114"/>
          <p:cNvGrpSpPr/>
          <p:nvPr/>
        </p:nvGrpSpPr>
        <p:grpSpPr>
          <a:xfrm rot="0">
            <a:off x="-192869" y="6860694"/>
            <a:ext cx="18930724" cy="60493"/>
            <a:chOff x="0" y="0"/>
            <a:chExt cx="4985870" cy="15932"/>
          </a:xfrm>
        </p:grpSpPr>
        <p:sp>
          <p:nvSpPr>
            <p:cNvPr name="Freeform 115" id="115"/>
            <p:cNvSpPr/>
            <p:nvPr/>
          </p:nvSpPr>
          <p:spPr>
            <a:xfrm flipH="false" flipV="false" rot="0">
              <a:off x="0" y="0"/>
              <a:ext cx="4985870" cy="15932"/>
            </a:xfrm>
            <a:custGeom>
              <a:avLst/>
              <a:gdLst/>
              <a:ahLst/>
              <a:cxnLst/>
              <a:rect r="r" b="b" t="t" l="l"/>
              <a:pathLst>
                <a:path h="15932" w="4985870">
                  <a:moveTo>
                    <a:pt x="0" y="0"/>
                  </a:moveTo>
                  <a:lnTo>
                    <a:pt x="4985870" y="0"/>
                  </a:lnTo>
                  <a:lnTo>
                    <a:pt x="4985870" y="15932"/>
                  </a:lnTo>
                  <a:lnTo>
                    <a:pt x="0" y="15932"/>
                  </a:lnTo>
                  <a:close/>
                </a:path>
              </a:pathLst>
            </a:custGeom>
            <a:solidFill>
              <a:srgbClr val="D45000"/>
            </a:solidFill>
          </p:spPr>
        </p:sp>
        <p:sp>
          <p:nvSpPr>
            <p:cNvPr name="TextBox 116" id="116"/>
            <p:cNvSpPr txBox="true"/>
            <p:nvPr/>
          </p:nvSpPr>
          <p:spPr>
            <a:xfrm>
              <a:off x="0" y="-47625"/>
              <a:ext cx="4985870" cy="63557"/>
            </a:xfrm>
            <a:prstGeom prst="rect">
              <a:avLst/>
            </a:prstGeom>
          </p:spPr>
          <p:txBody>
            <a:bodyPr anchor="ctr" rtlCol="false" tIns="50800" lIns="50800" bIns="50800" rIns="50800"/>
            <a:lstStyle/>
            <a:p>
              <a:pPr algn="ctr">
                <a:lnSpc>
                  <a:spcPts val="3573"/>
                </a:lnSpc>
              </a:pPr>
            </a:p>
          </p:txBody>
        </p:sp>
      </p:gr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7826275" y="3001981"/>
            <a:ext cx="179296" cy="1509600"/>
            <a:chOff x="0" y="0"/>
            <a:chExt cx="47222" cy="397590"/>
          </a:xfrm>
        </p:grpSpPr>
        <p:sp>
          <p:nvSpPr>
            <p:cNvPr name="Freeform 11" id="11"/>
            <p:cNvSpPr/>
            <p:nvPr/>
          </p:nvSpPr>
          <p:spPr>
            <a:xfrm flipH="false" flipV="false" rot="0">
              <a:off x="0" y="0"/>
              <a:ext cx="47222" cy="397590"/>
            </a:xfrm>
            <a:custGeom>
              <a:avLst/>
              <a:gdLst/>
              <a:ahLst/>
              <a:cxnLst/>
              <a:rect r="r" b="b" t="t" l="l"/>
              <a:pathLst>
                <a:path h="397590" w="47222">
                  <a:moveTo>
                    <a:pt x="0" y="0"/>
                  </a:moveTo>
                  <a:lnTo>
                    <a:pt x="47222" y="0"/>
                  </a:lnTo>
                  <a:lnTo>
                    <a:pt x="47222" y="397590"/>
                  </a:lnTo>
                  <a:lnTo>
                    <a:pt x="0" y="397590"/>
                  </a:lnTo>
                  <a:close/>
                </a:path>
              </a:pathLst>
            </a:custGeom>
            <a:solidFill>
              <a:srgbClr val="FFFFFF"/>
            </a:solidFill>
          </p:spPr>
        </p:sp>
        <p:sp>
          <p:nvSpPr>
            <p:cNvPr name="TextBox 12" id="12"/>
            <p:cNvSpPr txBox="true"/>
            <p:nvPr/>
          </p:nvSpPr>
          <p:spPr>
            <a:xfrm>
              <a:off x="0" y="-47625"/>
              <a:ext cx="47222" cy="445215"/>
            </a:xfrm>
            <a:prstGeom prst="rect">
              <a:avLst/>
            </a:prstGeom>
          </p:spPr>
          <p:txBody>
            <a:bodyPr anchor="ctr" rtlCol="false" tIns="50800" lIns="50800" bIns="50800" rIns="50800"/>
            <a:lstStyle/>
            <a:p>
              <a:pPr algn="ctr">
                <a:lnSpc>
                  <a:spcPts val="3360"/>
                </a:lnSpc>
              </a:pPr>
            </a:p>
          </p:txBody>
        </p:sp>
      </p:grpSp>
      <p:graphicFrame>
        <p:nvGraphicFramePr>
          <p:cNvPr name="Table 13" id="13"/>
          <p:cNvGraphicFramePr>
            <a:graphicFrameLocks noGrp="true"/>
          </p:cNvGraphicFramePr>
          <p:nvPr/>
        </p:nvGraphicFramePr>
        <p:xfrm>
          <a:off x="485653" y="2437667"/>
          <a:ext cx="17519917" cy="7432259"/>
        </p:xfrm>
        <a:graphic>
          <a:graphicData uri="http://schemas.openxmlformats.org/drawingml/2006/table">
            <a:tbl>
              <a:tblPr/>
              <a:tblGrid>
                <a:gridCol w="2711588"/>
                <a:gridCol w="4957151"/>
                <a:gridCol w="4925233"/>
                <a:gridCol w="4925946"/>
              </a:tblGrid>
              <a:tr h="1148890">
                <a:tc>
                  <a:txBody>
                    <a:bodyPr anchor="t" rtlCol="false"/>
                    <a:lstStyle/>
                    <a:p>
                      <a:pPr algn="ctr">
                        <a:lnSpc>
                          <a:spcPts val="2659"/>
                        </a:lnSpc>
                        <a:defRPr/>
                      </a:pP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ctr">
                        <a:lnSpc>
                          <a:spcPts val="2659"/>
                        </a:lnSpc>
                        <a:defRPr/>
                      </a:pPr>
                      <a:r>
                        <a:rPr lang="en-US" sz="1899">
                          <a:solidFill>
                            <a:srgbClr val="FFFFFF"/>
                          </a:solidFill>
                          <a:latin typeface="Arimo"/>
                          <a:ea typeface="Arimo"/>
                          <a:cs typeface="Arimo"/>
                          <a:sym typeface="Arimo"/>
                        </a:rPr>
                        <a:t>How to Shift Octave Up (</a:t>
                      </a:r>
                      <a:r>
                        <a:rPr lang="en-US" b="true" sz="1899" strike="noStrike" u="none">
                          <a:solidFill>
                            <a:srgbClr val="FFFFFF"/>
                          </a:solidFill>
                          <a:latin typeface="Arimo Bold"/>
                          <a:ea typeface="Arimo Bold"/>
                          <a:cs typeface="Arimo Bold"/>
                          <a:sym typeface="Arimo Bold"/>
                        </a:rPr>
                        <a:t>Oct+</a:t>
                      </a:r>
                      <a:r>
                        <a:rPr lang="en-US" sz="1899">
                          <a:solidFill>
                            <a:srgbClr val="FFFFFF"/>
                          </a:solidFill>
                          <a:latin typeface="Arimo"/>
                          <a:ea typeface="Arimo"/>
                          <a:cs typeface="Arimo"/>
                          <a:sym typeface="Arimo"/>
                        </a:rPr>
                        <a:t>)</a:t>
                      </a:r>
                      <a:endParaRPr lang="en-US" sz="1100"/>
                    </a:p>
                    <a:p>
                      <a:pPr algn="ctr">
                        <a:lnSpc>
                          <a:spcPts val="2659"/>
                        </a:lnSpc>
                      </a:pPr>
                      <a:r>
                        <a:rPr lang="en-US" sz="1899" i="true">
                          <a:solidFill>
                            <a:srgbClr val="FFFFFF"/>
                          </a:solidFill>
                          <a:latin typeface="Arimo Italics"/>
                          <a:ea typeface="Arimo Italics"/>
                          <a:cs typeface="Arimo Italics"/>
                          <a:sym typeface="Arimo Italics"/>
                        </a:rPr>
                        <a:t>[So C2-C7 becomes C3-C8]</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ctr">
                        <a:lnSpc>
                          <a:spcPts val="2659"/>
                        </a:lnSpc>
                        <a:defRPr/>
                      </a:pPr>
                      <a:r>
                        <a:rPr lang="en-US" sz="1899">
                          <a:solidFill>
                            <a:srgbClr val="FFFFFF"/>
                          </a:solidFill>
                          <a:latin typeface="Arimo"/>
                          <a:ea typeface="Arimo"/>
                          <a:cs typeface="Arimo"/>
                          <a:sym typeface="Arimo"/>
                        </a:rPr>
                        <a:t>How to Shift Octave Down (</a:t>
                      </a:r>
                      <a:r>
                        <a:rPr lang="en-US" b="true" sz="1899" strike="noStrike" u="none">
                          <a:solidFill>
                            <a:srgbClr val="FFFFFF"/>
                          </a:solidFill>
                          <a:latin typeface="Arimo Bold"/>
                          <a:ea typeface="Arimo Bold"/>
                          <a:cs typeface="Arimo Bold"/>
                          <a:sym typeface="Arimo Bold"/>
                        </a:rPr>
                        <a:t>Oct-</a:t>
                      </a:r>
                      <a:r>
                        <a:rPr lang="en-US" sz="1899">
                          <a:solidFill>
                            <a:srgbClr val="FFFFFF"/>
                          </a:solidFill>
                          <a:latin typeface="Arimo"/>
                          <a:ea typeface="Arimo"/>
                          <a:cs typeface="Arimo"/>
                          <a:sym typeface="Arimo"/>
                        </a:rPr>
                        <a:t>)</a:t>
                      </a:r>
                      <a:endParaRPr lang="en-US" sz="1100"/>
                    </a:p>
                    <a:p>
                      <a:pPr algn="ctr">
                        <a:lnSpc>
                          <a:spcPts val="2659"/>
                        </a:lnSpc>
                      </a:pPr>
                      <a:r>
                        <a:rPr lang="en-US" sz="1899" i="true">
                          <a:solidFill>
                            <a:srgbClr val="FFFFFF"/>
                          </a:solidFill>
                          <a:latin typeface="Arimo Italics"/>
                          <a:ea typeface="Arimo Italics"/>
                          <a:cs typeface="Arimo Italics"/>
                          <a:sym typeface="Arimo Italics"/>
                        </a:rPr>
                        <a:t>[So C2-C7 becomes C1-C6]</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ctr">
                        <a:lnSpc>
                          <a:spcPts val="2659"/>
                        </a:lnSpc>
                        <a:defRPr/>
                      </a:pPr>
                      <a:r>
                        <a:rPr lang="en-US" sz="1899">
                          <a:solidFill>
                            <a:srgbClr val="FFFFFF"/>
                          </a:solidFill>
                          <a:latin typeface="Canva Sans"/>
                          <a:ea typeface="Canva Sans"/>
                          <a:cs typeface="Canva Sans"/>
                          <a:sym typeface="Canva Sans"/>
                        </a:rPr>
                        <a:t>Additional Shortcut / Notes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r>
              <a:tr h="1264404">
                <a:tc>
                  <a:txBody>
                    <a:bodyPr anchor="t" rtlCol="false"/>
                    <a:lstStyle/>
                    <a:p>
                      <a:pPr algn="r">
                        <a:lnSpc>
                          <a:spcPts val="2659"/>
                        </a:lnSpc>
                        <a:defRPr/>
                      </a:pPr>
                      <a:r>
                        <a:rPr lang="en-US" b="true" sz="1899">
                          <a:solidFill>
                            <a:srgbClr val="FFFFFF"/>
                          </a:solidFill>
                          <a:latin typeface="Canva Sans Bold"/>
                          <a:ea typeface="Canva Sans Bold"/>
                          <a:cs typeface="Canva Sans Bold"/>
                          <a:sym typeface="Canva Sans Bold"/>
                        </a:rPr>
                        <a:t>Yamaha PSR-E383</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l">
                        <a:lnSpc>
                          <a:spcPts val="2099"/>
                        </a:lnSpc>
                        <a:defRPr/>
                      </a:pPr>
                      <a:r>
                        <a:rPr lang="en-US" sz="1499">
                          <a:solidFill>
                            <a:srgbClr val="000000"/>
                          </a:solidFill>
                          <a:latin typeface="Arimo"/>
                          <a:ea typeface="Arimo"/>
                          <a:cs typeface="Arimo"/>
                          <a:sym typeface="Arimo"/>
                        </a:rPr>
                        <a:t>Press </a:t>
                      </a:r>
                      <a:r>
                        <a:rPr lang="en-US" b="true" sz="1499" strike="noStrike" u="none">
                          <a:solidFill>
                            <a:srgbClr val="000000"/>
                          </a:solidFill>
                          <a:latin typeface="Arimo Bold"/>
                          <a:ea typeface="Arimo Bold"/>
                          <a:cs typeface="Arimo Bold"/>
                          <a:sym typeface="Arimo Bold"/>
                        </a:rPr>
                        <a:t>[FUNCTION]</a:t>
                      </a:r>
                      <a:r>
                        <a:rPr lang="en-US" sz="1499">
                          <a:solidFill>
                            <a:srgbClr val="000000"/>
                          </a:solidFill>
                          <a:latin typeface="Arimo"/>
                          <a:ea typeface="Arimo"/>
                          <a:cs typeface="Arimo"/>
                          <a:sym typeface="Arimo"/>
                        </a:rPr>
                        <a:t> multiple times until the screen reads </a:t>
                      </a:r>
                      <a:r>
                        <a:rPr lang="en-US" sz="1499">
                          <a:solidFill>
                            <a:srgbClr val="006666"/>
                          </a:solidFill>
                          <a:latin typeface="Arimo"/>
                          <a:ea typeface="Arimo"/>
                          <a:cs typeface="Arimo"/>
                          <a:sym typeface="Arimo"/>
                        </a:rPr>
                        <a:t>M.Octave</a:t>
                      </a:r>
                      <a:r>
                        <a:rPr lang="en-US" sz="1499">
                          <a:solidFill>
                            <a:srgbClr val="000000"/>
                          </a:solidFill>
                          <a:latin typeface="Arimo"/>
                          <a:ea typeface="Arimo"/>
                          <a:cs typeface="Arimo"/>
                          <a:sym typeface="Arimo"/>
                        </a:rPr>
                        <a:t>. Use the numeric keypad </a:t>
                      </a:r>
                      <a:r>
                        <a:rPr lang="en-US" b="true" sz="1499" strike="noStrike" u="none">
                          <a:solidFill>
                            <a:srgbClr val="000000"/>
                          </a:solidFill>
                          <a:latin typeface="Arimo Bold"/>
                          <a:ea typeface="Arimo Bold"/>
                          <a:cs typeface="Arimo Bold"/>
                          <a:sym typeface="Arimo Bold"/>
                        </a:rPr>
                        <a:t>[+/YES]</a:t>
                      </a:r>
                      <a:r>
                        <a:rPr lang="en-US" sz="1499">
                          <a:solidFill>
                            <a:srgbClr val="000000"/>
                          </a:solidFill>
                          <a:latin typeface="Arimo"/>
                          <a:ea typeface="Arimo"/>
                          <a:cs typeface="Arimo"/>
                          <a:sym typeface="Arimo"/>
                        </a:rPr>
                        <a:t> button to raise it.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Press </a:t>
                      </a:r>
                      <a:r>
                        <a:rPr lang="en-US" b="true" sz="1499" strike="noStrike" u="none">
                          <a:solidFill>
                            <a:srgbClr val="000000"/>
                          </a:solidFill>
                          <a:latin typeface="Arimo Bold"/>
                          <a:ea typeface="Arimo Bold"/>
                          <a:cs typeface="Arimo Bold"/>
                          <a:sym typeface="Arimo Bold"/>
                        </a:rPr>
                        <a:t>[FUNCTION]</a:t>
                      </a:r>
                      <a:r>
                        <a:rPr lang="en-US" sz="1499">
                          <a:solidFill>
                            <a:srgbClr val="000000"/>
                          </a:solidFill>
                          <a:latin typeface="Arimo"/>
                          <a:ea typeface="Arimo"/>
                          <a:cs typeface="Arimo"/>
                          <a:sym typeface="Arimo"/>
                        </a:rPr>
                        <a:t> multiple times until the screen reads </a:t>
                      </a:r>
                      <a:r>
                        <a:rPr lang="en-US" sz="1499">
                          <a:solidFill>
                            <a:srgbClr val="006666"/>
                          </a:solidFill>
                          <a:latin typeface="Arimo"/>
                          <a:ea typeface="Arimo"/>
                          <a:cs typeface="Arimo"/>
                          <a:sym typeface="Arimo"/>
                        </a:rPr>
                        <a:t>M.Octave</a:t>
                      </a:r>
                      <a:r>
                        <a:rPr lang="en-US" sz="1499">
                          <a:solidFill>
                            <a:srgbClr val="000000"/>
                          </a:solidFill>
                          <a:latin typeface="Arimo"/>
                          <a:ea typeface="Arimo"/>
                          <a:cs typeface="Arimo"/>
                          <a:sym typeface="Arimo"/>
                        </a:rPr>
                        <a:t>. Use the numeric keypad </a:t>
                      </a:r>
                      <a:r>
                        <a:rPr lang="en-US" b="true" sz="1499" strike="noStrike" u="none">
                          <a:solidFill>
                            <a:srgbClr val="000000"/>
                          </a:solidFill>
                          <a:latin typeface="Arimo Bold"/>
                          <a:ea typeface="Arimo Bold"/>
                          <a:cs typeface="Arimo Bold"/>
                          <a:sym typeface="Arimo Bold"/>
                        </a:rPr>
                        <a:t>[-/NO]</a:t>
                      </a:r>
                      <a:r>
                        <a:rPr lang="en-US" sz="1499">
                          <a:solidFill>
                            <a:srgbClr val="000000"/>
                          </a:solidFill>
                          <a:latin typeface="Arimo"/>
                          <a:ea typeface="Arimo"/>
                          <a:cs typeface="Arimo"/>
                          <a:sym typeface="Arimo"/>
                        </a:rPr>
                        <a:t> button to lower it.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Pressing </a:t>
                      </a:r>
                      <a:r>
                        <a:rPr lang="en-US" b="true" sz="1499" strike="noStrike" u="none">
                          <a:solidFill>
                            <a:srgbClr val="000000"/>
                          </a:solidFill>
                          <a:latin typeface="Arimo Bold"/>
                          <a:ea typeface="Arimo Bold"/>
                          <a:cs typeface="Arimo Bold"/>
                          <a:sym typeface="Arimo Bold"/>
                        </a:rPr>
                        <a:t>[+/YES]</a:t>
                      </a:r>
                      <a:r>
                        <a:rPr lang="en-US" sz="1499">
                          <a:solidFill>
                            <a:srgbClr val="000000"/>
                          </a:solidFill>
                          <a:latin typeface="Arimo"/>
                          <a:ea typeface="Arimo"/>
                          <a:cs typeface="Arimo"/>
                          <a:sym typeface="Arimo"/>
                        </a:rPr>
                        <a:t> and </a:t>
                      </a:r>
                      <a:r>
                        <a:rPr lang="en-US" b="true" sz="1499" strike="noStrike" u="none">
                          <a:solidFill>
                            <a:srgbClr val="000000"/>
                          </a:solidFill>
                          <a:latin typeface="Arimo Bold"/>
                          <a:ea typeface="Arimo Bold"/>
                          <a:cs typeface="Arimo Bold"/>
                          <a:sym typeface="Arimo Bold"/>
                        </a:rPr>
                        <a:t>[-/NO]</a:t>
                      </a:r>
                      <a:r>
                        <a:rPr lang="en-US" sz="1499">
                          <a:solidFill>
                            <a:srgbClr val="000000"/>
                          </a:solidFill>
                          <a:latin typeface="Arimo"/>
                          <a:ea typeface="Arimo"/>
                          <a:cs typeface="Arimo"/>
                          <a:sym typeface="Arimo"/>
                        </a:rPr>
                        <a:t> together resets the octave shift to zero.</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258945">
                <a:tc>
                  <a:txBody>
                    <a:bodyPr anchor="t" rtlCol="false"/>
                    <a:lstStyle/>
                    <a:p>
                      <a:pPr algn="r">
                        <a:lnSpc>
                          <a:spcPts val="2659"/>
                        </a:lnSpc>
                        <a:defRPr/>
                      </a:pPr>
                      <a:r>
                        <a:rPr lang="en-US" b="true" sz="1899">
                          <a:solidFill>
                            <a:srgbClr val="FFFFFF"/>
                          </a:solidFill>
                          <a:latin typeface="Canva Sans Bold"/>
                          <a:ea typeface="Canva Sans Bold"/>
                          <a:cs typeface="Canva Sans Bold"/>
                          <a:sym typeface="Canva Sans Bold"/>
                        </a:rPr>
                        <a:t>Yamaha PSR-E483</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l">
                        <a:lnSpc>
                          <a:spcPts val="2099"/>
                        </a:lnSpc>
                        <a:defRPr/>
                      </a:pPr>
                      <a:r>
                        <a:rPr lang="en-US" sz="1499">
                          <a:solidFill>
                            <a:srgbClr val="000000"/>
                          </a:solidFill>
                          <a:latin typeface="Arimo"/>
                          <a:ea typeface="Arimo"/>
                          <a:cs typeface="Arimo"/>
                          <a:sym typeface="Arimo"/>
                        </a:rPr>
                        <a:t>Press the dedicated </a:t>
                      </a:r>
                      <a:r>
                        <a:rPr lang="en-US" b="true" sz="1499" strike="noStrike" u="none">
                          <a:solidFill>
                            <a:srgbClr val="000000"/>
                          </a:solidFill>
                          <a:latin typeface="Arimo Bold"/>
                          <a:ea typeface="Arimo Bold"/>
                          <a:cs typeface="Arimo Bold"/>
                          <a:sym typeface="Arimo Bold"/>
                        </a:rPr>
                        <a:t>[OCTAVE]</a:t>
                      </a:r>
                      <a:r>
                        <a:rPr lang="en-US" sz="1499">
                          <a:solidFill>
                            <a:srgbClr val="000000"/>
                          </a:solidFill>
                          <a:latin typeface="Arimo"/>
                          <a:ea typeface="Arimo"/>
                          <a:cs typeface="Arimo"/>
                          <a:sym typeface="Arimo"/>
                        </a:rPr>
                        <a:t> button on the panel, then turn the main dial/wheel clockwise to increase.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Press the dedicated </a:t>
                      </a:r>
                      <a:r>
                        <a:rPr lang="en-US" b="true" sz="1499" strike="noStrike" u="none">
                          <a:solidFill>
                            <a:srgbClr val="000000"/>
                          </a:solidFill>
                          <a:latin typeface="Arimo Bold"/>
                          <a:ea typeface="Arimo Bold"/>
                          <a:cs typeface="Arimo Bold"/>
                          <a:sym typeface="Arimo Bold"/>
                        </a:rPr>
                        <a:t>[OCTAVE]</a:t>
                      </a:r>
                      <a:r>
                        <a:rPr lang="en-US" sz="1499">
                          <a:solidFill>
                            <a:srgbClr val="000000"/>
                          </a:solidFill>
                          <a:latin typeface="Arimo"/>
                          <a:ea typeface="Arimo"/>
                          <a:cs typeface="Arimo"/>
                          <a:sym typeface="Arimo"/>
                        </a:rPr>
                        <a:t> button on the panel, then turn the main dial/wheel counter-clockwise to decrease.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strike="noStrike" u="none">
                          <a:solidFill>
                            <a:srgbClr val="000000"/>
                          </a:solidFill>
                          <a:latin typeface="Arimo"/>
                          <a:ea typeface="Arimo"/>
                          <a:cs typeface="Arimo"/>
                          <a:sym typeface="Arimo"/>
                        </a:rPr>
                        <a:t>The PSR-E483 introduces a dedicated hardware button, a distinct upgrade from the menus of the PSR-E383.</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769354">
                <a:tc>
                  <a:txBody>
                    <a:bodyPr anchor="t" rtlCol="false"/>
                    <a:lstStyle/>
                    <a:p>
                      <a:pPr algn="r">
                        <a:lnSpc>
                          <a:spcPts val="2659"/>
                        </a:lnSpc>
                        <a:defRPr/>
                      </a:pPr>
                      <a:r>
                        <a:rPr lang="en-US" b="true" sz="1899">
                          <a:solidFill>
                            <a:srgbClr val="FFFFFF"/>
                          </a:solidFill>
                          <a:latin typeface="Canva Sans Bold"/>
                          <a:ea typeface="Canva Sans Bold"/>
                          <a:cs typeface="Canva Sans Bold"/>
                          <a:sym typeface="Canva Sans Bold"/>
                        </a:rPr>
                        <a:t>Casio CT-S100</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l" marL="323848" indent="-161924" lvl="1">
                        <a:lnSpc>
                          <a:spcPts val="2099"/>
                        </a:lnSpc>
                        <a:buAutoNum type="arabicPeriod" startAt="1"/>
                        <a:defRPr/>
                      </a:pPr>
                      <a:r>
                        <a:rPr lang="en-US" sz="1499">
                          <a:solidFill>
                            <a:srgbClr val="000000"/>
                          </a:solidFill>
                          <a:latin typeface="Arimo"/>
                          <a:ea typeface="Arimo"/>
                          <a:cs typeface="Arimo"/>
                          <a:sym typeface="Arimo"/>
                        </a:rPr>
                        <a:t>Press and hold the </a:t>
                      </a:r>
                      <a:r>
                        <a:rPr lang="en-US" b="true" sz="1499">
                          <a:solidFill>
                            <a:srgbClr val="000000"/>
                          </a:solidFill>
                          <a:latin typeface="Arimo Bold"/>
                          <a:ea typeface="Arimo Bold"/>
                          <a:cs typeface="Arimo Bold"/>
                          <a:sym typeface="Arimo Bold"/>
                        </a:rPr>
                        <a:t>[FUNCTION] </a:t>
                      </a:r>
                      <a:r>
                        <a:rPr lang="en-US" sz="1499">
                          <a:solidFill>
                            <a:srgbClr val="000000"/>
                          </a:solidFill>
                          <a:latin typeface="Arimo"/>
                          <a:ea typeface="Arimo"/>
                          <a:cs typeface="Arimo"/>
                          <a:sym typeface="Arimo"/>
                        </a:rPr>
                        <a:t>button.</a:t>
                      </a:r>
                      <a:endParaRPr lang="en-US" sz="1100"/>
                    </a:p>
                    <a:p>
                      <a:pPr algn="l" marL="323848" indent="-161924" lvl="1">
                        <a:lnSpc>
                          <a:spcPts val="2099"/>
                        </a:lnSpc>
                        <a:buAutoNum type="arabicPeriod" startAt="1"/>
                      </a:pPr>
                      <a:r>
                        <a:rPr lang="en-US" sz="1499">
                          <a:solidFill>
                            <a:srgbClr val="000000"/>
                          </a:solidFill>
                          <a:latin typeface="Arimo"/>
                          <a:ea typeface="Arimo"/>
                          <a:cs typeface="Arimo"/>
                          <a:sym typeface="Arimo"/>
                        </a:rPr>
                        <a:t>Pressing the </a:t>
                      </a:r>
                      <a:r>
                        <a:rPr lang="en-US" b="true" sz="1499">
                          <a:solidFill>
                            <a:srgbClr val="000000"/>
                          </a:solidFill>
                          <a:latin typeface="Arimo Bold"/>
                          <a:ea typeface="Arimo Bold"/>
                          <a:cs typeface="Arimo Bold"/>
                          <a:sym typeface="Arimo Bold"/>
                        </a:rPr>
                        <a:t>G#3 </a:t>
                      </a:r>
                      <a:r>
                        <a:rPr lang="en-US" sz="1499">
                          <a:solidFill>
                            <a:srgbClr val="000000"/>
                          </a:solidFill>
                          <a:latin typeface="Arimo"/>
                          <a:ea typeface="Arimo"/>
                          <a:cs typeface="Arimo"/>
                          <a:sym typeface="Arimo"/>
                        </a:rPr>
                        <a:t>key </a:t>
                      </a:r>
                      <a:r>
                        <a:rPr lang="en-US" b="true" sz="1499">
                          <a:solidFill>
                            <a:srgbClr val="000000"/>
                          </a:solidFill>
                          <a:latin typeface="Arimo Bold"/>
                          <a:ea typeface="Arimo Bold"/>
                          <a:cs typeface="Arimo Bold"/>
                          <a:sym typeface="Arimo Bold"/>
                        </a:rPr>
                        <a:t>raises</a:t>
                      </a:r>
                      <a:r>
                        <a:rPr lang="en-US" sz="1499">
                          <a:solidFill>
                            <a:srgbClr val="000000"/>
                          </a:solidFill>
                          <a:latin typeface="Arimo"/>
                          <a:ea typeface="Arimo"/>
                          <a:cs typeface="Arimo"/>
                          <a:sym typeface="Arimo"/>
                        </a:rPr>
                        <a:t> the pitch by 1 semitone. Press it 12 times (total) to raise the pitch by 1 Octave.</a:t>
                      </a:r>
                    </a:p>
                    <a:p>
                      <a:pPr algn="l" marL="323848" indent="-161924" lvl="1">
                        <a:lnSpc>
                          <a:spcPts val="2099"/>
                        </a:lnSpc>
                        <a:buAutoNum type="arabicPeriod" startAt="1"/>
                      </a:pPr>
                      <a:r>
                        <a:rPr lang="en-US" sz="1499">
                          <a:solidFill>
                            <a:srgbClr val="000000"/>
                          </a:solidFill>
                          <a:latin typeface="Arimo"/>
                          <a:ea typeface="Arimo"/>
                          <a:cs typeface="Arimo"/>
                          <a:sym typeface="Arimo"/>
                        </a:rPr>
                        <a:t>Release </a:t>
                      </a:r>
                      <a:r>
                        <a:rPr lang="en-US" b="true" sz="1499">
                          <a:solidFill>
                            <a:srgbClr val="000000"/>
                          </a:solidFill>
                          <a:latin typeface="Arimo Bold"/>
                          <a:ea typeface="Arimo Bold"/>
                          <a:cs typeface="Arimo Bold"/>
                          <a:sym typeface="Arimo Bold"/>
                        </a:rPr>
                        <a:t>[FUNC</a:t>
                      </a:r>
                      <a:r>
                        <a:rPr lang="en-US" b="true" sz="1499">
                          <a:solidFill>
                            <a:srgbClr val="000000"/>
                          </a:solidFill>
                          <a:latin typeface="Arimo Bold"/>
                          <a:ea typeface="Arimo Bold"/>
                          <a:cs typeface="Arimo Bold"/>
                          <a:sym typeface="Arimo Bold"/>
                        </a:rPr>
                        <a:t>TION] </a:t>
                      </a:r>
                      <a:r>
                        <a:rPr lang="en-US" sz="1499">
                          <a:solidFill>
                            <a:srgbClr val="000000"/>
                          </a:solidFill>
                          <a:latin typeface="Arimo"/>
                          <a:ea typeface="Arimo"/>
                          <a:cs typeface="Arimo"/>
                          <a:sym typeface="Arimo"/>
                        </a:rPr>
                        <a:t>b</a:t>
                      </a:r>
                      <a:r>
                        <a:rPr lang="en-US" sz="1499" strike="noStrike" u="none">
                          <a:solidFill>
                            <a:srgbClr val="000000"/>
                          </a:solidFill>
                          <a:latin typeface="Arimo"/>
                          <a:ea typeface="Arimo"/>
                          <a:cs typeface="Arimo"/>
                          <a:sym typeface="Arimo"/>
                        </a:rPr>
                        <a:t>utton</a:t>
                      </a:r>
                      <a:r>
                        <a:rPr lang="en-US" sz="1499">
                          <a:solidFill>
                            <a:srgbClr val="000000"/>
                          </a:solidFill>
                          <a:latin typeface="Arimo"/>
                          <a:ea typeface="Arimo"/>
                          <a:cs typeface="Arimo"/>
                          <a:sym typeface="Arimo"/>
                        </a:rPr>
                        <a:t>.</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marL="323848" indent="-161924" lvl="1">
                        <a:lnSpc>
                          <a:spcPts val="2099"/>
                        </a:lnSpc>
                        <a:buAutoNum type="arabicPeriod" startAt="1"/>
                        <a:defRPr/>
                      </a:pPr>
                      <a:r>
                        <a:rPr lang="en-US" sz="1499">
                          <a:solidFill>
                            <a:srgbClr val="000000"/>
                          </a:solidFill>
                          <a:latin typeface="Arimo"/>
                          <a:ea typeface="Arimo"/>
                          <a:cs typeface="Arimo"/>
                          <a:sym typeface="Arimo"/>
                        </a:rPr>
                        <a:t>Press and hold the </a:t>
                      </a:r>
                      <a:r>
                        <a:rPr lang="en-US" b="true" sz="1499">
                          <a:solidFill>
                            <a:srgbClr val="000000"/>
                          </a:solidFill>
                          <a:latin typeface="Arimo Bold"/>
                          <a:ea typeface="Arimo Bold"/>
                          <a:cs typeface="Arimo Bold"/>
                          <a:sym typeface="Arimo Bold"/>
                        </a:rPr>
                        <a:t>[FUNCTION]</a:t>
                      </a:r>
                      <a:r>
                        <a:rPr lang="en-US" sz="1499">
                          <a:solidFill>
                            <a:srgbClr val="000000"/>
                          </a:solidFill>
                          <a:latin typeface="Arimo"/>
                          <a:ea typeface="Arimo"/>
                          <a:cs typeface="Arimo"/>
                          <a:sym typeface="Arimo"/>
                        </a:rPr>
                        <a:t> butt</a:t>
                      </a:r>
                      <a:r>
                        <a:rPr lang="en-US" sz="1499" strike="noStrike" u="none">
                          <a:solidFill>
                            <a:srgbClr val="000000"/>
                          </a:solidFill>
                          <a:latin typeface="Arimo"/>
                          <a:ea typeface="Arimo"/>
                          <a:cs typeface="Arimo"/>
                          <a:sym typeface="Arimo"/>
                        </a:rPr>
                        <a:t>o</a:t>
                      </a:r>
                      <a:r>
                        <a:rPr lang="en-US" sz="1499" strike="noStrike" u="none">
                          <a:solidFill>
                            <a:srgbClr val="000000"/>
                          </a:solidFill>
                          <a:latin typeface="Arimo"/>
                          <a:ea typeface="Arimo"/>
                          <a:cs typeface="Arimo"/>
                          <a:sym typeface="Arimo"/>
                        </a:rPr>
                        <a:t>n.</a:t>
                      </a:r>
                      <a:endParaRPr lang="en-US" sz="1100"/>
                    </a:p>
                    <a:p>
                      <a:pPr algn="l" marL="323848" indent="-161924" lvl="1">
                        <a:lnSpc>
                          <a:spcPts val="2099"/>
                        </a:lnSpc>
                        <a:buAutoNum type="arabicPeriod" startAt="1"/>
                      </a:pPr>
                      <a:r>
                        <a:rPr lang="en-US" sz="1499" strike="noStrike" u="none">
                          <a:solidFill>
                            <a:srgbClr val="000000"/>
                          </a:solidFill>
                          <a:latin typeface="Arimo"/>
                          <a:ea typeface="Arimo"/>
                          <a:cs typeface="Arimo"/>
                          <a:sym typeface="Arimo"/>
                        </a:rPr>
                        <a:t>Pr</a:t>
                      </a:r>
                      <a:r>
                        <a:rPr lang="en-US" sz="1499" strike="noStrike" u="none">
                          <a:solidFill>
                            <a:srgbClr val="000000"/>
                          </a:solidFill>
                          <a:latin typeface="Arimo"/>
                          <a:ea typeface="Arimo"/>
                          <a:cs typeface="Arimo"/>
                          <a:sym typeface="Arimo"/>
                        </a:rPr>
                        <a:t>es</a:t>
                      </a:r>
                      <a:r>
                        <a:rPr lang="en-US" sz="1499" strike="noStrike" u="none">
                          <a:solidFill>
                            <a:srgbClr val="000000"/>
                          </a:solidFill>
                          <a:latin typeface="Arimo"/>
                          <a:ea typeface="Arimo"/>
                          <a:cs typeface="Arimo"/>
                          <a:sym typeface="Arimo"/>
                        </a:rPr>
                        <a:t>si</a:t>
                      </a:r>
                      <a:r>
                        <a:rPr lang="en-US" sz="1499" strike="noStrike" u="none">
                          <a:solidFill>
                            <a:srgbClr val="000000"/>
                          </a:solidFill>
                          <a:latin typeface="Arimo"/>
                          <a:ea typeface="Arimo"/>
                          <a:cs typeface="Arimo"/>
                          <a:sym typeface="Arimo"/>
                        </a:rPr>
                        <a:t>n</a:t>
                      </a:r>
                      <a:r>
                        <a:rPr lang="en-US" sz="1499" strike="noStrike" u="none">
                          <a:solidFill>
                            <a:srgbClr val="000000"/>
                          </a:solidFill>
                          <a:latin typeface="Arimo"/>
                          <a:ea typeface="Arimo"/>
                          <a:cs typeface="Arimo"/>
                          <a:sym typeface="Arimo"/>
                        </a:rPr>
                        <a:t>g </a:t>
                      </a:r>
                      <a:r>
                        <a:rPr lang="en-US" sz="1499" strike="noStrike" u="none">
                          <a:solidFill>
                            <a:srgbClr val="000000"/>
                          </a:solidFill>
                          <a:latin typeface="Arimo"/>
                          <a:ea typeface="Arimo"/>
                          <a:cs typeface="Arimo"/>
                          <a:sym typeface="Arimo"/>
                        </a:rPr>
                        <a:t>t</a:t>
                      </a:r>
                      <a:r>
                        <a:rPr lang="en-US" sz="1499" strike="noStrike" u="none">
                          <a:solidFill>
                            <a:srgbClr val="000000"/>
                          </a:solidFill>
                          <a:latin typeface="Arimo"/>
                          <a:ea typeface="Arimo"/>
                          <a:cs typeface="Arimo"/>
                          <a:sym typeface="Arimo"/>
                        </a:rPr>
                        <a:t>he </a:t>
                      </a:r>
                      <a:r>
                        <a:rPr lang="en-US" b="true" sz="1499" strike="noStrike" u="none">
                          <a:solidFill>
                            <a:srgbClr val="000000"/>
                          </a:solidFill>
                          <a:latin typeface="Arimo Bold"/>
                          <a:ea typeface="Arimo Bold"/>
                          <a:cs typeface="Arimo Bold"/>
                          <a:sym typeface="Arimo Bold"/>
                        </a:rPr>
                        <a:t>F#3 </a:t>
                      </a:r>
                      <a:r>
                        <a:rPr lang="en-US" sz="1499" strike="noStrike" u="none">
                          <a:solidFill>
                            <a:srgbClr val="000000"/>
                          </a:solidFill>
                          <a:latin typeface="Arimo"/>
                          <a:ea typeface="Arimo"/>
                          <a:cs typeface="Arimo"/>
                          <a:sym typeface="Arimo"/>
                        </a:rPr>
                        <a:t>key </a:t>
                      </a:r>
                      <a:r>
                        <a:rPr lang="en-US" b="true" sz="1499" strike="noStrike" u="none">
                          <a:solidFill>
                            <a:srgbClr val="000000"/>
                          </a:solidFill>
                          <a:latin typeface="Arimo Bold"/>
                          <a:ea typeface="Arimo Bold"/>
                          <a:cs typeface="Arimo Bold"/>
                          <a:sym typeface="Arimo Bold"/>
                        </a:rPr>
                        <a:t>lowers</a:t>
                      </a:r>
                      <a:r>
                        <a:rPr lang="en-US" sz="1499" strike="noStrike" u="none">
                          <a:solidFill>
                            <a:srgbClr val="000000"/>
                          </a:solidFill>
                          <a:latin typeface="Arimo"/>
                          <a:ea typeface="Arimo"/>
                          <a:cs typeface="Arimo"/>
                          <a:sym typeface="Arimo"/>
                        </a:rPr>
                        <a:t> the </a:t>
                      </a:r>
                      <a:r>
                        <a:rPr lang="en-US" sz="1499" strike="noStrike" u="none">
                          <a:solidFill>
                            <a:srgbClr val="000000"/>
                          </a:solidFill>
                          <a:latin typeface="Arimo"/>
                          <a:ea typeface="Arimo"/>
                          <a:cs typeface="Arimo"/>
                          <a:sym typeface="Arimo"/>
                        </a:rPr>
                        <a:t>p</a:t>
                      </a:r>
                      <a:r>
                        <a:rPr lang="en-US" sz="1499" strike="noStrike" u="none">
                          <a:solidFill>
                            <a:srgbClr val="000000"/>
                          </a:solidFill>
                          <a:latin typeface="Arimo"/>
                          <a:ea typeface="Arimo"/>
                          <a:cs typeface="Arimo"/>
                          <a:sym typeface="Arimo"/>
                        </a:rPr>
                        <a:t>i</a:t>
                      </a:r>
                      <a:r>
                        <a:rPr lang="en-US" sz="1499" strike="noStrike" u="none">
                          <a:solidFill>
                            <a:srgbClr val="000000"/>
                          </a:solidFill>
                          <a:latin typeface="Arimo"/>
                          <a:ea typeface="Arimo"/>
                          <a:cs typeface="Arimo"/>
                          <a:sym typeface="Arimo"/>
                        </a:rPr>
                        <a:t>t</a:t>
                      </a:r>
                      <a:r>
                        <a:rPr lang="en-US" sz="1499" strike="noStrike" u="none">
                          <a:solidFill>
                            <a:srgbClr val="000000"/>
                          </a:solidFill>
                          <a:latin typeface="Arimo"/>
                          <a:ea typeface="Arimo"/>
                          <a:cs typeface="Arimo"/>
                          <a:sym typeface="Arimo"/>
                        </a:rPr>
                        <a:t>ch</a:t>
                      </a:r>
                      <a:r>
                        <a:rPr lang="en-US" sz="1499" strike="noStrike" u="none">
                          <a:solidFill>
                            <a:srgbClr val="000000"/>
                          </a:solidFill>
                          <a:latin typeface="Arimo"/>
                          <a:ea typeface="Arimo"/>
                          <a:cs typeface="Arimo"/>
                          <a:sym typeface="Arimo"/>
                        </a:rPr>
                        <a:t> </a:t>
                      </a:r>
                      <a:r>
                        <a:rPr lang="en-US" sz="1499" strike="noStrike" u="none">
                          <a:solidFill>
                            <a:srgbClr val="000000"/>
                          </a:solidFill>
                          <a:latin typeface="Arimo"/>
                          <a:ea typeface="Arimo"/>
                          <a:cs typeface="Arimo"/>
                          <a:sym typeface="Arimo"/>
                        </a:rPr>
                        <a:t>by 1 </a:t>
                      </a:r>
                      <a:r>
                        <a:rPr lang="en-US" sz="1499" strike="noStrike" u="none">
                          <a:solidFill>
                            <a:srgbClr val="000000"/>
                          </a:solidFill>
                          <a:latin typeface="Arimo"/>
                          <a:ea typeface="Arimo"/>
                          <a:cs typeface="Arimo"/>
                          <a:sym typeface="Arimo"/>
                        </a:rPr>
                        <a:t>s</a:t>
                      </a:r>
                      <a:r>
                        <a:rPr lang="en-US" sz="1499" strike="noStrike" u="none">
                          <a:solidFill>
                            <a:srgbClr val="000000"/>
                          </a:solidFill>
                          <a:latin typeface="Arimo"/>
                          <a:ea typeface="Arimo"/>
                          <a:cs typeface="Arimo"/>
                          <a:sym typeface="Arimo"/>
                        </a:rPr>
                        <a:t>e</a:t>
                      </a:r>
                      <a:r>
                        <a:rPr lang="en-US" sz="1499" strike="noStrike" u="none">
                          <a:solidFill>
                            <a:srgbClr val="000000"/>
                          </a:solidFill>
                          <a:latin typeface="Arimo"/>
                          <a:ea typeface="Arimo"/>
                          <a:cs typeface="Arimo"/>
                          <a:sym typeface="Arimo"/>
                        </a:rPr>
                        <a:t>m</a:t>
                      </a:r>
                      <a:r>
                        <a:rPr lang="en-US" sz="1499" strike="noStrike" u="none">
                          <a:solidFill>
                            <a:srgbClr val="000000"/>
                          </a:solidFill>
                          <a:latin typeface="Arimo"/>
                          <a:ea typeface="Arimo"/>
                          <a:cs typeface="Arimo"/>
                          <a:sym typeface="Arimo"/>
                        </a:rPr>
                        <a:t>i</a:t>
                      </a:r>
                      <a:r>
                        <a:rPr lang="en-US" sz="1499" strike="noStrike" u="none">
                          <a:solidFill>
                            <a:srgbClr val="000000"/>
                          </a:solidFill>
                          <a:latin typeface="Arimo"/>
                          <a:ea typeface="Arimo"/>
                          <a:cs typeface="Arimo"/>
                          <a:sym typeface="Arimo"/>
                        </a:rPr>
                        <a:t>t</a:t>
                      </a:r>
                      <a:r>
                        <a:rPr lang="en-US" sz="1499" strike="noStrike" u="none">
                          <a:solidFill>
                            <a:srgbClr val="000000"/>
                          </a:solidFill>
                          <a:latin typeface="Arimo"/>
                          <a:ea typeface="Arimo"/>
                          <a:cs typeface="Arimo"/>
                          <a:sym typeface="Arimo"/>
                        </a:rPr>
                        <a:t>on</a:t>
                      </a:r>
                      <a:r>
                        <a:rPr lang="en-US" sz="1499" strike="noStrike" u="none">
                          <a:solidFill>
                            <a:srgbClr val="000000"/>
                          </a:solidFill>
                          <a:latin typeface="Arimo"/>
                          <a:ea typeface="Arimo"/>
                          <a:cs typeface="Arimo"/>
                          <a:sym typeface="Arimo"/>
                        </a:rPr>
                        <a:t>e</a:t>
                      </a:r>
                      <a:r>
                        <a:rPr lang="en-US" sz="1499" strike="noStrike" u="none">
                          <a:solidFill>
                            <a:srgbClr val="000000"/>
                          </a:solidFill>
                          <a:latin typeface="Arimo"/>
                          <a:ea typeface="Arimo"/>
                          <a:cs typeface="Arimo"/>
                          <a:sym typeface="Arimo"/>
                        </a:rPr>
                        <a:t>.</a:t>
                      </a:r>
                      <a:r>
                        <a:rPr lang="en-US" sz="1499" strike="noStrike" u="none">
                          <a:solidFill>
                            <a:srgbClr val="000000"/>
                          </a:solidFill>
                          <a:latin typeface="Arimo"/>
                          <a:ea typeface="Arimo"/>
                          <a:cs typeface="Arimo"/>
                          <a:sym typeface="Arimo"/>
                        </a:rPr>
                        <a:t> </a:t>
                      </a:r>
                      <a:r>
                        <a:rPr lang="en-US" sz="1499" strike="noStrike" u="none">
                          <a:solidFill>
                            <a:srgbClr val="000000"/>
                          </a:solidFill>
                          <a:latin typeface="Arimo"/>
                          <a:ea typeface="Arimo"/>
                          <a:cs typeface="Arimo"/>
                          <a:sym typeface="Arimo"/>
                        </a:rPr>
                        <a:t>Pre</a:t>
                      </a:r>
                      <a:r>
                        <a:rPr lang="en-US" sz="1499" strike="noStrike" u="none">
                          <a:solidFill>
                            <a:srgbClr val="000000"/>
                          </a:solidFill>
                          <a:latin typeface="Arimo"/>
                          <a:ea typeface="Arimo"/>
                          <a:cs typeface="Arimo"/>
                          <a:sym typeface="Arimo"/>
                        </a:rPr>
                        <a:t>s</a:t>
                      </a:r>
                      <a:r>
                        <a:rPr lang="en-US" sz="1499" strike="noStrike" u="none">
                          <a:solidFill>
                            <a:srgbClr val="000000"/>
                          </a:solidFill>
                          <a:latin typeface="Arimo"/>
                          <a:ea typeface="Arimo"/>
                          <a:cs typeface="Arimo"/>
                          <a:sym typeface="Arimo"/>
                        </a:rPr>
                        <a:t>s </a:t>
                      </a:r>
                      <a:r>
                        <a:rPr lang="en-US" sz="1499" strike="noStrike" u="none">
                          <a:solidFill>
                            <a:srgbClr val="000000"/>
                          </a:solidFill>
                          <a:latin typeface="Arimo"/>
                          <a:ea typeface="Arimo"/>
                          <a:cs typeface="Arimo"/>
                          <a:sym typeface="Arimo"/>
                        </a:rPr>
                        <a:t>it</a:t>
                      </a:r>
                      <a:r>
                        <a:rPr lang="en-US" sz="1499" strike="noStrike" u="none">
                          <a:solidFill>
                            <a:srgbClr val="000000"/>
                          </a:solidFill>
                          <a:latin typeface="Arimo"/>
                          <a:ea typeface="Arimo"/>
                          <a:cs typeface="Arimo"/>
                          <a:sym typeface="Arimo"/>
                        </a:rPr>
                        <a:t> 12</a:t>
                      </a:r>
                      <a:r>
                        <a:rPr lang="en-US" sz="1499">
                          <a:solidFill>
                            <a:srgbClr val="000000"/>
                          </a:solidFill>
                          <a:latin typeface="Arimo"/>
                          <a:ea typeface="Arimo"/>
                          <a:cs typeface="Arimo"/>
                          <a:sym typeface="Arimo"/>
                        </a:rPr>
                        <a:t> times (total) to lower the pitch by 1 Octave.</a:t>
                      </a:r>
                    </a:p>
                    <a:p>
                      <a:pPr algn="l" marL="323848" indent="-161924" lvl="1">
                        <a:lnSpc>
                          <a:spcPts val="2099"/>
                        </a:lnSpc>
                        <a:buAutoNum type="arabicPeriod" startAt="1"/>
                      </a:pPr>
                      <a:r>
                        <a:rPr lang="en-US" sz="1499">
                          <a:solidFill>
                            <a:srgbClr val="000000"/>
                          </a:solidFill>
                          <a:latin typeface="Arimo"/>
                          <a:ea typeface="Arimo"/>
                          <a:cs typeface="Arimo"/>
                          <a:sym typeface="Arimo"/>
                        </a:rPr>
                        <a:t>Release </a:t>
                      </a:r>
                      <a:r>
                        <a:rPr lang="en-US" b="true" sz="1499">
                          <a:solidFill>
                            <a:srgbClr val="000000"/>
                          </a:solidFill>
                          <a:latin typeface="Arimo Bold"/>
                          <a:ea typeface="Arimo Bold"/>
                          <a:cs typeface="Arimo Bold"/>
                          <a:sym typeface="Arimo Bold"/>
                        </a:rPr>
                        <a:t>[FUNCTION]</a:t>
                      </a:r>
                      <a:r>
                        <a:rPr lang="en-US" sz="1499">
                          <a:solidFill>
                            <a:srgbClr val="000000"/>
                          </a:solidFill>
                          <a:latin typeface="Arimo"/>
                          <a:ea typeface="Arimo"/>
                          <a:cs typeface="Arimo"/>
                          <a:sym typeface="Arimo"/>
                        </a:rPr>
                        <a:t> button.</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On the ultra-minimalist </a:t>
                      </a:r>
                      <a:r>
                        <a:rPr lang="en-US" b="true" sz="1499" strike="noStrike">
                          <a:solidFill>
                            <a:srgbClr val="000000"/>
                          </a:solidFill>
                          <a:latin typeface="Arimo Bold"/>
                          <a:ea typeface="Arimo Bold"/>
                          <a:cs typeface="Arimo Bold"/>
                          <a:sym typeface="Arimo Bold"/>
                          <a:hlinkClick r:id="rId4" tooltip="https://www.google.com/search?ibp=oshop&amp;prds=pvt:hg,pvo:29,mid:576462561881335922,imageDocid:2819110613887929379,gpcid:7294297335664711533,headlineOfferDocid:18334842560202683895,catalogid:842078175858361543,productDocid:13335965542339701905,rds:PC_7294297335664711533%7CPROD_PC_7294297335664711533&amp;q=product&amp;sa=X&amp;ved=2ahUKEwizuO3R-aGWAxXzU2wGHfeZJNEQxa4PegYIAAgKEAI"/>
                        </a:rPr>
                        <a:t>Casio Casiotone CT-S100</a:t>
                      </a:r>
                      <a:r>
                        <a:rPr lang="en-US" sz="1499">
                          <a:solidFill>
                            <a:srgbClr val="000000"/>
                          </a:solidFill>
                          <a:latin typeface="Arimo"/>
                          <a:ea typeface="Arimo"/>
                          <a:cs typeface="Arimo"/>
                          <a:sym typeface="Arimo"/>
                        </a:rPr>
                        <a:t>, there is no screen and no parameter menu layout. It does not have a native "Octave Shift" menu feature like the higher-tier models.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004536">
                <a:tc>
                  <a:txBody>
                    <a:bodyPr anchor="t" rtlCol="false"/>
                    <a:lstStyle/>
                    <a:p>
                      <a:pPr algn="r">
                        <a:lnSpc>
                          <a:spcPts val="2659"/>
                        </a:lnSpc>
                        <a:defRPr/>
                      </a:pPr>
                      <a:r>
                        <a:rPr lang="en-US" b="true" sz="1899">
                          <a:solidFill>
                            <a:srgbClr val="FFFFFF"/>
                          </a:solidFill>
                          <a:latin typeface="Canva Sans Bold"/>
                          <a:ea typeface="Canva Sans Bold"/>
                          <a:cs typeface="Canva Sans Bold"/>
                          <a:sym typeface="Canva Sans Bold"/>
                        </a:rPr>
                        <a:t>Casio CT-S1-76</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l">
                        <a:lnSpc>
                          <a:spcPts val="2099"/>
                        </a:lnSpc>
                        <a:defRPr/>
                      </a:pPr>
                      <a:r>
                        <a:rPr lang="en-US" sz="1499">
                          <a:solidFill>
                            <a:srgbClr val="000000"/>
                          </a:solidFill>
                          <a:latin typeface="Arimo"/>
                          <a:ea typeface="Arimo"/>
                          <a:cs typeface="Arimo"/>
                          <a:sym typeface="Arimo"/>
                        </a:rPr>
                        <a:t>Hold down the </a:t>
                      </a:r>
                      <a:r>
                        <a:rPr lang="en-US" b="true" sz="1499" strike="noStrike" u="none">
                          <a:solidFill>
                            <a:srgbClr val="000000"/>
                          </a:solidFill>
                          <a:latin typeface="Arimo Bold"/>
                          <a:ea typeface="Arimo Bold"/>
                          <a:cs typeface="Arimo Bold"/>
                          <a:sym typeface="Arimo Bold"/>
                        </a:rPr>
                        <a:t>[FUNCTION]</a:t>
                      </a:r>
                      <a:r>
                        <a:rPr lang="en-US" sz="1499">
                          <a:solidFill>
                            <a:srgbClr val="000000"/>
                          </a:solidFill>
                          <a:latin typeface="Arimo"/>
                          <a:ea typeface="Arimo"/>
                          <a:cs typeface="Arimo"/>
                          <a:sym typeface="Arimo"/>
                        </a:rPr>
                        <a:t> button, then press the physical piano key </a:t>
                      </a:r>
                      <a:r>
                        <a:rPr lang="en-US" sz="1499" b="true">
                          <a:solidFill>
                            <a:srgbClr val="000000"/>
                          </a:solidFill>
                          <a:latin typeface="Arimo Bold"/>
                          <a:ea typeface="Arimo Bold"/>
                          <a:cs typeface="Arimo Bold"/>
                          <a:sym typeface="Arimo Bold"/>
                        </a:rPr>
                        <a:t>D#</a:t>
                      </a:r>
                      <a:r>
                        <a:rPr lang="en-US" b="true" sz="1499" strike="noStrike" u="none">
                          <a:solidFill>
                            <a:srgbClr val="000000"/>
                          </a:solidFill>
                          <a:latin typeface="Arimo Bold"/>
                          <a:ea typeface="Arimo Bold"/>
                          <a:cs typeface="Arimo Bold"/>
                          <a:sym typeface="Arimo Bold"/>
                        </a:rPr>
                        <a:t>3</a:t>
                      </a:r>
                      <a:r>
                        <a:rPr lang="en-US" sz="1499">
                          <a:solidFill>
                            <a:srgbClr val="000000"/>
                          </a:solidFill>
                          <a:latin typeface="Arimo"/>
                          <a:ea typeface="Arimo"/>
                          <a:cs typeface="Arimo"/>
                          <a:sym typeface="Arimo"/>
                        </a:rPr>
                        <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Hold down the </a:t>
                      </a:r>
                      <a:r>
                        <a:rPr lang="en-US" b="true" sz="1499" strike="noStrike" u="none">
                          <a:solidFill>
                            <a:srgbClr val="000000"/>
                          </a:solidFill>
                          <a:latin typeface="Arimo Bold"/>
                          <a:ea typeface="Arimo Bold"/>
                          <a:cs typeface="Arimo Bold"/>
                          <a:sym typeface="Arimo Bold"/>
                        </a:rPr>
                        <a:t>[FUNCTION]</a:t>
                      </a:r>
                      <a:r>
                        <a:rPr lang="en-US" sz="1499">
                          <a:solidFill>
                            <a:srgbClr val="000000"/>
                          </a:solidFill>
                          <a:latin typeface="Arimo"/>
                          <a:ea typeface="Arimo"/>
                          <a:cs typeface="Arimo"/>
                          <a:sym typeface="Arimo"/>
                        </a:rPr>
                        <a:t> button, then press the physical piano key </a:t>
                      </a:r>
                      <a:r>
                        <a:rPr lang="en-US" b="true" sz="1499" strike="noStrike" u="none">
                          <a:solidFill>
                            <a:srgbClr val="000000"/>
                          </a:solidFill>
                          <a:latin typeface="Arimo Bold"/>
                          <a:ea typeface="Arimo Bold"/>
                          <a:cs typeface="Arimo Bold"/>
                          <a:sym typeface="Arimo Bold"/>
                        </a:rPr>
                        <a:t>C#3</a:t>
                      </a:r>
                      <a:r>
                        <a:rPr lang="en-US" sz="1499">
                          <a:solidFill>
                            <a:srgbClr val="000000"/>
                          </a:solidFill>
                          <a:latin typeface="Arimo"/>
                          <a:ea typeface="Arimo"/>
                          <a:cs typeface="Arimo"/>
                          <a:sym typeface="Arimo"/>
                        </a:rPr>
                        <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A short notification chime will play to confirm the shift has registered.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986130">
                <a:tc>
                  <a:txBody>
                    <a:bodyPr anchor="t" rtlCol="false"/>
                    <a:lstStyle/>
                    <a:p>
                      <a:pPr algn="r">
                        <a:lnSpc>
                          <a:spcPts val="2659"/>
                        </a:lnSpc>
                        <a:defRPr/>
                      </a:pPr>
                      <a:r>
                        <a:rPr lang="en-US" b="true" sz="1899">
                          <a:solidFill>
                            <a:srgbClr val="FFFFFF"/>
                          </a:solidFill>
                          <a:latin typeface="Canva Sans Bold"/>
                          <a:ea typeface="Canva Sans Bold"/>
                          <a:cs typeface="Canva Sans Bold"/>
                          <a:sym typeface="Canva Sans Bold"/>
                        </a:rPr>
                        <a:t>Nux NEK-100</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191919"/>
                    </a:solidFill>
                  </a:tcPr>
                </a:tc>
                <a:tc>
                  <a:txBody>
                    <a:bodyPr anchor="t" rtlCol="false"/>
                    <a:lstStyle/>
                    <a:p>
                      <a:pPr algn="l">
                        <a:lnSpc>
                          <a:spcPts val="2099"/>
                        </a:lnSpc>
                        <a:defRPr/>
                      </a:pPr>
                      <a:r>
                        <a:rPr lang="en-US" sz="1499">
                          <a:solidFill>
                            <a:srgbClr val="000000"/>
                          </a:solidFill>
                          <a:latin typeface="Arimo"/>
                          <a:ea typeface="Arimo"/>
                          <a:cs typeface="Arimo"/>
                          <a:sym typeface="Arimo"/>
                        </a:rPr>
                        <a:t>Press the </a:t>
                      </a:r>
                      <a:r>
                        <a:rPr lang="en-US" b="true" sz="1499" strike="noStrike" u="none">
                          <a:solidFill>
                            <a:srgbClr val="000000"/>
                          </a:solidFill>
                          <a:latin typeface="Arimo Bold"/>
                          <a:ea typeface="Arimo Bold"/>
                          <a:cs typeface="Arimo Bold"/>
                          <a:sym typeface="Arimo Bold"/>
                        </a:rPr>
                        <a:t>[SETTINGS]</a:t>
                      </a:r>
                      <a:r>
                        <a:rPr lang="en-US" sz="1499">
                          <a:solidFill>
                            <a:srgbClr val="000000"/>
                          </a:solidFill>
                          <a:latin typeface="Arimo"/>
                          <a:ea typeface="Arimo"/>
                          <a:cs typeface="Arimo"/>
                          <a:sym typeface="Arimo"/>
                        </a:rPr>
                        <a:t> button, select </a:t>
                      </a:r>
                      <a:r>
                        <a:rPr lang="en-US" sz="1499">
                          <a:solidFill>
                            <a:srgbClr val="006666"/>
                          </a:solidFill>
                          <a:latin typeface="Arimo"/>
                          <a:ea typeface="Arimo"/>
                          <a:cs typeface="Arimo"/>
                          <a:sym typeface="Arimo"/>
                        </a:rPr>
                        <a:t>Octave Shift</a:t>
                      </a:r>
                      <a:r>
                        <a:rPr lang="en-US" sz="1499">
                          <a:solidFill>
                            <a:srgbClr val="000000"/>
                          </a:solidFill>
                          <a:latin typeface="Arimo"/>
                          <a:ea typeface="Arimo"/>
                          <a:cs typeface="Arimo"/>
                          <a:sym typeface="Arimo"/>
                        </a:rPr>
                        <a:t>, and use the arrow/value keys to increase to +1.</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Press the </a:t>
                      </a:r>
                      <a:r>
                        <a:rPr lang="en-US" b="true" sz="1499" strike="noStrike" u="none">
                          <a:solidFill>
                            <a:srgbClr val="000000"/>
                          </a:solidFill>
                          <a:latin typeface="Arimo Bold"/>
                          <a:ea typeface="Arimo Bold"/>
                          <a:cs typeface="Arimo Bold"/>
                          <a:sym typeface="Arimo Bold"/>
                        </a:rPr>
                        <a:t>[SETTINGS]</a:t>
                      </a:r>
                      <a:r>
                        <a:rPr lang="en-US" sz="1499">
                          <a:solidFill>
                            <a:srgbClr val="000000"/>
                          </a:solidFill>
                          <a:latin typeface="Arimo"/>
                          <a:ea typeface="Arimo"/>
                          <a:cs typeface="Arimo"/>
                          <a:sym typeface="Arimo"/>
                        </a:rPr>
                        <a:t> button, select </a:t>
                      </a:r>
                      <a:r>
                        <a:rPr lang="en-US" sz="1499">
                          <a:solidFill>
                            <a:srgbClr val="006666"/>
                          </a:solidFill>
                          <a:latin typeface="Arimo"/>
                          <a:ea typeface="Arimo"/>
                          <a:cs typeface="Arimo"/>
                          <a:sym typeface="Arimo"/>
                        </a:rPr>
                        <a:t>Octave Shift</a:t>
                      </a:r>
                      <a:r>
                        <a:rPr lang="en-US" sz="1499">
                          <a:solidFill>
                            <a:srgbClr val="000000"/>
                          </a:solidFill>
                          <a:latin typeface="Arimo"/>
                          <a:ea typeface="Arimo"/>
                          <a:cs typeface="Arimo"/>
                          <a:sym typeface="Arimo"/>
                        </a:rPr>
                        <a:t>, and use the arrow/value keys to decrease to -1.</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099"/>
                        </a:lnSpc>
                        <a:defRPr/>
                      </a:pPr>
                      <a:r>
                        <a:rPr lang="en-US" sz="1499">
                          <a:solidFill>
                            <a:srgbClr val="000000"/>
                          </a:solidFill>
                          <a:latin typeface="Arimo"/>
                          <a:ea typeface="Arimo"/>
                          <a:cs typeface="Arimo"/>
                          <a:sym typeface="Arimo"/>
                        </a:rPr>
                        <a:t>Settings can be saved to one of the </a:t>
                      </a:r>
                      <a:r>
                        <a:rPr lang="en-US" b="true" sz="1499" strike="noStrike" u="none">
                          <a:solidFill>
                            <a:srgbClr val="000000"/>
                          </a:solidFill>
                          <a:latin typeface="Arimo Bold"/>
                          <a:ea typeface="Arimo Bold"/>
                          <a:cs typeface="Arimo Bold"/>
                          <a:sym typeface="Arimo Bold"/>
                        </a:rPr>
                        <a:t>5 User Presets</a:t>
                      </a:r>
                      <a:r>
                        <a:rPr lang="en-US" sz="1499">
                          <a:solidFill>
                            <a:srgbClr val="000000"/>
                          </a:solidFill>
                          <a:latin typeface="Arimo"/>
                          <a:ea typeface="Arimo"/>
                          <a:cs typeface="Arimo"/>
                          <a:sym typeface="Arimo"/>
                        </a:rPr>
                        <a:t> so you don't have to menu-dive during live playback.</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TextBox 14" id="14"/>
          <p:cNvSpPr txBox="true"/>
          <p:nvPr/>
        </p:nvSpPr>
        <p:spPr>
          <a:xfrm rot="0">
            <a:off x="605121" y="1282622"/>
            <a:ext cx="16940439" cy="1012170"/>
          </a:xfrm>
          <a:prstGeom prst="rect">
            <a:avLst/>
          </a:prstGeom>
        </p:spPr>
        <p:txBody>
          <a:bodyPr anchor="t" rtlCol="false" tIns="0" lIns="0" bIns="0" rIns="0">
            <a:spAutoFit/>
          </a:bodyPr>
          <a:lstStyle/>
          <a:p>
            <a:pPr algn="ctr">
              <a:lnSpc>
                <a:spcPts val="4061"/>
              </a:lnSpc>
            </a:pPr>
            <a:r>
              <a:rPr lang="en-US" sz="2900">
                <a:solidFill>
                  <a:srgbClr val="000000"/>
                </a:solidFill>
                <a:latin typeface="TT Firs Neue"/>
                <a:ea typeface="TT Firs Neue"/>
                <a:cs typeface="TT Firs Neue"/>
                <a:sym typeface="TT Firs Neue"/>
              </a:rPr>
              <a:t>Not all keyboards have dedicated buttons for </a:t>
            </a:r>
            <a:r>
              <a:rPr lang="en-US" sz="2900" b="true">
                <a:solidFill>
                  <a:srgbClr val="000000"/>
                </a:solidFill>
                <a:latin typeface="TT Firs Neue Bold"/>
                <a:ea typeface="TT Firs Neue Bold"/>
                <a:cs typeface="TT Firs Neue Bold"/>
                <a:sym typeface="TT Firs Neue Bold"/>
              </a:rPr>
              <a:t>Oct-</a:t>
            </a:r>
            <a:r>
              <a:rPr lang="en-US" sz="2900">
                <a:solidFill>
                  <a:srgbClr val="000000"/>
                </a:solidFill>
                <a:latin typeface="TT Firs Neue"/>
                <a:ea typeface="TT Firs Neue"/>
                <a:cs typeface="TT Firs Neue"/>
                <a:sym typeface="TT Firs Neue"/>
              </a:rPr>
              <a:t> and </a:t>
            </a:r>
            <a:r>
              <a:rPr lang="en-US" sz="2900" b="true">
                <a:solidFill>
                  <a:srgbClr val="000000"/>
                </a:solidFill>
                <a:latin typeface="TT Firs Neue Bold"/>
                <a:ea typeface="TT Firs Neue Bold"/>
                <a:cs typeface="TT Firs Neue Bold"/>
                <a:sym typeface="TT Firs Neue Bold"/>
              </a:rPr>
              <a:t>Oct+</a:t>
            </a:r>
            <a:r>
              <a:rPr lang="en-US" sz="2900">
                <a:solidFill>
                  <a:srgbClr val="000000"/>
                </a:solidFill>
                <a:latin typeface="TT Firs Neue"/>
                <a:ea typeface="TT Firs Neue"/>
                <a:cs typeface="TT Firs Neue"/>
                <a:sym typeface="TT Firs Neue"/>
              </a:rPr>
              <a:t>. Here’s what ChatGPT has to say about each of your keyboards (try it now and see if it works):</a:t>
            </a:r>
          </a:p>
        </p:txBody>
      </p:sp>
      <p:sp>
        <p:nvSpPr>
          <p:cNvPr name="TextBox 15" id="15"/>
          <p:cNvSpPr txBox="true"/>
          <p:nvPr/>
        </p:nvSpPr>
        <p:spPr>
          <a:xfrm rot="0">
            <a:off x="396005" y="100618"/>
            <a:ext cx="11734701"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How to use Oct- and Oct+</a:t>
            </a:r>
          </a:p>
        </p:txBody>
      </p:sp>
      <p:grpSp>
        <p:nvGrpSpPr>
          <p:cNvPr name="Group 16" id="16"/>
          <p:cNvGrpSpPr/>
          <p:nvPr/>
        </p:nvGrpSpPr>
        <p:grpSpPr>
          <a:xfrm rot="0">
            <a:off x="13201628" y="0"/>
            <a:ext cx="5086372" cy="1192861"/>
            <a:chOff x="0" y="0"/>
            <a:chExt cx="1099448" cy="257844"/>
          </a:xfrm>
        </p:grpSpPr>
        <p:sp>
          <p:nvSpPr>
            <p:cNvPr name="Freeform 17" id="17"/>
            <p:cNvSpPr/>
            <p:nvPr/>
          </p:nvSpPr>
          <p:spPr>
            <a:xfrm flipH="false" flipV="false" rot="0">
              <a:off x="0" y="0"/>
              <a:ext cx="1099448" cy="257844"/>
            </a:xfrm>
            <a:custGeom>
              <a:avLst/>
              <a:gdLst/>
              <a:ahLst/>
              <a:cxnLst/>
              <a:rect r="r" b="b" t="t" l="l"/>
              <a:pathLst>
                <a:path h="257844" w="1099448">
                  <a:moveTo>
                    <a:pt x="0" y="0"/>
                  </a:moveTo>
                  <a:lnTo>
                    <a:pt x="1099448" y="0"/>
                  </a:lnTo>
                  <a:lnTo>
                    <a:pt x="1099448" y="257844"/>
                  </a:lnTo>
                  <a:lnTo>
                    <a:pt x="0" y="257844"/>
                  </a:lnTo>
                  <a:close/>
                </a:path>
              </a:pathLst>
            </a:custGeom>
            <a:solidFill>
              <a:srgbClr val="D45000"/>
            </a:solidFill>
          </p:spPr>
        </p:sp>
        <p:sp>
          <p:nvSpPr>
            <p:cNvPr name="TextBox 18" id="18"/>
            <p:cNvSpPr txBox="true"/>
            <p:nvPr/>
          </p:nvSpPr>
          <p:spPr>
            <a:xfrm>
              <a:off x="0" y="-38100"/>
              <a:ext cx="1099448" cy="295944"/>
            </a:xfrm>
            <a:prstGeom prst="rect">
              <a:avLst/>
            </a:prstGeom>
          </p:spPr>
          <p:txBody>
            <a:bodyPr anchor="ctr" rtlCol="false" tIns="50800" lIns="50800" bIns="50800" rIns="50800"/>
            <a:lstStyle/>
            <a:p>
              <a:pPr algn="ctr">
                <a:lnSpc>
                  <a:spcPts val="2659"/>
                </a:lnSpc>
              </a:pPr>
            </a:p>
          </p:txBody>
        </p:sp>
      </p:grpSp>
      <p:sp>
        <p:nvSpPr>
          <p:cNvPr name="TextBox 19" id="19"/>
          <p:cNvSpPr txBox="true"/>
          <p:nvPr/>
        </p:nvSpPr>
        <p:spPr>
          <a:xfrm rot="0">
            <a:off x="13351640" y="158988"/>
            <a:ext cx="4831585" cy="962025"/>
          </a:xfrm>
          <a:prstGeom prst="rect">
            <a:avLst/>
          </a:prstGeom>
        </p:spPr>
        <p:txBody>
          <a:bodyPr anchor="t" rtlCol="false" tIns="0" lIns="0" bIns="0" rIns="0">
            <a:spAutoFit/>
          </a:bodyPr>
          <a:lstStyle/>
          <a:p>
            <a:pPr algn="ctr" marL="0" indent="0" lvl="0">
              <a:lnSpc>
                <a:spcPts val="2566"/>
              </a:lnSpc>
            </a:pPr>
            <a:r>
              <a:rPr lang="en-US" sz="2138">
                <a:solidFill>
                  <a:srgbClr val="FFFFFF"/>
                </a:solidFill>
                <a:latin typeface="TT Firs Neue"/>
                <a:ea typeface="TT Firs Neue"/>
                <a:cs typeface="TT Firs Neue"/>
                <a:sym typeface="TT Firs Neue"/>
              </a:rPr>
              <a:t>If you get confused, turn your keyboard off and on again to remove any Octave shift.</a:t>
            </a:r>
          </a:p>
        </p:txBody>
      </p:sp>
      <p:grpSp>
        <p:nvGrpSpPr>
          <p:cNvPr name="Group 20" id="20"/>
          <p:cNvGrpSpPr/>
          <p:nvPr/>
        </p:nvGrpSpPr>
        <p:grpSpPr>
          <a:xfrm rot="0">
            <a:off x="6027290" y="9922200"/>
            <a:ext cx="6455858" cy="364800"/>
            <a:chOff x="0" y="0"/>
            <a:chExt cx="1395470" cy="78854"/>
          </a:xfrm>
        </p:grpSpPr>
        <p:sp>
          <p:nvSpPr>
            <p:cNvPr name="Freeform 21" id="21"/>
            <p:cNvSpPr/>
            <p:nvPr/>
          </p:nvSpPr>
          <p:spPr>
            <a:xfrm flipH="false" flipV="false" rot="0">
              <a:off x="0" y="0"/>
              <a:ext cx="1395470" cy="78854"/>
            </a:xfrm>
            <a:custGeom>
              <a:avLst/>
              <a:gdLst/>
              <a:ahLst/>
              <a:cxnLst/>
              <a:rect r="r" b="b" t="t" l="l"/>
              <a:pathLst>
                <a:path h="78854" w="1395470">
                  <a:moveTo>
                    <a:pt x="0" y="0"/>
                  </a:moveTo>
                  <a:lnTo>
                    <a:pt x="1395470" y="0"/>
                  </a:lnTo>
                  <a:lnTo>
                    <a:pt x="1395470" y="78854"/>
                  </a:lnTo>
                  <a:lnTo>
                    <a:pt x="0" y="78854"/>
                  </a:lnTo>
                  <a:close/>
                </a:path>
              </a:pathLst>
            </a:custGeom>
            <a:solidFill>
              <a:srgbClr val="D45000"/>
            </a:solidFill>
          </p:spPr>
        </p:sp>
        <p:sp>
          <p:nvSpPr>
            <p:cNvPr name="TextBox 22" id="22"/>
            <p:cNvSpPr txBox="true"/>
            <p:nvPr/>
          </p:nvSpPr>
          <p:spPr>
            <a:xfrm>
              <a:off x="0" y="-38100"/>
              <a:ext cx="1395470" cy="116954"/>
            </a:xfrm>
            <a:prstGeom prst="rect">
              <a:avLst/>
            </a:prstGeom>
          </p:spPr>
          <p:txBody>
            <a:bodyPr anchor="ctr" rtlCol="false" tIns="50800" lIns="50800" bIns="50800" rIns="50800"/>
            <a:lstStyle/>
            <a:p>
              <a:pPr algn="ctr">
                <a:lnSpc>
                  <a:spcPts val="2659"/>
                </a:lnSpc>
              </a:pPr>
            </a:p>
          </p:txBody>
        </p:sp>
      </p:grpSp>
      <p:sp>
        <p:nvSpPr>
          <p:cNvPr name="TextBox 23" id="23"/>
          <p:cNvSpPr txBox="true"/>
          <p:nvPr/>
        </p:nvSpPr>
        <p:spPr>
          <a:xfrm rot="0">
            <a:off x="485653" y="9961725"/>
            <a:ext cx="17519917" cy="314325"/>
          </a:xfrm>
          <a:prstGeom prst="rect">
            <a:avLst/>
          </a:prstGeom>
        </p:spPr>
        <p:txBody>
          <a:bodyPr anchor="t" rtlCol="false" tIns="0" lIns="0" bIns="0" rIns="0">
            <a:spAutoFit/>
          </a:bodyPr>
          <a:lstStyle/>
          <a:p>
            <a:pPr algn="ctr" marL="0" indent="0" lvl="0">
              <a:lnSpc>
                <a:spcPts val="2566"/>
              </a:lnSpc>
            </a:pPr>
            <a:r>
              <a:rPr lang="en-US" sz="2138">
                <a:solidFill>
                  <a:srgbClr val="FFFFFF"/>
                </a:solidFill>
                <a:latin typeface="TT Firs Neue"/>
                <a:ea typeface="TT Firs Neue"/>
                <a:cs typeface="TT Firs Neue"/>
                <a:sym typeface="TT Firs Neue"/>
              </a:rPr>
              <a:t>Take a photo of this page or download the slides</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40</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301333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changing </a:t>
            </a:r>
            <a:r>
              <a:rPr lang="en-US" b="true" sz="2864">
                <a:solidFill>
                  <a:srgbClr val="FEFEFE"/>
                </a:solidFill>
                <a:latin typeface="TT Firs Neue Bold"/>
                <a:ea typeface="TT Firs Neue Bold"/>
                <a:cs typeface="TT Firs Neue Bold"/>
                <a:sym typeface="TT Firs Neue Bold"/>
              </a:rPr>
              <a:t>Oct-</a:t>
            </a:r>
            <a:r>
              <a:rPr lang="en-US" sz="2864">
                <a:solidFill>
                  <a:srgbClr val="FEFEFE"/>
                </a:solidFill>
                <a:latin typeface="TT Firs Neue"/>
                <a:ea typeface="TT Firs Neue"/>
                <a:cs typeface="TT Firs Neue"/>
                <a:sym typeface="TT Firs Neue"/>
              </a:rPr>
              <a:t> and </a:t>
            </a:r>
            <a:r>
              <a:rPr lang="en-US" b="true" sz="2864">
                <a:solidFill>
                  <a:srgbClr val="FEFEFE"/>
                </a:solidFill>
                <a:latin typeface="TT Firs Neue Bold"/>
                <a:ea typeface="TT Firs Neue Bold"/>
                <a:cs typeface="TT Firs Neue Bold"/>
                <a:sym typeface="TT Firs Neue Bold"/>
              </a:rPr>
              <a:t>Oct+</a:t>
            </a:r>
            <a:r>
              <a:rPr lang="en-US" sz="2864">
                <a:solidFill>
                  <a:srgbClr val="FEFEFE"/>
                </a:solidFill>
                <a:latin typeface="TT Firs Neue"/>
                <a:ea typeface="TT Firs Neue"/>
                <a:cs typeface="TT Firs Neue"/>
                <a:sym typeface="TT Firs Neue"/>
              </a:rPr>
              <a:t> on your keyboard. Make a note of how to do it so that you can reference it quickly in class (this won’t be needed often).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Add the new things you’ve learned today to the first page of your practice planner.</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Plan this coming weeks practice. Focus on things you find fun and aim to practice 3-5 times this week for 5-15 minutes. Link your practice to something you already do most days.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Set up your keyboard at home as soon as you get there. Make it an inviting space.</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7</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sp>
        <p:nvSpPr>
          <p:cNvPr name="TextBox 13" id="13"/>
          <p:cNvSpPr txBox="true"/>
          <p:nvPr/>
        </p:nvSpPr>
        <p:spPr>
          <a:xfrm rot="0">
            <a:off x="854743" y="3089030"/>
            <a:ext cx="16328621" cy="200368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changing Oct- and Oct+ on your keyboard and note how to do it?</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Did you link your practice to something you already do most days?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Plan last week’s practice and then follow your plan, practising 3-5 times for 5-15 minutes?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Make your practice room at home an inviting space and leave your keyboard set up?</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9544050" y="1951151"/>
            <a:ext cx="6511347" cy="6624674"/>
          </a:xfrm>
          <a:custGeom>
            <a:avLst/>
            <a:gdLst/>
            <a:ahLst/>
            <a:cxnLst/>
            <a:rect r="r" b="b" t="t" l="l"/>
            <a:pathLst>
              <a:path h="6624674" w="6511347">
                <a:moveTo>
                  <a:pt x="0" y="0"/>
                </a:moveTo>
                <a:lnTo>
                  <a:pt x="6511347" y="0"/>
                </a:lnTo>
                <a:lnTo>
                  <a:pt x="6511347" y="6624675"/>
                </a:lnTo>
                <a:lnTo>
                  <a:pt x="0" y="6624675"/>
                </a:lnTo>
                <a:lnTo>
                  <a:pt x="0" y="0"/>
                </a:lnTo>
                <a:close/>
              </a:path>
            </a:pathLst>
          </a:custGeom>
          <a:blipFill>
            <a:blip r:embed="rId4"/>
            <a:stretch>
              <a:fillRect l="-22974" t="0" r="0" b="-20870"/>
            </a:stretch>
          </a:blipFill>
        </p:spPr>
      </p:sp>
      <p:grpSp>
        <p:nvGrpSpPr>
          <p:cNvPr name="Group 8" id="8"/>
          <p:cNvGrpSpPr/>
          <p:nvPr/>
        </p:nvGrpSpPr>
        <p:grpSpPr>
          <a:xfrm rot="0">
            <a:off x="396005" y="1951151"/>
            <a:ext cx="7325270" cy="6624674"/>
            <a:chOff x="0" y="0"/>
            <a:chExt cx="9767027" cy="8832899"/>
          </a:xfrm>
        </p:grpSpPr>
        <p:sp>
          <p:nvSpPr>
            <p:cNvPr name="Freeform 9" id="9"/>
            <p:cNvSpPr/>
            <p:nvPr/>
          </p:nvSpPr>
          <p:spPr>
            <a:xfrm flipH="false" flipV="false" rot="0">
              <a:off x="0" y="0"/>
              <a:ext cx="9767027" cy="8832899"/>
            </a:xfrm>
            <a:custGeom>
              <a:avLst/>
              <a:gdLst/>
              <a:ahLst/>
              <a:cxnLst/>
              <a:rect r="r" b="b" t="t" l="l"/>
              <a:pathLst>
                <a:path h="8832899" w="9767027">
                  <a:moveTo>
                    <a:pt x="0" y="0"/>
                  </a:moveTo>
                  <a:lnTo>
                    <a:pt x="9767027" y="0"/>
                  </a:lnTo>
                  <a:lnTo>
                    <a:pt x="9767027" y="8832899"/>
                  </a:lnTo>
                  <a:lnTo>
                    <a:pt x="0" y="8832899"/>
                  </a:lnTo>
                  <a:lnTo>
                    <a:pt x="0" y="0"/>
                  </a:lnTo>
                  <a:close/>
                </a:path>
              </a:pathLst>
            </a:custGeom>
            <a:blipFill>
              <a:blip r:embed="rId5"/>
              <a:stretch>
                <a:fillRect l="-84437" t="-123777" r="-216592" b="-14571"/>
              </a:stretch>
            </a:blipFill>
          </p:spPr>
        </p:sp>
        <p:grpSp>
          <p:nvGrpSpPr>
            <p:cNvPr name="Group 10" id="10"/>
            <p:cNvGrpSpPr/>
            <p:nvPr/>
          </p:nvGrpSpPr>
          <p:grpSpPr>
            <a:xfrm rot="0">
              <a:off x="0" y="6549597"/>
              <a:ext cx="1245266" cy="2283302"/>
              <a:chOff x="0" y="0"/>
              <a:chExt cx="245978" cy="451023"/>
            </a:xfrm>
          </p:grpSpPr>
          <p:sp>
            <p:nvSpPr>
              <p:cNvPr name="Freeform 11" id="11"/>
              <p:cNvSpPr/>
              <p:nvPr/>
            </p:nvSpPr>
            <p:spPr>
              <a:xfrm flipH="false" flipV="false" rot="0">
                <a:off x="0" y="0"/>
                <a:ext cx="245978" cy="451023"/>
              </a:xfrm>
              <a:custGeom>
                <a:avLst/>
                <a:gdLst/>
                <a:ahLst/>
                <a:cxnLst/>
                <a:rect r="r" b="b" t="t" l="l"/>
                <a:pathLst>
                  <a:path h="451023" w="245978">
                    <a:moveTo>
                      <a:pt x="0" y="0"/>
                    </a:moveTo>
                    <a:lnTo>
                      <a:pt x="245978" y="0"/>
                    </a:lnTo>
                    <a:lnTo>
                      <a:pt x="245978" y="451023"/>
                    </a:lnTo>
                    <a:lnTo>
                      <a:pt x="0" y="451023"/>
                    </a:lnTo>
                    <a:close/>
                  </a:path>
                </a:pathLst>
              </a:custGeom>
              <a:solidFill>
                <a:srgbClr val="FFFFFF"/>
              </a:solidFill>
            </p:spPr>
          </p:sp>
          <p:sp>
            <p:nvSpPr>
              <p:cNvPr name="TextBox 12" id="12"/>
              <p:cNvSpPr txBox="true"/>
              <p:nvPr/>
            </p:nvSpPr>
            <p:spPr>
              <a:xfrm>
                <a:off x="0" y="-38100"/>
                <a:ext cx="245978" cy="489123"/>
              </a:xfrm>
              <a:prstGeom prst="rect">
                <a:avLst/>
              </a:prstGeom>
            </p:spPr>
            <p:txBody>
              <a:bodyPr anchor="ctr" rtlCol="false" tIns="50800" lIns="50800" bIns="50800" rIns="50800"/>
              <a:lstStyle/>
              <a:p>
                <a:pPr algn="ctr">
                  <a:lnSpc>
                    <a:spcPts val="3030"/>
                  </a:lnSpc>
                </a:pPr>
              </a:p>
            </p:txBody>
          </p:sp>
        </p:grpSp>
      </p:grpSp>
      <p:grpSp>
        <p:nvGrpSpPr>
          <p:cNvPr name="Group 13" id="13"/>
          <p:cNvGrpSpPr/>
          <p:nvPr/>
        </p:nvGrpSpPr>
        <p:grpSpPr>
          <a:xfrm rot="0">
            <a:off x="361779" y="1194318"/>
            <a:ext cx="7359496" cy="756833"/>
            <a:chOff x="0" y="0"/>
            <a:chExt cx="1938304" cy="199331"/>
          </a:xfrm>
        </p:grpSpPr>
        <p:sp>
          <p:nvSpPr>
            <p:cNvPr name="Freeform 14" id="14"/>
            <p:cNvSpPr/>
            <p:nvPr/>
          </p:nvSpPr>
          <p:spPr>
            <a:xfrm flipH="false" flipV="false" rot="0">
              <a:off x="0" y="0"/>
              <a:ext cx="1938304" cy="199331"/>
            </a:xfrm>
            <a:custGeom>
              <a:avLst/>
              <a:gdLst/>
              <a:ahLst/>
              <a:cxnLst/>
              <a:rect r="r" b="b" t="t" l="l"/>
              <a:pathLst>
                <a:path h="199331" w="1938304">
                  <a:moveTo>
                    <a:pt x="0" y="0"/>
                  </a:moveTo>
                  <a:lnTo>
                    <a:pt x="1938304" y="0"/>
                  </a:lnTo>
                  <a:lnTo>
                    <a:pt x="1938304" y="199331"/>
                  </a:lnTo>
                  <a:lnTo>
                    <a:pt x="0" y="199331"/>
                  </a:lnTo>
                  <a:close/>
                </a:path>
              </a:pathLst>
            </a:custGeom>
            <a:solidFill>
              <a:srgbClr val="C6C6C6"/>
            </a:solidFill>
          </p:spPr>
        </p:sp>
        <p:sp>
          <p:nvSpPr>
            <p:cNvPr name="TextBox 15" id="15"/>
            <p:cNvSpPr txBox="true"/>
            <p:nvPr/>
          </p:nvSpPr>
          <p:spPr>
            <a:xfrm>
              <a:off x="0" y="-38100"/>
              <a:ext cx="1938304" cy="237431"/>
            </a:xfrm>
            <a:prstGeom prst="rect">
              <a:avLst/>
            </a:prstGeom>
          </p:spPr>
          <p:txBody>
            <a:bodyPr anchor="ctr" rtlCol="false" tIns="50800" lIns="50800" bIns="50800" rIns="50800"/>
            <a:lstStyle/>
            <a:p>
              <a:pPr algn="ctr">
                <a:lnSpc>
                  <a:spcPts val="3030"/>
                </a:lnSpc>
              </a:pPr>
            </a:p>
          </p:txBody>
        </p:sp>
      </p:grpSp>
      <p:sp>
        <p:nvSpPr>
          <p:cNvPr name="TextBox 16" id="16"/>
          <p:cNvSpPr txBox="true"/>
          <p:nvPr/>
        </p:nvSpPr>
        <p:spPr>
          <a:xfrm rot="0">
            <a:off x="0" y="51470"/>
            <a:ext cx="18288000"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Lets Double Check Your Home Setup</a:t>
            </a:r>
          </a:p>
        </p:txBody>
      </p:sp>
      <p:sp>
        <p:nvSpPr>
          <p:cNvPr name="TextBox 17" id="17"/>
          <p:cNvSpPr txBox="true"/>
          <p:nvPr/>
        </p:nvSpPr>
        <p:spPr>
          <a:xfrm rot="0">
            <a:off x="9544050" y="8759506"/>
            <a:ext cx="8501878" cy="1416688"/>
          </a:xfrm>
          <a:prstGeom prst="rect">
            <a:avLst/>
          </a:prstGeom>
        </p:spPr>
        <p:txBody>
          <a:bodyPr anchor="t" rtlCol="false" tIns="0" lIns="0" bIns="0" rIns="0">
            <a:spAutoFit/>
          </a:bodyPr>
          <a:lstStyle/>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Height adjustable bench seat. and/or</a:t>
            </a:r>
          </a:p>
          <a:p>
            <a:pPr algn="l" marL="588304" indent="-294152" lvl="1">
              <a:lnSpc>
                <a:spcPts val="3814"/>
              </a:lnSpc>
              <a:buFont typeface="Arial"/>
              <a:buChar char="•"/>
            </a:pPr>
            <a:r>
              <a:rPr lang="en-US" sz="2724">
                <a:solidFill>
                  <a:srgbClr val="000000"/>
                </a:solidFill>
                <a:latin typeface="TT Firs Neue"/>
                <a:ea typeface="TT Firs Neue"/>
                <a:cs typeface="TT Firs Neue"/>
                <a:sym typeface="TT Firs Neue"/>
              </a:rPr>
              <a:t>Height adjustable keyboard stand</a:t>
            </a:r>
          </a:p>
          <a:p>
            <a:pPr algn="l">
              <a:lnSpc>
                <a:spcPts val="3814"/>
              </a:lnSpc>
            </a:pPr>
            <a:r>
              <a:rPr lang="en-US" sz="2724">
                <a:solidFill>
                  <a:srgbClr val="000000"/>
                </a:solidFill>
                <a:latin typeface="TT Firs Neue"/>
                <a:ea typeface="TT Firs Neue"/>
                <a:cs typeface="TT Firs Neue"/>
                <a:sym typeface="TT Firs Neue"/>
              </a:rPr>
              <a:t>(For tips see </a:t>
            </a:r>
            <a:r>
              <a:rPr lang="en-US" sz="2724">
                <a:solidFill>
                  <a:srgbClr val="006666"/>
                </a:solidFill>
                <a:latin typeface="TT Firs Neue"/>
                <a:ea typeface="TT Firs Neue"/>
                <a:cs typeface="TT Firs Neue"/>
                <a:sym typeface="TT Firs Neue"/>
              </a:rPr>
              <a:t>www.DaveBStevens.com/keyboard</a:t>
            </a:r>
            <a:r>
              <a:rPr lang="en-US" sz="2724">
                <a:solidFill>
                  <a:srgbClr val="000000"/>
                </a:solidFill>
                <a:latin typeface="TT Firs Neue"/>
                <a:ea typeface="TT Firs Neue"/>
                <a:cs typeface="TT Firs Neue"/>
                <a:sym typeface="TT Firs Neue"/>
              </a:rPr>
              <a:t>)</a:t>
            </a:r>
          </a:p>
        </p:txBody>
      </p:sp>
      <p:sp>
        <p:nvSpPr>
          <p:cNvPr name="TextBox 18" id="18"/>
          <p:cNvSpPr txBox="true"/>
          <p:nvPr/>
        </p:nvSpPr>
        <p:spPr>
          <a:xfrm rot="0">
            <a:off x="396005" y="8759506"/>
            <a:ext cx="8501878" cy="464188"/>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(Diagram from page 8)</a:t>
            </a:r>
          </a:p>
        </p:txBody>
      </p:sp>
      <p:sp>
        <p:nvSpPr>
          <p:cNvPr name="TextBox 19" id="19"/>
          <p:cNvSpPr txBox="true"/>
          <p:nvPr/>
        </p:nvSpPr>
        <p:spPr>
          <a:xfrm rot="0">
            <a:off x="1028700" y="1190921"/>
            <a:ext cx="6692575" cy="760230"/>
          </a:xfrm>
          <a:prstGeom prst="rect">
            <a:avLst/>
          </a:prstGeom>
        </p:spPr>
        <p:txBody>
          <a:bodyPr anchor="t" rtlCol="false" tIns="0" lIns="0" bIns="0" rIns="0">
            <a:spAutoFit/>
          </a:bodyPr>
          <a:lstStyle/>
          <a:p>
            <a:pPr algn="ctr" marL="0" indent="0" lvl="0">
              <a:lnSpc>
                <a:spcPts val="4805"/>
              </a:lnSpc>
            </a:pPr>
            <a:r>
              <a:rPr lang="en-US" sz="4805" spc="-264">
                <a:solidFill>
                  <a:srgbClr val="006666"/>
                </a:solidFill>
                <a:latin typeface="Heading Now 71-78"/>
                <a:ea typeface="Heading Now 71-78"/>
                <a:cs typeface="Heading Now 71-78"/>
                <a:sym typeface="Heading Now 71-78"/>
              </a:rPr>
              <a:t>Piano</a:t>
            </a:r>
          </a:p>
        </p:txBody>
      </p:sp>
      <p:grpSp>
        <p:nvGrpSpPr>
          <p:cNvPr name="Group 20" id="20"/>
          <p:cNvGrpSpPr/>
          <p:nvPr/>
        </p:nvGrpSpPr>
        <p:grpSpPr>
          <a:xfrm rot="0">
            <a:off x="9544050" y="1206907"/>
            <a:ext cx="6511347" cy="756833"/>
            <a:chOff x="0" y="0"/>
            <a:chExt cx="1714923" cy="199331"/>
          </a:xfrm>
        </p:grpSpPr>
        <p:sp>
          <p:nvSpPr>
            <p:cNvPr name="Freeform 21" id="21"/>
            <p:cNvSpPr/>
            <p:nvPr/>
          </p:nvSpPr>
          <p:spPr>
            <a:xfrm flipH="false" flipV="false" rot="0">
              <a:off x="0" y="0"/>
              <a:ext cx="1714923" cy="199331"/>
            </a:xfrm>
            <a:custGeom>
              <a:avLst/>
              <a:gdLst/>
              <a:ahLst/>
              <a:cxnLst/>
              <a:rect r="r" b="b" t="t" l="l"/>
              <a:pathLst>
                <a:path h="199331" w="1714923">
                  <a:moveTo>
                    <a:pt x="0" y="0"/>
                  </a:moveTo>
                  <a:lnTo>
                    <a:pt x="1714923" y="0"/>
                  </a:lnTo>
                  <a:lnTo>
                    <a:pt x="1714923" y="199331"/>
                  </a:lnTo>
                  <a:lnTo>
                    <a:pt x="0" y="199331"/>
                  </a:lnTo>
                  <a:close/>
                </a:path>
              </a:pathLst>
            </a:custGeom>
            <a:solidFill>
              <a:srgbClr val="C6C6C6"/>
            </a:solidFill>
          </p:spPr>
        </p:sp>
        <p:sp>
          <p:nvSpPr>
            <p:cNvPr name="TextBox 22" id="22"/>
            <p:cNvSpPr txBox="true"/>
            <p:nvPr/>
          </p:nvSpPr>
          <p:spPr>
            <a:xfrm>
              <a:off x="0" y="-38100"/>
              <a:ext cx="1714923" cy="237431"/>
            </a:xfrm>
            <a:prstGeom prst="rect">
              <a:avLst/>
            </a:prstGeom>
          </p:spPr>
          <p:txBody>
            <a:bodyPr anchor="ctr" rtlCol="false" tIns="50800" lIns="50800" bIns="50800" rIns="50800"/>
            <a:lstStyle/>
            <a:p>
              <a:pPr algn="ctr">
                <a:lnSpc>
                  <a:spcPts val="3030"/>
                </a:lnSpc>
              </a:pPr>
            </a:p>
          </p:txBody>
        </p:sp>
      </p:grpSp>
      <p:sp>
        <p:nvSpPr>
          <p:cNvPr name="TextBox 23" id="23"/>
          <p:cNvSpPr txBox="true"/>
          <p:nvPr/>
        </p:nvSpPr>
        <p:spPr>
          <a:xfrm rot="0">
            <a:off x="9544050" y="1190921"/>
            <a:ext cx="6511347" cy="760230"/>
          </a:xfrm>
          <a:prstGeom prst="rect">
            <a:avLst/>
          </a:prstGeom>
        </p:spPr>
        <p:txBody>
          <a:bodyPr anchor="t" rtlCol="false" tIns="0" lIns="0" bIns="0" rIns="0">
            <a:spAutoFit/>
          </a:bodyPr>
          <a:lstStyle/>
          <a:p>
            <a:pPr algn="ctr" marL="0" indent="0" lvl="0">
              <a:lnSpc>
                <a:spcPts val="4805"/>
              </a:lnSpc>
            </a:pPr>
            <a:r>
              <a:rPr lang="en-US" sz="4805" spc="-264">
                <a:solidFill>
                  <a:srgbClr val="006666"/>
                </a:solidFill>
                <a:latin typeface="Heading Now 71-78"/>
                <a:ea typeface="Heading Now 71-78"/>
                <a:cs typeface="Heading Now 71-78"/>
                <a:sym typeface="Heading Now 71-78"/>
              </a:rPr>
              <a:t>Keyboard</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42</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Why Learn Keyboard?</a:t>
            </a:r>
          </a:p>
        </p:txBody>
      </p:sp>
      <p:sp>
        <p:nvSpPr>
          <p:cNvPr name="TextBox 8" id="8"/>
          <p:cNvSpPr txBox="true"/>
          <p:nvPr/>
        </p:nvSpPr>
        <p:spPr>
          <a:xfrm rot="0">
            <a:off x="528735" y="2300309"/>
            <a:ext cx="17230529" cy="1056139"/>
          </a:xfrm>
          <a:prstGeom prst="rect">
            <a:avLst/>
          </a:prstGeom>
        </p:spPr>
        <p:txBody>
          <a:bodyPr anchor="t" rtlCol="false" tIns="0" lIns="0" bIns="0" rIns="0">
            <a:spAutoFit/>
          </a:bodyPr>
          <a:lstStyle/>
          <a:p>
            <a:pPr algn="r" marL="0" indent="0" lvl="0">
              <a:lnSpc>
                <a:spcPts val="6705"/>
              </a:lnSpc>
            </a:pPr>
            <a:r>
              <a:rPr lang="en-US" sz="6705" spc="-368">
                <a:solidFill>
                  <a:srgbClr val="D45000"/>
                </a:solidFill>
                <a:latin typeface="Heading Now 71-78"/>
                <a:ea typeface="Heading Now 71-78"/>
                <a:cs typeface="Heading Now 71-78"/>
                <a:sym typeface="Heading Now 71-78"/>
              </a:rPr>
              <a:t>To play songs of course!</a:t>
            </a:r>
          </a:p>
        </p:txBody>
      </p:sp>
      <p:sp>
        <p:nvSpPr>
          <p:cNvPr name="TextBox 9" id="9"/>
          <p:cNvSpPr txBox="true"/>
          <p:nvPr/>
        </p:nvSpPr>
        <p:spPr>
          <a:xfrm rot="0">
            <a:off x="528735" y="3814777"/>
            <a:ext cx="17230529" cy="3985263"/>
          </a:xfrm>
          <a:prstGeom prst="rect">
            <a:avLst/>
          </a:prstGeom>
        </p:spPr>
        <p:txBody>
          <a:bodyPr anchor="t" rtlCol="false" tIns="0" lIns="0" bIns="0" rIns="0">
            <a:spAutoFit/>
          </a:bodyPr>
          <a:lstStyle/>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In the past 6 weeks we’ve learned to play quite a few tunes. </a:t>
            </a:r>
          </a:p>
          <a:p>
            <a:pPr algn="l">
              <a:lnSpc>
                <a:spcPts val="4514"/>
              </a:lnSpc>
            </a:pP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And they are all great learning tools.</a:t>
            </a:r>
          </a:p>
          <a:p>
            <a:pPr algn="l">
              <a:lnSpc>
                <a:spcPts val="4514"/>
              </a:lnSpc>
            </a:pP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N</a:t>
            </a:r>
            <a:r>
              <a:rPr lang="en-US" sz="3224">
                <a:solidFill>
                  <a:srgbClr val="000000"/>
                </a:solidFill>
                <a:latin typeface="TT Firs Neue"/>
                <a:ea typeface="TT Firs Neue"/>
                <a:cs typeface="TT Firs Neue"/>
                <a:sym typeface="TT Firs Neue"/>
              </a:rPr>
              <a:t>ow it’s time to choose your own song to learn. One that you love and want to play.</a:t>
            </a:r>
          </a:p>
          <a:p>
            <a:pPr algn="l">
              <a:lnSpc>
                <a:spcPts val="4514"/>
              </a:lnSpc>
            </a:pP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There are two sources for this first song:</a:t>
            </a:r>
          </a:p>
        </p:txBody>
      </p:sp>
      <p:sp>
        <p:nvSpPr>
          <p:cNvPr name="TextBox 10" id="10"/>
          <p:cNvSpPr txBox="true"/>
          <p:nvPr/>
        </p:nvSpPr>
        <p:spPr>
          <a:xfrm rot="0">
            <a:off x="1332910" y="8099011"/>
            <a:ext cx="15622181" cy="1699263"/>
          </a:xfrm>
          <a:prstGeom prst="rect">
            <a:avLst/>
          </a:prstGeom>
        </p:spPr>
        <p:txBody>
          <a:bodyPr anchor="t" rtlCol="false" tIns="0" lIns="0" bIns="0" rIns="0">
            <a:spAutoFit/>
          </a:bodyPr>
          <a:lstStyle/>
          <a:p>
            <a:pPr algn="l" marL="696252" indent="-348126" lvl="1">
              <a:lnSpc>
                <a:spcPts val="4514"/>
              </a:lnSpc>
              <a:buAutoNum type="arabicPeriod" startAt="1"/>
            </a:pPr>
            <a:r>
              <a:rPr lang="en-US" sz="3224">
                <a:solidFill>
                  <a:srgbClr val="000000"/>
                </a:solidFill>
                <a:latin typeface="TT Firs Neue"/>
                <a:ea typeface="TT Firs Neue"/>
                <a:cs typeface="TT Firs Neue"/>
                <a:sym typeface="TT Firs Neue"/>
              </a:rPr>
              <a:t>The Internet, or</a:t>
            </a:r>
          </a:p>
          <a:p>
            <a:pPr algn="l" marL="696252" indent="-348126" lvl="1">
              <a:lnSpc>
                <a:spcPts val="4514"/>
              </a:lnSpc>
              <a:buAutoNum type="arabicPeriod" startAt="1"/>
            </a:pPr>
            <a:r>
              <a:rPr lang="en-US" sz="3224">
                <a:solidFill>
                  <a:srgbClr val="000000"/>
                </a:solidFill>
                <a:latin typeface="TT Firs Neue"/>
                <a:ea typeface="TT Firs Neue"/>
                <a:cs typeface="TT Firs Neue"/>
                <a:sym typeface="TT Firs Neue"/>
              </a:rPr>
              <a:t>There are a series of companion books to this course that include appropriate levels of popular, classical and other songs.</a:t>
            </a:r>
            <a:r>
              <a:rPr lang="en-US" sz="3224">
                <a:solidFill>
                  <a:srgbClr val="000000"/>
                </a:solidFill>
                <a:latin typeface="TT Firs Neue"/>
                <a:ea typeface="TT Firs Neue"/>
                <a:cs typeface="TT Firs Neue"/>
                <a:sym typeface="TT Firs Neue"/>
              </a:rPr>
              <a:t> </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aphicFrame>
        <p:nvGraphicFramePr>
          <p:cNvPr name="Table 7" id="7"/>
          <p:cNvGraphicFramePr>
            <a:graphicFrameLocks noGrp="true"/>
          </p:cNvGraphicFramePr>
          <p:nvPr/>
        </p:nvGraphicFramePr>
        <p:xfrm>
          <a:off x="11566033" y="3265753"/>
          <a:ext cx="6264200" cy="6791325"/>
        </p:xfrm>
        <a:graphic>
          <a:graphicData uri="http://schemas.openxmlformats.org/drawingml/2006/table">
            <a:tbl>
              <a:tblPr/>
              <a:tblGrid>
                <a:gridCol w="3276295"/>
                <a:gridCol w="2987905"/>
              </a:tblGrid>
              <a:tr h="1024925">
                <a:tc>
                  <a:txBody>
                    <a:bodyPr anchor="t" rtlCol="false"/>
                    <a:lstStyle/>
                    <a:p>
                      <a:pPr algn="ctr">
                        <a:lnSpc>
                          <a:spcPts val="2659"/>
                        </a:lnSpc>
                        <a:defRPr/>
                      </a:pPr>
                      <a:r>
                        <a:rPr lang="en-US" sz="1899" b="true">
                          <a:solidFill>
                            <a:srgbClr val="000000"/>
                          </a:solidFill>
                          <a:latin typeface="Canva Sans Bold"/>
                          <a:ea typeface="Canva Sans Bold"/>
                          <a:cs typeface="Canva Sans Bold"/>
                          <a:sym typeface="Canva Sans Bold"/>
                        </a:rPr>
                        <a:t>Pros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b="true">
                          <a:solidFill>
                            <a:srgbClr val="000000"/>
                          </a:solidFill>
                          <a:latin typeface="Canva Sans Bold"/>
                          <a:ea typeface="Canva Sans Bold"/>
                          <a:cs typeface="Canva Sans Bold"/>
                          <a:sym typeface="Canva Sans Bold"/>
                        </a:rPr>
                        <a:t>Cons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10381">
                <a:tc>
                  <a:txBody>
                    <a:bodyPr anchor="t" rtlCol="false"/>
                    <a:lstStyle/>
                    <a:p>
                      <a:pPr algn="ctr">
                        <a:lnSpc>
                          <a:spcPts val="2659"/>
                        </a:lnSpc>
                        <a:defRPr/>
                      </a:pPr>
                      <a:r>
                        <a:rPr lang="en-US" sz="1899">
                          <a:solidFill>
                            <a:srgbClr val="000000"/>
                          </a:solidFill>
                          <a:latin typeface="Canva Sans"/>
                          <a:ea typeface="Canva Sans"/>
                          <a:cs typeface="Canva Sans"/>
                          <a:sym typeface="Canva Sans"/>
                        </a:rPr>
                        <a:t>A</a:t>
                      </a:r>
                      <a:r>
                        <a:rPr lang="en-US" sz="1899">
                          <a:solidFill>
                            <a:srgbClr val="000000"/>
                          </a:solidFill>
                          <a:latin typeface="Canva Sans"/>
                          <a:ea typeface="Canva Sans"/>
                          <a:cs typeface="Canva Sans"/>
                          <a:sym typeface="Canva Sans"/>
                        </a:rPr>
                        <a:t>mazing choice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Finding the song you want written at an early beginner level can be tricky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810381">
                <a:tc>
                  <a:txBody>
                    <a:bodyPr anchor="t" rtlCol="false"/>
                    <a:lstStyle/>
                    <a:p>
                      <a:pPr algn="ctr">
                        <a:lnSpc>
                          <a:spcPts val="2659"/>
                        </a:lnSpc>
                        <a:defRPr/>
                      </a:pPr>
                      <a:r>
                        <a:rPr lang="en-US" sz="1899">
                          <a:solidFill>
                            <a:srgbClr val="000000"/>
                          </a:solidFill>
                          <a:latin typeface="Canva Sans"/>
                          <a:ea typeface="Canva Sans"/>
                          <a:cs typeface="Canva Sans"/>
                          <a:sym typeface="Canva Sans"/>
                        </a:rPr>
                        <a:t>T</a:t>
                      </a:r>
                      <a:r>
                        <a:rPr lang="en-US" sz="1899">
                          <a:solidFill>
                            <a:srgbClr val="000000"/>
                          </a:solidFill>
                          <a:latin typeface="Canva Sans"/>
                          <a:ea typeface="Canva Sans"/>
                          <a:cs typeface="Canva Sans"/>
                          <a:sym typeface="Canva Sans"/>
                        </a:rPr>
                        <a:t>here might be a YouTube tutorial that could include the music</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A lot of music is not broken down by skill level and might not be for piano</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2145637">
                <a:tc>
                  <a:txBody>
                    <a:bodyPr anchor="t" rtlCol="false"/>
                    <a:lstStyle/>
                    <a:p>
                      <a:pPr algn="ctr">
                        <a:lnSpc>
                          <a:spcPts val="2659"/>
                        </a:lnSpc>
                        <a:defRPr/>
                      </a:pPr>
                      <a:r>
                        <a:rPr lang="en-US" sz="1899">
                          <a:solidFill>
                            <a:srgbClr val="000000"/>
                          </a:solidFill>
                          <a:latin typeface="Canva Sans"/>
                          <a:ea typeface="Canva Sans"/>
                          <a:cs typeface="Canva Sans"/>
                          <a:sym typeface="Canva Sans"/>
                        </a:rPr>
                        <a:t>It might be free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“Beginner” is a broad term, so even music labelled Beginner might be beyond your current skills.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TextBox 8" id="8"/>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The Internet - Setting Realistic Goals for Songs You’d Like to Learn</a:t>
            </a:r>
          </a:p>
        </p:txBody>
      </p:sp>
      <p:sp>
        <p:nvSpPr>
          <p:cNvPr name="TextBox 9" id="9"/>
          <p:cNvSpPr txBox="true"/>
          <p:nvPr/>
        </p:nvSpPr>
        <p:spPr>
          <a:xfrm rot="0">
            <a:off x="396005" y="2966587"/>
            <a:ext cx="10836653" cy="6848478"/>
          </a:xfrm>
          <a:prstGeom prst="rect">
            <a:avLst/>
          </a:prstGeom>
        </p:spPr>
        <p:txBody>
          <a:bodyPr anchor="t" rtlCol="false" tIns="0" lIns="0" bIns="0" rIns="0">
            <a:spAutoFit/>
          </a:bodyPr>
          <a:lstStyle/>
          <a:p>
            <a:pPr algn="l">
              <a:lnSpc>
                <a:spcPts val="3674"/>
              </a:lnSpc>
            </a:pPr>
            <a:r>
              <a:rPr lang="en-US" sz="2624">
                <a:solidFill>
                  <a:srgbClr val="000000"/>
                </a:solidFill>
                <a:latin typeface="TT Firs Neue"/>
                <a:ea typeface="TT Firs Neue"/>
                <a:cs typeface="TT Firs Neue"/>
                <a:sym typeface="TT Firs Neue"/>
              </a:rPr>
              <a:t>Sheet music on the Internet usually comes in two types:</a:t>
            </a:r>
          </a:p>
          <a:p>
            <a:pPr algn="l">
              <a:lnSpc>
                <a:spcPts val="3674"/>
              </a:lnSpc>
            </a:pPr>
          </a:p>
          <a:p>
            <a:pPr algn="l" marL="566715" indent="-283357" lvl="1">
              <a:lnSpc>
                <a:spcPts val="3674"/>
              </a:lnSpc>
              <a:buFont typeface="Arial"/>
              <a:buChar char="•"/>
            </a:pPr>
            <a:r>
              <a:rPr lang="en-US" b="true" sz="2624">
                <a:solidFill>
                  <a:srgbClr val="000000"/>
                </a:solidFill>
                <a:latin typeface="TT Firs Neue Bold"/>
                <a:ea typeface="TT Firs Neue Bold"/>
                <a:cs typeface="TT Firs Neue Bold"/>
                <a:sym typeface="TT Firs Neue Bold"/>
              </a:rPr>
              <a:t>Melody </a:t>
            </a:r>
            <a:r>
              <a:rPr lang="en-US" sz="2624">
                <a:solidFill>
                  <a:srgbClr val="000000"/>
                </a:solidFill>
                <a:latin typeface="TT Firs Neue"/>
                <a:ea typeface="TT Firs Neue"/>
                <a:cs typeface="TT Firs Neue"/>
                <a:sym typeface="TT Firs Neue"/>
              </a:rPr>
              <a:t>is the catchy, single line of notes that you sing along to.</a:t>
            </a:r>
          </a:p>
          <a:p>
            <a:pPr algn="l" marL="566715" indent="-283357" lvl="1">
              <a:lnSpc>
                <a:spcPts val="3674"/>
              </a:lnSpc>
              <a:buFont typeface="Arial"/>
              <a:buChar char="•"/>
            </a:pPr>
            <a:r>
              <a:rPr lang="en-US" b="true" sz="2624">
                <a:solidFill>
                  <a:srgbClr val="000000"/>
                </a:solidFill>
                <a:latin typeface="TT Firs Neue Bold"/>
                <a:ea typeface="TT Firs Neue Bold"/>
                <a:cs typeface="TT Firs Neue Bold"/>
                <a:sym typeface="TT Firs Neue Bold"/>
              </a:rPr>
              <a:t>Harmony </a:t>
            </a:r>
            <a:r>
              <a:rPr lang="en-US" sz="2624">
                <a:solidFill>
                  <a:srgbClr val="000000"/>
                </a:solidFill>
                <a:latin typeface="TT Firs Neue"/>
                <a:ea typeface="TT Firs Neue"/>
                <a:cs typeface="TT Firs Neue"/>
                <a:sym typeface="TT Firs Neue"/>
              </a:rPr>
              <a:t>is the supporting notes played underneath to give the tune its mood and depth.</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For piano, it is common for the melody to be played in the right hand and the harmony to be played with the left. But sometimes the music will only show Melody or only show Harmony.</a:t>
            </a:r>
          </a:p>
          <a:p>
            <a:pPr algn="l">
              <a:lnSpc>
                <a:spcPts val="3674"/>
              </a:lnSpc>
            </a:pPr>
          </a:p>
          <a:p>
            <a:pPr algn="l">
              <a:lnSpc>
                <a:spcPts val="3674"/>
              </a:lnSpc>
            </a:pPr>
            <a:r>
              <a:rPr lang="en-US" sz="2624">
                <a:solidFill>
                  <a:srgbClr val="000000"/>
                </a:solidFill>
                <a:latin typeface="TT Firs Neue"/>
                <a:ea typeface="TT Firs Neue"/>
                <a:cs typeface="TT Firs Neue"/>
                <a:sym typeface="TT Firs Neue"/>
              </a:rPr>
              <a:t>Music is written for many different skill levels. The most common of these are:</a:t>
            </a:r>
          </a:p>
          <a:p>
            <a:pPr algn="l">
              <a:lnSpc>
                <a:spcPts val="367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Beginner </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Intermediate</a:t>
            </a: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Advanced</a:t>
            </a:r>
          </a:p>
        </p:txBody>
      </p:sp>
      <p:grpSp>
        <p:nvGrpSpPr>
          <p:cNvPr name="Group 10" id="10"/>
          <p:cNvGrpSpPr/>
          <p:nvPr/>
        </p:nvGrpSpPr>
        <p:grpSpPr>
          <a:xfrm rot="0">
            <a:off x="4051432" y="8013061"/>
            <a:ext cx="6947742" cy="2009603"/>
            <a:chOff x="0" y="0"/>
            <a:chExt cx="835932" cy="241789"/>
          </a:xfrm>
        </p:grpSpPr>
        <p:sp>
          <p:nvSpPr>
            <p:cNvPr name="Freeform 11" id="11"/>
            <p:cNvSpPr/>
            <p:nvPr/>
          </p:nvSpPr>
          <p:spPr>
            <a:xfrm flipH="false" flipV="false" rot="0">
              <a:off x="0" y="0"/>
              <a:ext cx="835932" cy="241789"/>
            </a:xfrm>
            <a:custGeom>
              <a:avLst/>
              <a:gdLst/>
              <a:ahLst/>
              <a:cxnLst/>
              <a:rect r="r" b="b" t="t" l="l"/>
              <a:pathLst>
                <a:path h="241789" w="835932">
                  <a:moveTo>
                    <a:pt x="0" y="0"/>
                  </a:moveTo>
                  <a:lnTo>
                    <a:pt x="835932" y="0"/>
                  </a:lnTo>
                  <a:lnTo>
                    <a:pt x="835932" y="241789"/>
                  </a:lnTo>
                  <a:lnTo>
                    <a:pt x="0" y="241789"/>
                  </a:lnTo>
                  <a:close/>
                </a:path>
              </a:pathLst>
            </a:custGeom>
            <a:solidFill>
              <a:srgbClr val="C6C6C6"/>
            </a:solidFill>
          </p:spPr>
        </p:sp>
        <p:sp>
          <p:nvSpPr>
            <p:cNvPr name="TextBox 12" id="12"/>
            <p:cNvSpPr txBox="true"/>
            <p:nvPr/>
          </p:nvSpPr>
          <p:spPr>
            <a:xfrm>
              <a:off x="0" y="-38100"/>
              <a:ext cx="835932" cy="279889"/>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537211" y="8138190"/>
            <a:ext cx="6346016" cy="1819278"/>
          </a:xfrm>
          <a:prstGeom prst="rect">
            <a:avLst/>
          </a:prstGeom>
        </p:spPr>
        <p:txBody>
          <a:bodyPr anchor="t" rtlCol="false" tIns="0" lIns="0" bIns="0" rIns="0">
            <a:spAutoFit/>
          </a:bodyPr>
          <a:lstStyle/>
          <a:p>
            <a:pPr algn="l">
              <a:lnSpc>
                <a:spcPts val="3674"/>
              </a:lnSpc>
            </a:pPr>
            <a:r>
              <a:rPr lang="en-US" sz="2624">
                <a:solidFill>
                  <a:srgbClr val="000000"/>
                </a:solidFill>
                <a:latin typeface="TT Firs Neue"/>
                <a:ea typeface="TT Firs Neue"/>
                <a:cs typeface="TT Firs Neue"/>
                <a:sym typeface="TT Firs Neue"/>
              </a:rPr>
              <a:t>The easiest way to learn a song is to choose one that is at, or slightly below, your current skill level. You are currently: </a:t>
            </a:r>
            <a:r>
              <a:rPr lang="en-US" sz="2624" b="true">
                <a:solidFill>
                  <a:srgbClr val="000000"/>
                </a:solidFill>
                <a:latin typeface="TT Firs Neue Bold"/>
                <a:ea typeface="TT Firs Neue Bold"/>
                <a:cs typeface="TT Firs Neue Bold"/>
                <a:sym typeface="TT Firs Neue Bold"/>
              </a:rPr>
              <a:t>Early Beginner - Piano</a:t>
            </a:r>
          </a:p>
        </p:txBody>
      </p:sp>
      <p:grpSp>
        <p:nvGrpSpPr>
          <p:cNvPr name="Group 14" id="14"/>
          <p:cNvGrpSpPr/>
          <p:nvPr/>
        </p:nvGrpSpPr>
        <p:grpSpPr>
          <a:xfrm rot="0">
            <a:off x="11566033" y="2553123"/>
            <a:ext cx="6264200" cy="712630"/>
            <a:chOff x="0" y="0"/>
            <a:chExt cx="753690" cy="85741"/>
          </a:xfrm>
        </p:grpSpPr>
        <p:sp>
          <p:nvSpPr>
            <p:cNvPr name="Freeform 15" id="15"/>
            <p:cNvSpPr/>
            <p:nvPr/>
          </p:nvSpPr>
          <p:spPr>
            <a:xfrm flipH="false" flipV="false" rot="0">
              <a:off x="0" y="0"/>
              <a:ext cx="753690" cy="85741"/>
            </a:xfrm>
            <a:custGeom>
              <a:avLst/>
              <a:gdLst/>
              <a:ahLst/>
              <a:cxnLst/>
              <a:rect r="r" b="b" t="t" l="l"/>
              <a:pathLst>
                <a:path h="85741" w="753690">
                  <a:moveTo>
                    <a:pt x="0" y="0"/>
                  </a:moveTo>
                  <a:lnTo>
                    <a:pt x="753690" y="0"/>
                  </a:lnTo>
                  <a:lnTo>
                    <a:pt x="753690" y="85741"/>
                  </a:lnTo>
                  <a:lnTo>
                    <a:pt x="0" y="85741"/>
                  </a:lnTo>
                  <a:close/>
                </a:path>
              </a:pathLst>
            </a:custGeom>
            <a:solidFill>
              <a:srgbClr val="C6C6C6"/>
            </a:solidFill>
          </p:spPr>
        </p:sp>
        <p:sp>
          <p:nvSpPr>
            <p:cNvPr name="TextBox 16" id="16"/>
            <p:cNvSpPr txBox="true"/>
            <p:nvPr/>
          </p:nvSpPr>
          <p:spPr>
            <a:xfrm>
              <a:off x="0" y="-38100"/>
              <a:ext cx="753690" cy="123841"/>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11566033" y="2633185"/>
            <a:ext cx="6264200" cy="481502"/>
          </a:xfrm>
          <a:prstGeom prst="rect">
            <a:avLst/>
          </a:prstGeom>
        </p:spPr>
        <p:txBody>
          <a:bodyPr anchor="t" rtlCol="false" tIns="0" lIns="0" bIns="0" rIns="0">
            <a:spAutoFit/>
          </a:bodyPr>
          <a:lstStyle/>
          <a:p>
            <a:pPr algn="ctr">
              <a:lnSpc>
                <a:spcPts val="3910"/>
              </a:lnSpc>
              <a:spcBef>
                <a:spcPct val="0"/>
              </a:spcBef>
            </a:pPr>
            <a:r>
              <a:rPr lang="en-US" b="true" sz="2793">
                <a:solidFill>
                  <a:srgbClr val="000000"/>
                </a:solidFill>
                <a:latin typeface="Canva Sans Bold"/>
                <a:ea typeface="Canva Sans Bold"/>
                <a:cs typeface="Canva Sans Bold"/>
                <a:sym typeface="Canva Sans Bold"/>
              </a:rPr>
              <a:t>Music on the Internet </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396005" y="1871528"/>
            <a:ext cx="4071674" cy="5428899"/>
          </a:xfrm>
          <a:custGeom>
            <a:avLst/>
            <a:gdLst/>
            <a:ahLst/>
            <a:cxnLst/>
            <a:rect r="r" b="b" t="t" l="l"/>
            <a:pathLst>
              <a:path h="5428899" w="4071674">
                <a:moveTo>
                  <a:pt x="0" y="0"/>
                </a:moveTo>
                <a:lnTo>
                  <a:pt x="4071674" y="0"/>
                </a:lnTo>
                <a:lnTo>
                  <a:pt x="4071674" y="5428899"/>
                </a:lnTo>
                <a:lnTo>
                  <a:pt x="0" y="5428899"/>
                </a:lnTo>
                <a:lnTo>
                  <a:pt x="0" y="0"/>
                </a:lnTo>
                <a:close/>
              </a:path>
            </a:pathLst>
          </a:custGeom>
          <a:blipFill>
            <a:blip r:embed="rId4"/>
            <a:stretch>
              <a:fillRect l="0" t="0" r="0" b="0"/>
            </a:stretch>
          </a:blipFill>
        </p:spPr>
      </p:sp>
      <p:sp>
        <p:nvSpPr>
          <p:cNvPr name="Freeform 8" id="8"/>
          <p:cNvSpPr/>
          <p:nvPr/>
        </p:nvSpPr>
        <p:spPr>
          <a:xfrm flipH="false" flipV="false" rot="0">
            <a:off x="4799943" y="1871528"/>
            <a:ext cx="4065247" cy="5420329"/>
          </a:xfrm>
          <a:custGeom>
            <a:avLst/>
            <a:gdLst/>
            <a:ahLst/>
            <a:cxnLst/>
            <a:rect r="r" b="b" t="t" l="l"/>
            <a:pathLst>
              <a:path h="5420329" w="4065247">
                <a:moveTo>
                  <a:pt x="0" y="0"/>
                </a:moveTo>
                <a:lnTo>
                  <a:pt x="4065246" y="0"/>
                </a:lnTo>
                <a:lnTo>
                  <a:pt x="4065246" y="5420329"/>
                </a:lnTo>
                <a:lnTo>
                  <a:pt x="0" y="5420329"/>
                </a:lnTo>
                <a:lnTo>
                  <a:pt x="0" y="0"/>
                </a:lnTo>
                <a:close/>
              </a:path>
            </a:pathLst>
          </a:custGeom>
          <a:blipFill>
            <a:blip r:embed="rId5"/>
            <a:stretch>
              <a:fillRect l="0" t="0" r="0" b="0"/>
            </a:stretch>
          </a:blipFill>
        </p:spPr>
      </p:sp>
      <p:sp>
        <p:nvSpPr>
          <p:cNvPr name="Freeform 9" id="9"/>
          <p:cNvSpPr/>
          <p:nvPr/>
        </p:nvSpPr>
        <p:spPr>
          <a:xfrm flipH="false" flipV="false" rot="0">
            <a:off x="9197453" y="1871528"/>
            <a:ext cx="4065247" cy="5420329"/>
          </a:xfrm>
          <a:custGeom>
            <a:avLst/>
            <a:gdLst/>
            <a:ahLst/>
            <a:cxnLst/>
            <a:rect r="r" b="b" t="t" l="l"/>
            <a:pathLst>
              <a:path h="5420329" w="4065247">
                <a:moveTo>
                  <a:pt x="0" y="0"/>
                </a:moveTo>
                <a:lnTo>
                  <a:pt x="4065246" y="0"/>
                </a:lnTo>
                <a:lnTo>
                  <a:pt x="4065246" y="5420329"/>
                </a:lnTo>
                <a:lnTo>
                  <a:pt x="0" y="5420329"/>
                </a:lnTo>
                <a:lnTo>
                  <a:pt x="0" y="0"/>
                </a:lnTo>
                <a:close/>
              </a:path>
            </a:pathLst>
          </a:custGeom>
          <a:blipFill>
            <a:blip r:embed="rId6"/>
            <a:stretch>
              <a:fillRect l="0" t="0" r="0" b="0"/>
            </a:stretch>
          </a:blipFill>
        </p:spPr>
      </p:sp>
      <p:sp>
        <p:nvSpPr>
          <p:cNvPr name="Freeform 10" id="10"/>
          <p:cNvSpPr/>
          <p:nvPr/>
        </p:nvSpPr>
        <p:spPr>
          <a:xfrm flipH="false" flipV="false" rot="0">
            <a:off x="13596074" y="1871528"/>
            <a:ext cx="4065247" cy="5420329"/>
          </a:xfrm>
          <a:custGeom>
            <a:avLst/>
            <a:gdLst/>
            <a:ahLst/>
            <a:cxnLst/>
            <a:rect r="r" b="b" t="t" l="l"/>
            <a:pathLst>
              <a:path h="5420329" w="4065247">
                <a:moveTo>
                  <a:pt x="0" y="0"/>
                </a:moveTo>
                <a:lnTo>
                  <a:pt x="4065247" y="0"/>
                </a:lnTo>
                <a:lnTo>
                  <a:pt x="4065247" y="5420329"/>
                </a:lnTo>
                <a:lnTo>
                  <a:pt x="0" y="5420329"/>
                </a:lnTo>
                <a:lnTo>
                  <a:pt x="0" y="0"/>
                </a:lnTo>
                <a:close/>
              </a:path>
            </a:pathLst>
          </a:custGeom>
          <a:blipFill>
            <a:blip r:embed="rId7"/>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Companion Music Books to this Course</a:t>
            </a:r>
          </a:p>
        </p:txBody>
      </p:sp>
      <p:sp>
        <p:nvSpPr>
          <p:cNvPr name="TextBox 12" id="12"/>
          <p:cNvSpPr txBox="true"/>
          <p:nvPr/>
        </p:nvSpPr>
        <p:spPr>
          <a:xfrm rot="0">
            <a:off x="1332910" y="8099011"/>
            <a:ext cx="15622181" cy="1127763"/>
          </a:xfrm>
          <a:prstGeom prst="rect">
            <a:avLst/>
          </a:prstGeom>
        </p:spPr>
        <p:txBody>
          <a:bodyPr anchor="t" rtlCol="false" tIns="0" lIns="0" bIns="0" rIns="0">
            <a:spAutoFit/>
          </a:bodyPr>
          <a:lstStyle/>
          <a:p>
            <a:pPr algn="ctr">
              <a:lnSpc>
                <a:spcPts val="4514"/>
              </a:lnSpc>
            </a:pPr>
            <a:r>
              <a:rPr lang="en-US" sz="3224">
                <a:solidFill>
                  <a:srgbClr val="000000"/>
                </a:solidFill>
                <a:latin typeface="TT Firs Neue"/>
                <a:ea typeface="TT Firs Neue"/>
                <a:cs typeface="TT Firs Neue"/>
                <a:sym typeface="TT Firs Neue"/>
              </a:rPr>
              <a:t>I‘ve added links to these companion books to the website:</a:t>
            </a:r>
          </a:p>
          <a:p>
            <a:pPr algn="ctr">
              <a:lnSpc>
                <a:spcPts val="4514"/>
              </a:lnSpc>
            </a:pPr>
          </a:p>
        </p:txBody>
      </p:sp>
      <p:sp>
        <p:nvSpPr>
          <p:cNvPr name="TextBox 13" id="13"/>
          <p:cNvSpPr txBox="true"/>
          <p:nvPr/>
        </p:nvSpPr>
        <p:spPr>
          <a:xfrm rot="0">
            <a:off x="4799943" y="8715057"/>
            <a:ext cx="7563400" cy="530226"/>
          </a:xfrm>
          <a:prstGeom prst="rect">
            <a:avLst/>
          </a:prstGeom>
        </p:spPr>
        <p:txBody>
          <a:bodyPr anchor="t" rtlCol="false" tIns="0" lIns="0" bIns="0" rIns="0">
            <a:spAutoFit/>
          </a:bodyPr>
          <a:lstStyle/>
          <a:p>
            <a:pPr algn="r">
              <a:lnSpc>
                <a:spcPts val="4374"/>
              </a:lnSpc>
            </a:pPr>
            <a:r>
              <a:rPr lang="en-US" sz="3124" u="sng">
                <a:solidFill>
                  <a:srgbClr val="000000"/>
                </a:solidFill>
                <a:latin typeface="TT Firs Neue"/>
                <a:ea typeface="TT Firs Neue"/>
                <a:cs typeface="TT Firs Neue"/>
                <a:sym typeface="TT Firs Neue"/>
                <a:hlinkClick r:id="rId8" tooltip="https://www.davebstevens.com/keyboard"/>
              </a:rPr>
              <a:t>www.DaveBStevens.com/keyboard</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396005" y="1935225"/>
            <a:ext cx="4065247" cy="5420329"/>
          </a:xfrm>
          <a:custGeom>
            <a:avLst/>
            <a:gdLst/>
            <a:ahLst/>
            <a:cxnLst/>
            <a:rect r="r" b="b" t="t" l="l"/>
            <a:pathLst>
              <a:path h="5420329" w="4065247">
                <a:moveTo>
                  <a:pt x="0" y="0"/>
                </a:moveTo>
                <a:lnTo>
                  <a:pt x="4065247" y="0"/>
                </a:lnTo>
                <a:lnTo>
                  <a:pt x="4065247" y="5420329"/>
                </a:lnTo>
                <a:lnTo>
                  <a:pt x="0" y="5420329"/>
                </a:lnTo>
                <a:lnTo>
                  <a:pt x="0" y="0"/>
                </a:lnTo>
                <a:close/>
              </a:path>
            </a:pathLst>
          </a:custGeom>
          <a:blipFill>
            <a:blip r:embed="rId4"/>
            <a:stretch>
              <a:fillRect l="0" t="0" r="0" b="0"/>
            </a:stretch>
          </a:blipFill>
        </p:spPr>
      </p:sp>
      <p:sp>
        <p:nvSpPr>
          <p:cNvPr name="TextBox 8" id="8"/>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Example: The Popular Music Book</a:t>
            </a:r>
          </a:p>
        </p:txBody>
      </p:sp>
      <p:sp>
        <p:nvSpPr>
          <p:cNvPr name="TextBox 9" id="9"/>
          <p:cNvSpPr txBox="true"/>
          <p:nvPr/>
        </p:nvSpPr>
        <p:spPr>
          <a:xfrm rot="0">
            <a:off x="4677001" y="1868550"/>
            <a:ext cx="13233544" cy="1699263"/>
          </a:xfrm>
          <a:prstGeom prst="rect">
            <a:avLst/>
          </a:prstGeom>
        </p:spPr>
        <p:txBody>
          <a:bodyPr anchor="t" rtlCol="false" tIns="0" lIns="0" bIns="0" rIns="0">
            <a:spAutoFit/>
          </a:bodyPr>
          <a:lstStyle/>
          <a:p>
            <a:pPr algn="l">
              <a:lnSpc>
                <a:spcPts val="4514"/>
              </a:lnSpc>
            </a:pPr>
            <a:r>
              <a:rPr lang="en-US" sz="3224">
                <a:solidFill>
                  <a:srgbClr val="000000"/>
                </a:solidFill>
                <a:latin typeface="TT Firs Neue"/>
                <a:ea typeface="TT Firs Neue"/>
                <a:cs typeface="TT Firs Neue"/>
                <a:sym typeface="TT Firs Neue"/>
              </a:rPr>
              <a:t>This book has sheet music for 33 songs. Here are the 13 songs that are at, or only slightly above, your current level (you should be able to learn any of these):</a:t>
            </a:r>
          </a:p>
        </p:txBody>
      </p:sp>
      <p:grpSp>
        <p:nvGrpSpPr>
          <p:cNvPr name="Group 10" id="10"/>
          <p:cNvGrpSpPr/>
          <p:nvPr/>
        </p:nvGrpSpPr>
        <p:grpSpPr>
          <a:xfrm rot="0">
            <a:off x="4677001" y="3881452"/>
            <a:ext cx="6616772" cy="5815498"/>
            <a:chOff x="0" y="0"/>
            <a:chExt cx="796110" cy="699703"/>
          </a:xfrm>
        </p:grpSpPr>
        <p:sp>
          <p:nvSpPr>
            <p:cNvPr name="Freeform 11" id="11"/>
            <p:cNvSpPr/>
            <p:nvPr/>
          </p:nvSpPr>
          <p:spPr>
            <a:xfrm flipH="false" flipV="false" rot="0">
              <a:off x="0" y="0"/>
              <a:ext cx="796110" cy="699703"/>
            </a:xfrm>
            <a:custGeom>
              <a:avLst/>
              <a:gdLst/>
              <a:ahLst/>
              <a:cxnLst/>
              <a:rect r="r" b="b" t="t" l="l"/>
              <a:pathLst>
                <a:path h="699703" w="796110">
                  <a:moveTo>
                    <a:pt x="0" y="0"/>
                  </a:moveTo>
                  <a:lnTo>
                    <a:pt x="796110" y="0"/>
                  </a:lnTo>
                  <a:lnTo>
                    <a:pt x="796110" y="699703"/>
                  </a:lnTo>
                  <a:lnTo>
                    <a:pt x="0" y="699703"/>
                  </a:lnTo>
                  <a:close/>
                </a:path>
              </a:pathLst>
            </a:custGeom>
            <a:solidFill>
              <a:srgbClr val="D9D9D9"/>
            </a:solidFill>
          </p:spPr>
        </p:sp>
        <p:sp>
          <p:nvSpPr>
            <p:cNvPr name="TextBox 12" id="12"/>
            <p:cNvSpPr txBox="true"/>
            <p:nvPr/>
          </p:nvSpPr>
          <p:spPr>
            <a:xfrm>
              <a:off x="0" y="-38100"/>
              <a:ext cx="796110" cy="737803"/>
            </a:xfrm>
            <a:prstGeom prst="rect">
              <a:avLst/>
            </a:prstGeom>
          </p:spPr>
          <p:txBody>
            <a:bodyPr anchor="ctr" rtlCol="false" tIns="50800" lIns="50800" bIns="50800" rIns="50800"/>
            <a:lstStyle/>
            <a:p>
              <a:pPr algn="ctr">
                <a:lnSpc>
                  <a:spcPts val="2659"/>
                </a:lnSpc>
              </a:pPr>
            </a:p>
          </p:txBody>
        </p:sp>
      </p:grpSp>
      <p:sp>
        <p:nvSpPr>
          <p:cNvPr name="TextBox 13" id="13"/>
          <p:cNvSpPr txBox="true"/>
          <p:nvPr/>
        </p:nvSpPr>
        <p:spPr>
          <a:xfrm rot="0">
            <a:off x="4677001" y="4218496"/>
            <a:ext cx="6895694" cy="5128263"/>
          </a:xfrm>
          <a:prstGeom prst="rect">
            <a:avLst/>
          </a:prstGeom>
        </p:spPr>
        <p:txBody>
          <a:bodyPr anchor="t" rtlCol="false" tIns="0" lIns="0" bIns="0" rIns="0">
            <a:spAutoFit/>
          </a:bodyPr>
          <a:lstStyle/>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Let It Be - Beatles</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Twist and Shout - Beatles</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My Heart Will Go On (Titanic)</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Oh, What a Beautiful Morning</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Downton Abbey (Theme)</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Do-Re-Mi (Sound of Music)</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Edelweiss (Sound of Music)</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Climb Every Mountain (Sound of Music)</a:t>
            </a:r>
          </a:p>
        </p:txBody>
      </p:sp>
      <p:grpSp>
        <p:nvGrpSpPr>
          <p:cNvPr name="Group 14" id="14"/>
          <p:cNvGrpSpPr/>
          <p:nvPr/>
        </p:nvGrpSpPr>
        <p:grpSpPr>
          <a:xfrm rot="0">
            <a:off x="11512848" y="3908216"/>
            <a:ext cx="6616772" cy="5815498"/>
            <a:chOff x="0" y="0"/>
            <a:chExt cx="796110" cy="699703"/>
          </a:xfrm>
        </p:grpSpPr>
        <p:sp>
          <p:nvSpPr>
            <p:cNvPr name="Freeform 15" id="15"/>
            <p:cNvSpPr/>
            <p:nvPr/>
          </p:nvSpPr>
          <p:spPr>
            <a:xfrm flipH="false" flipV="false" rot="0">
              <a:off x="0" y="0"/>
              <a:ext cx="796110" cy="699703"/>
            </a:xfrm>
            <a:custGeom>
              <a:avLst/>
              <a:gdLst/>
              <a:ahLst/>
              <a:cxnLst/>
              <a:rect r="r" b="b" t="t" l="l"/>
              <a:pathLst>
                <a:path h="699703" w="796110">
                  <a:moveTo>
                    <a:pt x="0" y="0"/>
                  </a:moveTo>
                  <a:lnTo>
                    <a:pt x="796110" y="0"/>
                  </a:lnTo>
                  <a:lnTo>
                    <a:pt x="796110" y="699703"/>
                  </a:lnTo>
                  <a:lnTo>
                    <a:pt x="0" y="699703"/>
                  </a:lnTo>
                  <a:close/>
                </a:path>
              </a:pathLst>
            </a:custGeom>
            <a:solidFill>
              <a:srgbClr val="D9D9D9"/>
            </a:solidFill>
          </p:spPr>
        </p:sp>
        <p:sp>
          <p:nvSpPr>
            <p:cNvPr name="TextBox 16" id="16"/>
            <p:cNvSpPr txBox="true"/>
            <p:nvPr/>
          </p:nvSpPr>
          <p:spPr>
            <a:xfrm>
              <a:off x="0" y="-38100"/>
              <a:ext cx="796110" cy="737803"/>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11392306" y="4218496"/>
            <a:ext cx="6704604" cy="5128263"/>
          </a:xfrm>
          <a:prstGeom prst="rect">
            <a:avLst/>
          </a:prstGeom>
        </p:spPr>
        <p:txBody>
          <a:bodyPr anchor="t" rtlCol="false" tIns="0" lIns="0" bIns="0" rIns="0">
            <a:spAutoFit/>
          </a:bodyPr>
          <a:lstStyle/>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Chim Chim Cher-ee (Mary Poppins)</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Let’s Go Fly a Kite (Mary Poppins)</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There’s No Business Like Show Business</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If I Were a Rich Man (Fiddler on the Roof)</a:t>
            </a:r>
          </a:p>
          <a:p>
            <a:pPr algn="l" marL="696252" indent="-348126" lvl="1">
              <a:lnSpc>
                <a:spcPts val="4514"/>
              </a:lnSpc>
              <a:buFont typeface="Arial"/>
              <a:buChar char="•"/>
            </a:pPr>
            <a:r>
              <a:rPr lang="en-US" sz="3224">
                <a:solidFill>
                  <a:srgbClr val="000000"/>
                </a:solidFill>
                <a:latin typeface="TT Firs Neue"/>
                <a:ea typeface="TT Firs Neue"/>
                <a:cs typeface="TT Firs Neue"/>
                <a:sym typeface="TT Firs Neue"/>
              </a:rPr>
              <a:t>Tomorrow (Annie)</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Find the beginner sheet music for a song that you would like to learn (no need to start learning it yet, just find the sheet music). Bring it to the next lesson.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Update your practice plan with this week’s learnings and follow your plan.</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8</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sp>
        <p:nvSpPr>
          <p:cNvPr name="TextBox 13" id="13"/>
          <p:cNvSpPr txBox="true"/>
          <p:nvPr/>
        </p:nvSpPr>
        <p:spPr>
          <a:xfrm rot="0">
            <a:off x="854743" y="3089030"/>
            <a:ext cx="16328621" cy="99403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Find the beginner sheet music for a song that you would like to learn and bring it with you today? (if you didn’t, don’t worry; I have a song that you can learn)</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48</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348843" y="1711240"/>
            <a:ext cx="17590314" cy="4621806"/>
          </a:xfrm>
          <a:custGeom>
            <a:avLst/>
            <a:gdLst/>
            <a:ahLst/>
            <a:cxnLst/>
            <a:rect r="r" b="b" t="t" l="l"/>
            <a:pathLst>
              <a:path h="4621806" w="17590314">
                <a:moveTo>
                  <a:pt x="0" y="0"/>
                </a:moveTo>
                <a:lnTo>
                  <a:pt x="17590314" y="0"/>
                </a:lnTo>
                <a:lnTo>
                  <a:pt x="17590314" y="4621806"/>
                </a:lnTo>
                <a:lnTo>
                  <a:pt x="0" y="4621806"/>
                </a:lnTo>
                <a:lnTo>
                  <a:pt x="0" y="0"/>
                </a:lnTo>
                <a:close/>
              </a:path>
            </a:pathLst>
          </a:custGeom>
          <a:blipFill>
            <a:blip r:embed="rId4"/>
            <a:stretch>
              <a:fillRect l="-40578" t="-89366" r="-46733" b="-193816"/>
            </a:stretch>
          </a:blipFill>
        </p:spPr>
      </p:sp>
      <p:sp>
        <p:nvSpPr>
          <p:cNvPr name="TextBox 8" id="8"/>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An Easy Song to Impress Your Friends</a:t>
            </a:r>
          </a:p>
        </p:txBody>
      </p:sp>
      <p:grpSp>
        <p:nvGrpSpPr>
          <p:cNvPr name="Group 9" id="9"/>
          <p:cNvGrpSpPr/>
          <p:nvPr/>
        </p:nvGrpSpPr>
        <p:grpSpPr>
          <a:xfrm rot="0">
            <a:off x="2005488" y="6804291"/>
            <a:ext cx="12811147" cy="2677170"/>
            <a:chOff x="0" y="0"/>
            <a:chExt cx="1023045" cy="213788"/>
          </a:xfrm>
        </p:grpSpPr>
        <p:sp>
          <p:nvSpPr>
            <p:cNvPr name="Freeform 10" id="10"/>
            <p:cNvSpPr/>
            <p:nvPr/>
          </p:nvSpPr>
          <p:spPr>
            <a:xfrm flipH="false" flipV="false" rot="0">
              <a:off x="0" y="0"/>
              <a:ext cx="1023045" cy="213788"/>
            </a:xfrm>
            <a:custGeom>
              <a:avLst/>
              <a:gdLst/>
              <a:ahLst/>
              <a:cxnLst/>
              <a:rect r="r" b="b" t="t" l="l"/>
              <a:pathLst>
                <a:path h="213788" w="1023045">
                  <a:moveTo>
                    <a:pt x="0" y="0"/>
                  </a:moveTo>
                  <a:lnTo>
                    <a:pt x="1023045" y="0"/>
                  </a:lnTo>
                  <a:lnTo>
                    <a:pt x="1023045" y="213788"/>
                  </a:lnTo>
                  <a:lnTo>
                    <a:pt x="0" y="213788"/>
                  </a:lnTo>
                  <a:close/>
                </a:path>
              </a:pathLst>
            </a:custGeom>
            <a:solidFill>
              <a:srgbClr val="545454"/>
            </a:solidFill>
          </p:spPr>
        </p:sp>
        <p:sp>
          <p:nvSpPr>
            <p:cNvPr name="TextBox 11" id="11"/>
            <p:cNvSpPr txBox="true"/>
            <p:nvPr/>
          </p:nvSpPr>
          <p:spPr>
            <a:xfrm>
              <a:off x="0" y="-38100"/>
              <a:ext cx="1023045" cy="251888"/>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2915727" y="6983733"/>
            <a:ext cx="11528805" cy="2196341"/>
          </a:xfrm>
          <a:prstGeom prst="rect">
            <a:avLst/>
          </a:prstGeom>
        </p:spPr>
        <p:txBody>
          <a:bodyPr anchor="t" rtlCol="false" tIns="0" lIns="0" bIns="0" rIns="0">
            <a:spAutoFit/>
          </a:bodyPr>
          <a:lstStyle/>
          <a:p>
            <a:pPr algn="l">
              <a:lnSpc>
                <a:spcPts val="4416"/>
              </a:lnSpc>
            </a:pPr>
            <a:r>
              <a:rPr lang="en-US" sz="3154" i="true">
                <a:solidFill>
                  <a:srgbClr val="FFFFFF"/>
                </a:solidFill>
                <a:latin typeface="TT Firs Neue Italics"/>
                <a:ea typeface="TT Firs Neue Italics"/>
                <a:cs typeface="TT Firs Neue Italics"/>
                <a:sym typeface="TT Firs Neue Italics"/>
              </a:rPr>
              <a:t>What makes this an easy song?</a:t>
            </a:r>
          </a:p>
          <a:p>
            <a:pPr algn="l" marL="681142" indent="-340571" lvl="1">
              <a:lnSpc>
                <a:spcPts val="4416"/>
              </a:lnSpc>
              <a:buAutoNum type="arabicPeriod" startAt="1"/>
            </a:pPr>
            <a:r>
              <a:rPr lang="en-US" sz="3154" i="true">
                <a:solidFill>
                  <a:srgbClr val="FFFFFF"/>
                </a:solidFill>
                <a:latin typeface="TT Firs Neue Italics"/>
                <a:ea typeface="TT Firs Neue Italics"/>
                <a:cs typeface="TT Firs Neue Italics"/>
                <a:sym typeface="TT Firs Neue Italics"/>
              </a:rPr>
              <a:t>This 8-bar sequence repeats throughout the entire song.</a:t>
            </a:r>
          </a:p>
          <a:p>
            <a:pPr algn="l" marL="681142" indent="-340571" lvl="1">
              <a:lnSpc>
                <a:spcPts val="4416"/>
              </a:lnSpc>
              <a:buAutoNum type="arabicPeriod" startAt="1"/>
            </a:pPr>
            <a:r>
              <a:rPr lang="en-US" sz="3154" i="true">
                <a:solidFill>
                  <a:srgbClr val="FFFFFF"/>
                </a:solidFill>
                <a:latin typeface="TT Firs Neue Italics"/>
                <a:ea typeface="TT Firs Neue Italics"/>
                <a:cs typeface="TT Firs Neue Italics"/>
                <a:sym typeface="TT Firs Neue Italics"/>
              </a:rPr>
              <a:t>Performance speed is only 75 bpm.</a:t>
            </a:r>
          </a:p>
          <a:p>
            <a:pPr algn="l" marL="681142" indent="-340571" lvl="1">
              <a:lnSpc>
                <a:spcPts val="4416"/>
              </a:lnSpc>
              <a:buAutoNum type="arabicPeriod" startAt="1"/>
            </a:pPr>
            <a:r>
              <a:rPr lang="en-US" sz="3154" i="true">
                <a:solidFill>
                  <a:srgbClr val="FFFFFF"/>
                </a:solidFill>
                <a:latin typeface="TT Firs Neue Italics"/>
                <a:ea typeface="TT Firs Neue Italics"/>
                <a:cs typeface="TT Firs Neue Italics"/>
                <a:sym typeface="TT Firs Neue Italics"/>
              </a:rPr>
              <a:t>Bars 1-3 are the same as 5-7.</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7" id="7"/>
          <p:cNvSpPr/>
          <p:nvPr/>
        </p:nvSpPr>
        <p:spPr>
          <a:xfrm flipH="false" flipV="false" rot="0">
            <a:off x="348843" y="1343940"/>
            <a:ext cx="17590314" cy="7527405"/>
          </a:xfrm>
          <a:custGeom>
            <a:avLst/>
            <a:gdLst/>
            <a:ahLst/>
            <a:cxnLst/>
            <a:rect r="r" b="b" t="t" l="l"/>
            <a:pathLst>
              <a:path h="7527405" w="17590314">
                <a:moveTo>
                  <a:pt x="0" y="0"/>
                </a:moveTo>
                <a:lnTo>
                  <a:pt x="17590314" y="0"/>
                </a:lnTo>
                <a:lnTo>
                  <a:pt x="17590314" y="7527405"/>
                </a:lnTo>
                <a:lnTo>
                  <a:pt x="0" y="7527405"/>
                </a:lnTo>
                <a:lnTo>
                  <a:pt x="0" y="0"/>
                </a:lnTo>
                <a:close/>
              </a:path>
            </a:pathLst>
          </a:custGeom>
          <a:blipFill>
            <a:blip r:embed="rId4"/>
            <a:stretch>
              <a:fillRect l="-40578" t="-112624" r="-46733" b="-22649"/>
            </a:stretch>
          </a:blipFill>
        </p:spPr>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Let’s Work on the Song You’ve Chosen</a:t>
            </a:r>
          </a:p>
        </p:txBody>
      </p:sp>
      <p:sp>
        <p:nvSpPr>
          <p:cNvPr name="TextBox 8" id="8"/>
          <p:cNvSpPr txBox="true"/>
          <p:nvPr/>
        </p:nvSpPr>
        <p:spPr>
          <a:xfrm rot="0">
            <a:off x="899058" y="1882125"/>
            <a:ext cx="16556707" cy="7910198"/>
          </a:xfrm>
          <a:prstGeom prst="rect">
            <a:avLst/>
          </a:prstGeom>
        </p:spPr>
        <p:txBody>
          <a:bodyPr anchor="t" rtlCol="false" tIns="0" lIns="0" bIns="0" rIns="0">
            <a:spAutoFit/>
          </a:bodyPr>
          <a:lstStyle/>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Start by looking for sequences: A, A1, B, etc (repeating patterns).</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If the song has a treble and a bass clef, work on the treble clef first.</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Learn two bars at a time. Work out the best fingering for you and write it on the score.</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Start at a slow tempo.</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Focus on the timing of each note (half notes, quarter notes, eighth notes).</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Once you’re happy with the first two bars, repeat the process for the next two bars.</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Then put those four bars together.</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Continue learning two bars at a time and then add them to your practice.</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Gradually get faster until you're playing at the correct speed.</a:t>
            </a: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If your song has a treble and bass clef, if the bass clef is simple then:</a:t>
            </a:r>
          </a:p>
          <a:p>
            <a:pPr algn="l" marL="1219788" indent="-406596" lvl="2">
              <a:lnSpc>
                <a:spcPts val="3954"/>
              </a:lnSpc>
              <a:buFont typeface="Arial"/>
              <a:buChar char="⚬"/>
            </a:pPr>
            <a:r>
              <a:rPr lang="en-US" sz="2824">
                <a:solidFill>
                  <a:srgbClr val="000000"/>
                </a:solidFill>
                <a:latin typeface="TT Firs Neue"/>
                <a:ea typeface="TT Firs Neue"/>
                <a:cs typeface="TT Firs Neue"/>
                <a:sym typeface="TT Firs Neue"/>
              </a:rPr>
              <a:t>Once you know the treble clef, work on the bass clef using the same process as above.</a:t>
            </a:r>
          </a:p>
          <a:p>
            <a:pPr algn="l" marL="1219788" indent="-406596" lvl="2">
              <a:lnSpc>
                <a:spcPts val="3954"/>
              </a:lnSpc>
              <a:buFont typeface="Arial"/>
              <a:buChar char="⚬"/>
            </a:pPr>
            <a:r>
              <a:rPr lang="en-US" sz="2824">
                <a:solidFill>
                  <a:srgbClr val="000000"/>
                </a:solidFill>
                <a:latin typeface="TT Firs Neue"/>
                <a:ea typeface="TT Firs Neue"/>
                <a:cs typeface="TT Firs Neue"/>
                <a:sym typeface="TT Firs Neue"/>
              </a:rPr>
              <a:t>Don’t try hands together until you’ve slept. </a:t>
            </a:r>
            <a:r>
              <a:rPr lang="en-US" sz="2824">
                <a:solidFill>
                  <a:srgbClr val="000000"/>
                </a:solidFill>
                <a:latin typeface="TT Firs Neue"/>
                <a:ea typeface="TT Firs Neue"/>
                <a:cs typeface="TT Firs Neue"/>
                <a:sym typeface="TT Firs Neue"/>
              </a:rPr>
              <a:t>Sleep consolidates your new short-term memories of playing hands separately before you practice hands together.</a:t>
            </a:r>
          </a:p>
          <a:p>
            <a:pPr algn="l">
              <a:lnSpc>
                <a:spcPts val="3954"/>
              </a:lnSpc>
            </a:pPr>
          </a:p>
          <a:p>
            <a:pPr algn="l">
              <a:lnSpc>
                <a:spcPts val="3954"/>
              </a:lnSpc>
            </a:pPr>
            <a:r>
              <a:rPr lang="en-US" sz="2824">
                <a:solidFill>
                  <a:srgbClr val="000000"/>
                </a:solidFill>
                <a:latin typeface="TT Firs Neue"/>
                <a:ea typeface="TT Firs Neue"/>
                <a:cs typeface="TT Firs Neue"/>
                <a:sym typeface="TT Firs Neue"/>
              </a:rPr>
              <a:t>If your song is longer than 16 bars, then break it into sections such as Introduction, Verse, Chorus, and learn each of these using the process above.</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250851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Update your practice plan with this week’s learnings and follow your plan.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Add the song you’ve chosen to your practice plan so you improve your performance of it every time you practice. We’ll check progress at the next lesson. (If you haven’t chosen a song to learn yet, do it this week. Or, use Lean on Me by Bill Withers.)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to the end of page 53.</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9</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during the week?</a:t>
            </a:r>
          </a:p>
        </p:txBody>
      </p:sp>
      <p:sp>
        <p:nvSpPr>
          <p:cNvPr name="TextBox 13" id="13"/>
          <p:cNvSpPr txBox="true"/>
          <p:nvPr/>
        </p:nvSpPr>
        <p:spPr>
          <a:xfrm rot="0">
            <a:off x="854743" y="3089030"/>
            <a:ext cx="16328621" cy="99403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Add the song you’ve chosen to your practice plan so you improve your performance of it every time you practice?</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50</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Your Song</a:t>
            </a:r>
          </a:p>
        </p:txBody>
      </p:sp>
      <p:sp>
        <p:nvSpPr>
          <p:cNvPr name="TextBox 8" id="8"/>
          <p:cNvSpPr txBox="true"/>
          <p:nvPr/>
        </p:nvSpPr>
        <p:spPr>
          <a:xfrm rot="0">
            <a:off x="899058" y="1882125"/>
            <a:ext cx="16556707" cy="6424298"/>
          </a:xfrm>
          <a:prstGeom prst="rect">
            <a:avLst/>
          </a:prstGeom>
        </p:spPr>
        <p:txBody>
          <a:bodyPr anchor="t" rtlCol="false" tIns="0" lIns="0" bIns="0" rIns="0">
            <a:spAutoFit/>
          </a:bodyPr>
          <a:lstStyle/>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Learn it over the break and when we come back you will have the opportunity to play it for the class. </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Performing for others can be an enjoyable part of learning the piano.</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You won’t have to come out the front, when the time comes simply unplug your headphones so we can all hear you play. This gives you a real incentive to learn your song.</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If, after learning your song, you’d rather not perform for the class, you won’t have to. But I encourage you to give it a go, so that you’re squeezing every drop of fun and learning from this class that you can! After all, we’re all in this together, and it’s easier to experience your first performance here and make mistakes in front of people who understand, versus doing it out in the world :)</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1006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Performing versus Practising</a:t>
            </a:r>
          </a:p>
        </p:txBody>
      </p:sp>
      <p:sp>
        <p:nvSpPr>
          <p:cNvPr name="TextBox 8" id="8"/>
          <p:cNvSpPr txBox="true"/>
          <p:nvPr/>
        </p:nvSpPr>
        <p:spPr>
          <a:xfrm rot="0">
            <a:off x="533684" y="2406858"/>
            <a:ext cx="16556707" cy="1685928"/>
          </a:xfrm>
          <a:prstGeom prst="rect">
            <a:avLst/>
          </a:prstGeom>
        </p:spPr>
        <p:txBody>
          <a:bodyPr anchor="t" rtlCol="false" tIns="0" lIns="0" bIns="0" rIns="0">
            <a:spAutoFit/>
          </a:bodyPr>
          <a:lstStyle/>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When practising the goal is to learn how to play the song and lock in those memories.</a:t>
            </a: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If you make a mistake, try again.</a:t>
            </a: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If you have trouble with a particular section then practice it over and over slowly until you get it right. </a:t>
            </a:r>
          </a:p>
        </p:txBody>
      </p:sp>
      <p:sp>
        <p:nvSpPr>
          <p:cNvPr name="TextBox 9" id="9"/>
          <p:cNvSpPr txBox="true"/>
          <p:nvPr/>
        </p:nvSpPr>
        <p:spPr>
          <a:xfrm rot="0">
            <a:off x="740699" y="1415488"/>
            <a:ext cx="17230529" cy="781820"/>
          </a:xfrm>
          <a:prstGeom prst="rect">
            <a:avLst/>
          </a:prstGeom>
        </p:spPr>
        <p:txBody>
          <a:bodyPr anchor="t" rtlCol="false" tIns="0" lIns="0" bIns="0" rIns="0">
            <a:spAutoFit/>
          </a:bodyPr>
          <a:lstStyle/>
          <a:p>
            <a:pPr algn="l" marL="0" indent="0" lvl="0">
              <a:lnSpc>
                <a:spcPts val="4905"/>
              </a:lnSpc>
            </a:pPr>
            <a:r>
              <a:rPr lang="en-US" sz="4905" spc="-269">
                <a:solidFill>
                  <a:srgbClr val="545454"/>
                </a:solidFill>
                <a:latin typeface="Heading Now 71-78"/>
                <a:ea typeface="Heading Now 71-78"/>
                <a:cs typeface="Heading Now 71-78"/>
                <a:sym typeface="Heading Now 71-78"/>
              </a:rPr>
              <a:t>Practising</a:t>
            </a:r>
          </a:p>
        </p:txBody>
      </p:sp>
      <p:sp>
        <p:nvSpPr>
          <p:cNvPr name="TextBox 10" id="10"/>
          <p:cNvSpPr txBox="true"/>
          <p:nvPr/>
        </p:nvSpPr>
        <p:spPr>
          <a:xfrm rot="0">
            <a:off x="740699" y="4386380"/>
            <a:ext cx="17230529" cy="781820"/>
          </a:xfrm>
          <a:prstGeom prst="rect">
            <a:avLst/>
          </a:prstGeom>
        </p:spPr>
        <p:txBody>
          <a:bodyPr anchor="t" rtlCol="false" tIns="0" lIns="0" bIns="0" rIns="0">
            <a:spAutoFit/>
          </a:bodyPr>
          <a:lstStyle/>
          <a:p>
            <a:pPr algn="l" marL="0" indent="0" lvl="0">
              <a:lnSpc>
                <a:spcPts val="4905"/>
              </a:lnSpc>
            </a:pPr>
            <a:r>
              <a:rPr lang="en-US" sz="4905" spc="-269">
                <a:solidFill>
                  <a:srgbClr val="545454"/>
                </a:solidFill>
                <a:latin typeface="Heading Now 71-78"/>
                <a:ea typeface="Heading Now 71-78"/>
                <a:cs typeface="Heading Now 71-78"/>
                <a:sym typeface="Heading Now 71-78"/>
              </a:rPr>
              <a:t>Performing</a:t>
            </a:r>
          </a:p>
        </p:txBody>
      </p:sp>
      <p:sp>
        <p:nvSpPr>
          <p:cNvPr name="TextBox 11" id="11"/>
          <p:cNvSpPr txBox="true"/>
          <p:nvPr/>
        </p:nvSpPr>
        <p:spPr>
          <a:xfrm rot="0">
            <a:off x="533684" y="5406326"/>
            <a:ext cx="16556707" cy="4295778"/>
          </a:xfrm>
          <a:prstGeom prst="rect">
            <a:avLst/>
          </a:prstGeom>
        </p:spPr>
        <p:txBody>
          <a:bodyPr anchor="t" rtlCol="false" tIns="0" lIns="0" bIns="0" rIns="0">
            <a:spAutoFit/>
          </a:bodyPr>
          <a:lstStyle/>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When performing, you play the song through from start to end.</a:t>
            </a: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You should ignore mistakes and just carry on. Don’t react. The audience won’t even notice small mistakes. But if you react or stop, then they will notice that!</a:t>
            </a: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Try not to let any errors annoy you. It can be difficult. But if you’re thinking about your last mistake, you’re not thinking about the next part of the song you’re still playing.</a:t>
            </a: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The more you perform, the easier it gets. Think of it as performance “growing pains”.</a:t>
            </a: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Before a performance, I tell myself this is just a different type of practice - this works for me to reduce the stomach butterflies. </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403788" y="1081676"/>
            <a:ext cx="17230529" cy="1903864"/>
          </a:xfrm>
          <a:prstGeom prst="rect">
            <a:avLst/>
          </a:prstGeom>
        </p:spPr>
        <p:txBody>
          <a:bodyPr anchor="t" rtlCol="false" tIns="0" lIns="0" bIns="0" rIns="0">
            <a:spAutoFit/>
          </a:bodyPr>
          <a:lstStyle/>
          <a:p>
            <a:pPr algn="ctr">
              <a:lnSpc>
                <a:spcPts val="6705"/>
              </a:lnSpc>
            </a:pPr>
            <a:r>
              <a:rPr lang="en-US" sz="6705" spc="-368">
                <a:solidFill>
                  <a:srgbClr val="006666"/>
                </a:solidFill>
                <a:latin typeface="Heading Now 71-78"/>
                <a:ea typeface="Heading Now 71-78"/>
                <a:cs typeface="Heading Now 71-78"/>
                <a:sym typeface="Heading Now 71-78"/>
              </a:rPr>
              <a:t>Bulletproof Your</a:t>
            </a:r>
          </a:p>
          <a:p>
            <a:pPr algn="ctr" marL="0" indent="0" lvl="0">
              <a:lnSpc>
                <a:spcPts val="6705"/>
              </a:lnSpc>
            </a:pPr>
            <a:r>
              <a:rPr lang="en-US" sz="6705" spc="-368">
                <a:solidFill>
                  <a:srgbClr val="006666"/>
                </a:solidFill>
                <a:latin typeface="Heading Now 71-78"/>
                <a:ea typeface="Heading Now 71-78"/>
                <a:cs typeface="Heading Now 71-78"/>
                <a:sym typeface="Heading Now 71-78"/>
              </a:rPr>
              <a:t>Performance</a:t>
            </a:r>
          </a:p>
        </p:txBody>
      </p:sp>
      <p:grpSp>
        <p:nvGrpSpPr>
          <p:cNvPr name="Group 8" id="8"/>
          <p:cNvGrpSpPr/>
          <p:nvPr/>
        </p:nvGrpSpPr>
        <p:grpSpPr>
          <a:xfrm rot="0">
            <a:off x="252388" y="6420407"/>
            <a:ext cx="17676892" cy="3098490"/>
            <a:chOff x="0" y="0"/>
            <a:chExt cx="2126831" cy="372801"/>
          </a:xfrm>
        </p:grpSpPr>
        <p:sp>
          <p:nvSpPr>
            <p:cNvPr name="Freeform 9" id="9"/>
            <p:cNvSpPr/>
            <p:nvPr/>
          </p:nvSpPr>
          <p:spPr>
            <a:xfrm flipH="false" flipV="false" rot="0">
              <a:off x="0" y="0"/>
              <a:ext cx="2126831" cy="372801"/>
            </a:xfrm>
            <a:custGeom>
              <a:avLst/>
              <a:gdLst/>
              <a:ahLst/>
              <a:cxnLst/>
              <a:rect r="r" b="b" t="t" l="l"/>
              <a:pathLst>
                <a:path h="372801" w="2126831">
                  <a:moveTo>
                    <a:pt x="0" y="0"/>
                  </a:moveTo>
                  <a:lnTo>
                    <a:pt x="2126831" y="0"/>
                  </a:lnTo>
                  <a:lnTo>
                    <a:pt x="2126831" y="372801"/>
                  </a:lnTo>
                  <a:lnTo>
                    <a:pt x="0" y="372801"/>
                  </a:lnTo>
                  <a:close/>
                </a:path>
              </a:pathLst>
            </a:custGeom>
            <a:solidFill>
              <a:srgbClr val="D45000"/>
            </a:solidFill>
          </p:spPr>
        </p:sp>
        <p:sp>
          <p:nvSpPr>
            <p:cNvPr name="TextBox 10" id="10"/>
            <p:cNvSpPr txBox="true"/>
            <p:nvPr/>
          </p:nvSpPr>
          <p:spPr>
            <a:xfrm>
              <a:off x="0" y="-38100"/>
              <a:ext cx="2126831" cy="410901"/>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396005" y="4107352"/>
            <a:ext cx="17230529" cy="4895985"/>
          </a:xfrm>
          <a:prstGeom prst="rect">
            <a:avLst/>
          </a:prstGeom>
        </p:spPr>
        <p:txBody>
          <a:bodyPr anchor="t" rtlCol="false" tIns="0" lIns="0" bIns="0" rIns="0">
            <a:spAutoFit/>
          </a:bodyPr>
          <a:lstStyle/>
          <a:p>
            <a:pPr algn="ctr">
              <a:lnSpc>
                <a:spcPts val="5005"/>
              </a:lnSpc>
            </a:pPr>
            <a:r>
              <a:rPr lang="en-US" sz="5005" spc="-275">
                <a:solidFill>
                  <a:srgbClr val="545454"/>
                </a:solidFill>
                <a:latin typeface="Heading Now 71-78"/>
                <a:ea typeface="Heading Now 71-78"/>
                <a:cs typeface="Heading Now 71-78"/>
                <a:sym typeface="Heading Now 71-78"/>
              </a:rPr>
              <a:t>The best way to build performance confidence is to know how to play your song really, really well.</a:t>
            </a:r>
          </a:p>
          <a:p>
            <a:pPr algn="ctr">
              <a:lnSpc>
                <a:spcPts val="5505"/>
              </a:lnSpc>
            </a:pPr>
          </a:p>
          <a:p>
            <a:pPr algn="ctr">
              <a:lnSpc>
                <a:spcPts val="5505"/>
              </a:lnSpc>
            </a:pPr>
          </a:p>
          <a:p>
            <a:pPr algn="ctr" marL="0" indent="0" lvl="0">
              <a:lnSpc>
                <a:spcPts val="5505"/>
              </a:lnSpc>
            </a:pPr>
            <a:r>
              <a:rPr lang="en-US" sz="5505" spc="-302">
                <a:solidFill>
                  <a:srgbClr val="FFFFFF"/>
                </a:solidFill>
                <a:latin typeface="Heading Now 71-78"/>
                <a:ea typeface="Heading Now 71-78"/>
                <a:cs typeface="Heading Now 71-78"/>
                <a:sym typeface="Heading Now 71-78"/>
              </a:rPr>
              <a:t>Don’t just practice until you know your song. Practice until you know it so well you can play it without thinking!</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End of Term - Listening Quiz</a:t>
            </a:r>
          </a:p>
        </p:txBody>
      </p:sp>
      <p:sp>
        <p:nvSpPr>
          <p:cNvPr name="TextBox 8" id="8"/>
          <p:cNvSpPr txBox="true"/>
          <p:nvPr/>
        </p:nvSpPr>
        <p:spPr>
          <a:xfrm rot="0">
            <a:off x="899058" y="1882125"/>
            <a:ext cx="16556707" cy="4938398"/>
          </a:xfrm>
          <a:prstGeom prst="rect">
            <a:avLst/>
          </a:prstGeom>
        </p:spPr>
        <p:txBody>
          <a:bodyPr anchor="t" rtlCol="false" tIns="0" lIns="0" bIns="0" rIns="0">
            <a:spAutoFit/>
          </a:bodyPr>
          <a:lstStyle/>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Without moving too much, form teams of 3 or 4 people.</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Each team gets a pen and paper. Agree on one person to write down the answer.</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Each Round - I will play one of 5 notes that you know well: Middle C, D, E, F or G. </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Y</a:t>
            </a:r>
            <a:r>
              <a:rPr lang="en-US" sz="2824">
                <a:solidFill>
                  <a:srgbClr val="000000"/>
                </a:solidFill>
                <a:latin typeface="TT Firs Neue"/>
                <a:ea typeface="TT Firs Neue"/>
                <a:cs typeface="TT Firs Neue"/>
                <a:sym typeface="TT Firs Neue"/>
              </a:rPr>
              <a:t>ou’ll have 15 seconds to whisper/discuss quietly and write down the note name that I played. No touching your keyboards!</a:t>
            </a:r>
          </a:p>
          <a:p>
            <a:pPr algn="l">
              <a:lnSpc>
                <a:spcPts val="3954"/>
              </a:lnSpc>
            </a:pPr>
          </a:p>
          <a:p>
            <a:pPr algn="l" marL="609894" indent="-304947" lvl="1">
              <a:lnSpc>
                <a:spcPts val="3954"/>
              </a:lnSpc>
              <a:buFont typeface="Arial"/>
              <a:buChar char="•"/>
            </a:pPr>
            <a:r>
              <a:rPr lang="en-US" sz="2824">
                <a:solidFill>
                  <a:srgbClr val="000000"/>
                </a:solidFill>
                <a:latin typeface="TT Firs Neue"/>
                <a:ea typeface="TT Firs Neue"/>
                <a:cs typeface="TT Firs Neue"/>
                <a:sym typeface="TT Firs Neue"/>
              </a:rPr>
              <a:t>When I ask, hold up your answers. Correct answers get one point.</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250851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Continue practising as often as you can.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Three or four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Learn your song so well that you can’t make a mistake.</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Remember that enjoying the learning process is the most important thing! (but it is normal to hit occasional barriers that take time and practice to get over)</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Over the Break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10</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since the last class?</a:t>
            </a:r>
          </a:p>
        </p:txBody>
      </p:sp>
      <p:sp>
        <p:nvSpPr>
          <p:cNvPr name="TextBox 13" id="13"/>
          <p:cNvSpPr txBox="true"/>
          <p:nvPr/>
        </p:nvSpPr>
        <p:spPr>
          <a:xfrm rot="0">
            <a:off x="854743" y="3089030"/>
            <a:ext cx="16328621" cy="99403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regularly?</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Learn your song?</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aphicFrame>
        <p:nvGraphicFramePr>
          <p:cNvPr name="Table 7" id="7"/>
          <p:cNvGraphicFramePr>
            <a:graphicFrameLocks noGrp="true"/>
          </p:cNvGraphicFramePr>
          <p:nvPr/>
        </p:nvGraphicFramePr>
        <p:xfrm>
          <a:off x="3052949" y="3661240"/>
          <a:ext cx="11093960" cy="6581775"/>
        </p:xfrm>
        <a:graphic>
          <a:graphicData uri="http://schemas.openxmlformats.org/drawingml/2006/table">
            <a:tbl>
              <a:tblPr/>
              <a:tblGrid>
                <a:gridCol w="2702550"/>
                <a:gridCol w="1825544"/>
                <a:gridCol w="2972558"/>
                <a:gridCol w="3593308"/>
              </a:tblGrid>
              <a:tr h="1216718">
                <a:tc>
                  <a:txBody>
                    <a:bodyPr anchor="t" rtlCol="false"/>
                    <a:lstStyle/>
                    <a:p>
                      <a:pPr algn="ctr">
                        <a:lnSpc>
                          <a:spcPts val="2939"/>
                        </a:lnSpc>
                        <a:defRPr/>
                      </a:pPr>
                      <a:r>
                        <a:rPr lang="en-US" b="true" sz="2099">
                          <a:solidFill>
                            <a:srgbClr val="FFFFFF"/>
                          </a:solidFill>
                          <a:latin typeface="Canva Sans Bold"/>
                          <a:ea typeface="Canva Sans Bold"/>
                          <a:cs typeface="Canva Sans Bold"/>
                          <a:sym typeface="Canva Sans Bold"/>
                        </a:rPr>
                        <a:t>Interval</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2B7F7F"/>
                    </a:solidFill>
                  </a:tcPr>
                </a:tc>
                <a:tc>
                  <a:txBody>
                    <a:bodyPr anchor="t" rtlCol="false"/>
                    <a:lstStyle/>
                    <a:p>
                      <a:pPr algn="ctr">
                        <a:lnSpc>
                          <a:spcPts val="2939"/>
                        </a:lnSpc>
                        <a:defRPr/>
                      </a:pPr>
                      <a:r>
                        <a:rPr lang="en-US" b="true" sz="2099">
                          <a:solidFill>
                            <a:srgbClr val="FFFFFF"/>
                          </a:solidFill>
                          <a:latin typeface="Canva Sans Bold"/>
                          <a:ea typeface="Canva Sans Bold"/>
                          <a:cs typeface="Canva Sans Bold"/>
                          <a:sym typeface="Canva Sans Bold"/>
                        </a:rPr>
                        <a:t>For Example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2B7F7F"/>
                    </a:solidFill>
                  </a:tcPr>
                </a:tc>
                <a:tc>
                  <a:txBody>
                    <a:bodyPr anchor="t" rtlCol="false"/>
                    <a:lstStyle/>
                    <a:p>
                      <a:pPr algn="ctr">
                        <a:lnSpc>
                          <a:spcPts val="2939"/>
                        </a:lnSpc>
                        <a:defRPr/>
                      </a:pPr>
                      <a:r>
                        <a:rPr lang="en-US" b="true" sz="2099">
                          <a:solidFill>
                            <a:srgbClr val="FFFFFF"/>
                          </a:solidFill>
                          <a:latin typeface="Canva Sans Bold"/>
                          <a:ea typeface="Canva Sans Bold"/>
                          <a:cs typeface="Canva Sans Bold"/>
                          <a:sym typeface="Canva Sans Bold"/>
                        </a:rPr>
                        <a:t>Reference Song</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2B7F7F"/>
                    </a:solidFill>
                  </a:tcPr>
                </a:tc>
                <a:tc>
                  <a:txBody>
                    <a:bodyPr anchor="t" rtlCol="false"/>
                    <a:lstStyle/>
                    <a:p>
                      <a:pPr algn="l">
                        <a:lnSpc>
                          <a:spcPts val="2939"/>
                        </a:lnSpc>
                        <a:defRPr/>
                      </a:pPr>
                      <a:r>
                        <a:rPr lang="en-US" sz="2099" b="true">
                          <a:solidFill>
                            <a:srgbClr val="FFFFFF"/>
                          </a:solidFill>
                          <a:latin typeface="Canva Sans Bold"/>
                          <a:ea typeface="Canva Sans Bold"/>
                          <a:cs typeface="Canva Sans Bold"/>
                          <a:sym typeface="Canva Sans Bold"/>
                        </a:rPr>
                        <a:t>Start of the </a:t>
                      </a:r>
                      <a:endParaRPr lang="en-US" sz="1100"/>
                    </a:p>
                    <a:p>
                      <a:pPr algn="l">
                        <a:lnSpc>
                          <a:spcPts val="2939"/>
                        </a:lnSpc>
                      </a:pPr>
                      <a:r>
                        <a:rPr lang="en-US" sz="2099" b="true">
                          <a:solidFill>
                            <a:srgbClr val="FFFFFF"/>
                          </a:solidFill>
                          <a:latin typeface="Canva Sans Bold"/>
                          <a:ea typeface="Canva Sans Bold"/>
                          <a:cs typeface="Canva Sans Bold"/>
                          <a:sym typeface="Canva Sans Bold"/>
                        </a:rPr>
                        <a:t>Reference Song</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solidFill>
                      <a:srgbClr val="2B7F7F"/>
                    </a:solidFill>
                  </a:tcPr>
                </a:tc>
              </a:tr>
              <a:tr h="804759">
                <a:tc>
                  <a:txBody>
                    <a:bodyPr anchor="t" rtlCol="false"/>
                    <a:lstStyle/>
                    <a:p>
                      <a:pPr algn="ctr">
                        <a:lnSpc>
                          <a:spcPts val="2659"/>
                        </a:lnSpc>
                        <a:defRPr/>
                      </a:pPr>
                      <a:r>
                        <a:rPr lang="en-US" sz="1899">
                          <a:solidFill>
                            <a:srgbClr val="000000"/>
                          </a:solidFill>
                          <a:latin typeface="Canva Sans"/>
                          <a:ea typeface="Canva Sans"/>
                          <a:cs typeface="Canva Sans"/>
                          <a:sym typeface="Canva Sans"/>
                        </a:rPr>
                        <a:t>Unison (no interval)</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C to C</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140075">
                <a:tc>
                  <a:txBody>
                    <a:bodyPr anchor="t" rtlCol="false"/>
                    <a:lstStyle/>
                    <a:p>
                      <a:pPr algn="ctr">
                        <a:lnSpc>
                          <a:spcPts val="2659"/>
                        </a:lnSpc>
                        <a:defRPr/>
                      </a:pPr>
                      <a:r>
                        <a:rPr lang="en-US" sz="1899">
                          <a:solidFill>
                            <a:srgbClr val="000000"/>
                          </a:solidFill>
                          <a:latin typeface="Canva Sans"/>
                          <a:ea typeface="Canva Sans"/>
                          <a:cs typeface="Canva Sans"/>
                          <a:sym typeface="Canva Sans"/>
                        </a:rPr>
                        <a:t>2nd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C to 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Happy Birthday</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659"/>
                        </a:lnSpc>
                        <a:defRPr/>
                      </a:pPr>
                      <a:r>
                        <a:rPr lang="en-US" sz="1899">
                          <a:solidFill>
                            <a:srgbClr val="000000"/>
                          </a:solidFill>
                          <a:latin typeface="Canva Sans"/>
                          <a:ea typeface="Canva Sans"/>
                          <a:cs typeface="Canva Sans"/>
                          <a:sym typeface="Canva Sans"/>
                        </a:rPr>
                        <a:t>Ha-ppy Birth ...</a:t>
                      </a:r>
                      <a:endParaRPr lang="en-US" sz="1100"/>
                    </a:p>
                    <a:p>
                      <a:pPr algn="l">
                        <a:lnSpc>
                          <a:spcPts val="2659"/>
                        </a:lnSpc>
                      </a:pPr>
                      <a:r>
                        <a:rPr lang="en-US" sz="1899">
                          <a:solidFill>
                            <a:srgbClr val="000000"/>
                          </a:solidFill>
                          <a:latin typeface="Canva Sans"/>
                          <a:ea typeface="Canva Sans"/>
                          <a:cs typeface="Canva Sans"/>
                          <a:sym typeface="Canva Sans"/>
                        </a:rPr>
                        <a:t>C    C      D</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140075">
                <a:tc>
                  <a:txBody>
                    <a:bodyPr anchor="t" rtlCol="false"/>
                    <a:lstStyle/>
                    <a:p>
                      <a:pPr algn="ctr">
                        <a:lnSpc>
                          <a:spcPts val="2659"/>
                        </a:lnSpc>
                        <a:defRPr/>
                      </a:pPr>
                      <a:r>
                        <a:rPr lang="en-US" sz="1899">
                          <a:solidFill>
                            <a:srgbClr val="000000"/>
                          </a:solidFill>
                          <a:latin typeface="Canva Sans"/>
                          <a:ea typeface="Canva Sans"/>
                          <a:cs typeface="Canva Sans"/>
                          <a:sym typeface="Canva Sans"/>
                        </a:rPr>
                        <a:t>3</a:t>
                      </a:r>
                      <a:r>
                        <a:rPr lang="en-US" sz="1899">
                          <a:solidFill>
                            <a:srgbClr val="000000"/>
                          </a:solidFill>
                          <a:latin typeface="Canva Sans"/>
                          <a:ea typeface="Canva Sans"/>
                          <a:cs typeface="Canva Sans"/>
                          <a:sym typeface="Canva Sans"/>
                        </a:rPr>
                        <a:t>rd</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C to 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Oh When the Saints</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659"/>
                        </a:lnSpc>
                        <a:defRPr/>
                      </a:pPr>
                      <a:r>
                        <a:rPr lang="en-US" sz="1899">
                          <a:solidFill>
                            <a:srgbClr val="000000"/>
                          </a:solidFill>
                          <a:latin typeface="Canva Sans"/>
                          <a:ea typeface="Canva Sans"/>
                          <a:cs typeface="Canva Sans"/>
                          <a:sym typeface="Canva Sans"/>
                        </a:rPr>
                        <a:t>Oh When ...</a:t>
                      </a:r>
                      <a:endParaRPr lang="en-US" sz="1100"/>
                    </a:p>
                    <a:p>
                      <a:pPr algn="l">
                        <a:lnSpc>
                          <a:spcPts val="2659"/>
                        </a:lnSpc>
                      </a:pPr>
                      <a:r>
                        <a:rPr lang="en-US" sz="1899">
                          <a:solidFill>
                            <a:srgbClr val="000000"/>
                          </a:solidFill>
                          <a:latin typeface="Canva Sans"/>
                          <a:ea typeface="Canva Sans"/>
                          <a:cs typeface="Canva Sans"/>
                          <a:sym typeface="Canva Sans"/>
                        </a:rPr>
                        <a:t>C    E</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140075">
                <a:tc>
                  <a:txBody>
                    <a:bodyPr anchor="t" rtlCol="false"/>
                    <a:lstStyle/>
                    <a:p>
                      <a:pPr algn="ctr">
                        <a:lnSpc>
                          <a:spcPts val="2659"/>
                        </a:lnSpc>
                        <a:defRPr/>
                      </a:pPr>
                      <a:r>
                        <a:rPr lang="en-US" sz="1899">
                          <a:solidFill>
                            <a:srgbClr val="000000"/>
                          </a:solidFill>
                          <a:latin typeface="Canva Sans"/>
                          <a:ea typeface="Canva Sans"/>
                          <a:cs typeface="Canva Sans"/>
                          <a:sym typeface="Canva Sans"/>
                        </a:rPr>
                        <a:t>4th</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C to F</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Here Comes the Bride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659"/>
                        </a:lnSpc>
                        <a:defRPr/>
                      </a:pPr>
                      <a:r>
                        <a:rPr lang="en-US" sz="1899">
                          <a:solidFill>
                            <a:srgbClr val="000000"/>
                          </a:solidFill>
                          <a:latin typeface="Canva Sans"/>
                          <a:ea typeface="Canva Sans"/>
                          <a:cs typeface="Canva Sans"/>
                          <a:sym typeface="Canva Sans"/>
                        </a:rPr>
                        <a:t>Here Comes ...</a:t>
                      </a:r>
                      <a:endParaRPr lang="en-US" sz="1100"/>
                    </a:p>
                    <a:p>
                      <a:pPr algn="l">
                        <a:lnSpc>
                          <a:spcPts val="2659"/>
                        </a:lnSpc>
                      </a:pPr>
                      <a:r>
                        <a:rPr lang="en-US" sz="1899">
                          <a:solidFill>
                            <a:srgbClr val="000000"/>
                          </a:solidFill>
                          <a:latin typeface="Canva Sans"/>
                          <a:ea typeface="Canva Sans"/>
                          <a:cs typeface="Canva Sans"/>
                          <a:sym typeface="Canva Sans"/>
                        </a:rPr>
                        <a:t>C        F</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r h="1140075">
                <a:tc>
                  <a:txBody>
                    <a:bodyPr anchor="t" rtlCol="false"/>
                    <a:lstStyle/>
                    <a:p>
                      <a:pPr algn="ctr">
                        <a:lnSpc>
                          <a:spcPts val="2659"/>
                        </a:lnSpc>
                        <a:defRPr/>
                      </a:pPr>
                      <a:r>
                        <a:rPr lang="en-US" sz="1899">
                          <a:solidFill>
                            <a:srgbClr val="000000"/>
                          </a:solidFill>
                          <a:latin typeface="Canva Sans"/>
                          <a:ea typeface="Canva Sans"/>
                          <a:cs typeface="Canva Sans"/>
                          <a:sym typeface="Canva Sans"/>
                        </a:rPr>
                        <a:t>5th</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C to G</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ctr">
                        <a:lnSpc>
                          <a:spcPts val="2659"/>
                        </a:lnSpc>
                        <a:defRPr/>
                      </a:pPr>
                      <a:r>
                        <a:rPr lang="en-US" sz="1899">
                          <a:solidFill>
                            <a:srgbClr val="000000"/>
                          </a:solidFill>
                          <a:latin typeface="Canva Sans"/>
                          <a:ea typeface="Canva Sans"/>
                          <a:cs typeface="Canva Sans"/>
                          <a:sym typeface="Canva Sans"/>
                        </a:rPr>
                        <a:t>Twinkle Twinkle</a:t>
                      </a:r>
                      <a:endParaRPr lang="en-US" sz="1100"/>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c>
                  <a:txBody>
                    <a:bodyPr anchor="t" rtlCol="false"/>
                    <a:lstStyle/>
                    <a:p>
                      <a:pPr algn="l">
                        <a:lnSpc>
                          <a:spcPts val="2659"/>
                        </a:lnSpc>
                        <a:defRPr/>
                      </a:pPr>
                      <a:r>
                        <a:rPr lang="en-US" sz="1899">
                          <a:solidFill>
                            <a:srgbClr val="000000"/>
                          </a:solidFill>
                          <a:latin typeface="Canva Sans"/>
                          <a:ea typeface="Canva Sans"/>
                          <a:cs typeface="Canva Sans"/>
                          <a:sym typeface="Canva Sans"/>
                        </a:rPr>
                        <a:t>Twin-kle Twin ...</a:t>
                      </a:r>
                      <a:endParaRPr lang="en-US" sz="1100"/>
                    </a:p>
                    <a:p>
                      <a:pPr algn="l">
                        <a:lnSpc>
                          <a:spcPts val="2659"/>
                        </a:lnSpc>
                      </a:pPr>
                      <a:r>
                        <a:rPr lang="en-US" sz="1899">
                          <a:solidFill>
                            <a:srgbClr val="000000"/>
                          </a:solidFill>
                          <a:latin typeface="Canva Sans"/>
                          <a:ea typeface="Canva Sans"/>
                          <a:cs typeface="Canva Sans"/>
                          <a:sym typeface="Canva Sans"/>
                        </a:rPr>
                        <a:t>C       C    G        </a:t>
                      </a:r>
                    </a:p>
                  </a:txBody>
                  <a:tcPr marL="190500" marR="190500" marT="190500" marB="190500" anchor="ctr">
                    <a:lnL cmpd="sng" algn="ctr" cap="flat" w="38100">
                      <a:solidFill>
                        <a:srgbClr val="000000"/>
                      </a:solidFill>
                      <a:prstDash val="solid"/>
                      <a:round/>
                      <a:headEnd type="none" w="med" len="med"/>
                      <a:tailEnd type="none" w="med" len="med"/>
                    </a:lnL>
                    <a:lnR cmpd="sng" algn="ctr" cap="flat" w="38100">
                      <a:solidFill>
                        <a:srgbClr val="000000"/>
                      </a:solidFill>
                      <a:prstDash val="solid"/>
                      <a:round/>
                      <a:headEnd type="none" w="med" len="med"/>
                      <a:tailEnd type="none" w="med" len="med"/>
                    </a:lnR>
                    <a:lnT cmpd="sng" algn="ctr" cap="flat" w="38100">
                      <a:solidFill>
                        <a:srgbClr val="000000"/>
                      </a:solidFill>
                      <a:prstDash val="solid"/>
                      <a:round/>
                      <a:headEnd type="none" w="med" len="med"/>
                      <a:tailEnd type="none" w="med" len="med"/>
                    </a:lnT>
                    <a:lnB cmpd="sng" algn="ctr" cap="flat" w="38100">
                      <a:solidFill>
                        <a:srgbClr val="000000"/>
                      </a:solidFill>
                      <a:prstDash val="solid"/>
                      <a:round/>
                      <a:headEnd type="none" w="med" len="med"/>
                      <a:tailEnd type="none" w="med" len="med"/>
                    </a:lnB>
                  </a:tcPr>
                </a:tc>
              </a:tr>
            </a:tbl>
          </a:graphicData>
        </a:graphic>
      </p:graphicFrame>
      <p:sp>
        <p:nvSpPr>
          <p:cNvPr name="TextBox 8" id="8"/>
          <p:cNvSpPr txBox="true"/>
          <p:nvPr/>
        </p:nvSpPr>
        <p:spPr>
          <a:xfrm rot="0">
            <a:off x="396005" y="2911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Recognising Intervals By Listening</a:t>
            </a:r>
          </a:p>
        </p:txBody>
      </p:sp>
      <p:sp>
        <p:nvSpPr>
          <p:cNvPr name="TextBox 9" id="9"/>
          <p:cNvSpPr txBox="true"/>
          <p:nvPr/>
        </p:nvSpPr>
        <p:spPr>
          <a:xfrm rot="0">
            <a:off x="899058" y="1656543"/>
            <a:ext cx="16556707" cy="1966598"/>
          </a:xfrm>
          <a:prstGeom prst="rect">
            <a:avLst/>
          </a:prstGeom>
        </p:spPr>
        <p:txBody>
          <a:bodyPr anchor="t" rtlCol="false" tIns="0" lIns="0" bIns="0" rIns="0">
            <a:spAutoFit/>
          </a:bodyPr>
          <a:lstStyle/>
          <a:p>
            <a:pPr algn="l">
              <a:lnSpc>
                <a:spcPts val="3954"/>
              </a:lnSpc>
            </a:pPr>
            <a:r>
              <a:rPr lang="en-US" sz="2824">
                <a:solidFill>
                  <a:srgbClr val="000000"/>
                </a:solidFill>
                <a:latin typeface="TT Firs Neue"/>
                <a:ea typeface="TT Firs Neue"/>
                <a:cs typeface="TT Firs Neue"/>
                <a:sym typeface="TT Firs Neue"/>
              </a:rPr>
              <a:t>At the end of last class we played a listening quiz.</a:t>
            </a:r>
          </a:p>
          <a:p>
            <a:pPr algn="l">
              <a:lnSpc>
                <a:spcPts val="3954"/>
              </a:lnSpc>
            </a:pPr>
          </a:p>
          <a:p>
            <a:pPr algn="l">
              <a:lnSpc>
                <a:spcPts val="3954"/>
              </a:lnSpc>
            </a:pPr>
            <a:r>
              <a:rPr lang="en-US" sz="2824">
                <a:solidFill>
                  <a:srgbClr val="000000"/>
                </a:solidFill>
                <a:latin typeface="TT Firs Neue"/>
                <a:ea typeface="TT Firs Neue"/>
                <a:cs typeface="TT Firs Neue"/>
                <a:sym typeface="TT Firs Neue"/>
              </a:rPr>
              <a:t>It can be tricky to listen to two notes and recognise the interval between them without a frame of reference. So here’s the reference:</a:t>
            </a:r>
            <a:r>
              <a:rPr lang="en-US" sz="2824">
                <a:solidFill>
                  <a:srgbClr val="000000"/>
                </a:solidFill>
                <a:latin typeface="TT Firs Neue"/>
                <a:ea typeface="TT Firs Neue"/>
                <a:cs typeface="TT Firs Neue"/>
                <a:sym typeface="TT Firs Neue"/>
              </a:rPr>
              <a:t> </a:t>
            </a: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88059" y="534495"/>
            <a:ext cx="17230529" cy="1903864"/>
          </a:xfrm>
          <a:prstGeom prst="rect">
            <a:avLst/>
          </a:prstGeom>
        </p:spPr>
        <p:txBody>
          <a:bodyPr anchor="t" rtlCol="false" tIns="0" lIns="0" bIns="0" rIns="0">
            <a:spAutoFit/>
          </a:bodyPr>
          <a:lstStyle/>
          <a:p>
            <a:pPr algn="ctr">
              <a:lnSpc>
                <a:spcPts val="6705"/>
              </a:lnSpc>
            </a:pPr>
            <a:r>
              <a:rPr lang="en-US" sz="6705" spc="-368">
                <a:solidFill>
                  <a:srgbClr val="006666"/>
                </a:solidFill>
                <a:latin typeface="Heading Now 71-78"/>
                <a:ea typeface="Heading Now 71-78"/>
                <a:cs typeface="Heading Now 71-78"/>
                <a:sym typeface="Heading Now 71-78"/>
              </a:rPr>
              <a:t>Spend 5 Minutes </a:t>
            </a:r>
          </a:p>
          <a:p>
            <a:pPr algn="ctr" marL="0" indent="0" lvl="0">
              <a:lnSpc>
                <a:spcPts val="6705"/>
              </a:lnSpc>
            </a:pPr>
            <a:r>
              <a:rPr lang="en-US" sz="6705" spc="-368">
                <a:solidFill>
                  <a:srgbClr val="006666"/>
                </a:solidFill>
                <a:latin typeface="Heading Now 71-78"/>
                <a:ea typeface="Heading Now 71-78"/>
                <a:cs typeface="Heading Now 71-78"/>
                <a:sym typeface="Heading Now 71-78"/>
              </a:rPr>
              <a:t>Practising Your Song</a:t>
            </a:r>
          </a:p>
        </p:txBody>
      </p:sp>
      <p:sp>
        <p:nvSpPr>
          <p:cNvPr name="TextBox 8" id="8"/>
          <p:cNvSpPr txBox="true"/>
          <p:nvPr/>
        </p:nvSpPr>
        <p:spPr>
          <a:xfrm rot="0">
            <a:off x="403788" y="3533111"/>
            <a:ext cx="17230529" cy="2751589"/>
          </a:xfrm>
          <a:prstGeom prst="rect">
            <a:avLst/>
          </a:prstGeom>
        </p:spPr>
        <p:txBody>
          <a:bodyPr anchor="t" rtlCol="false" tIns="0" lIns="0" bIns="0" rIns="0">
            <a:spAutoFit/>
          </a:bodyPr>
          <a:lstStyle/>
          <a:p>
            <a:pPr algn="ctr" marL="0" indent="0" lvl="0">
              <a:lnSpc>
                <a:spcPts val="6705"/>
              </a:lnSpc>
            </a:pPr>
            <a:r>
              <a:rPr lang="en-US" sz="6705" spc="-368">
                <a:solidFill>
                  <a:srgbClr val="000000"/>
                </a:solidFill>
                <a:latin typeface="Heading Now 71-78"/>
                <a:ea typeface="Heading Now 71-78"/>
                <a:cs typeface="Heading Now 71-78"/>
                <a:sym typeface="Heading Now 71-78"/>
              </a:rPr>
              <a:t>Then we’ll go around the room and everyone will have a chance to perform for the class</a:t>
            </a:r>
          </a:p>
        </p:txBody>
      </p:sp>
      <p:sp>
        <p:nvSpPr>
          <p:cNvPr name="TextBox 9" id="9"/>
          <p:cNvSpPr txBox="true"/>
          <p:nvPr/>
        </p:nvSpPr>
        <p:spPr>
          <a:xfrm rot="0">
            <a:off x="403788" y="7529181"/>
            <a:ext cx="17230529" cy="1903864"/>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Don’t put extra pressure on yourself. Pretend you’re just practising at home.</a:t>
            </a:r>
          </a:p>
        </p:txBody>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1006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Time to Perform Your Song</a:t>
            </a:r>
          </a:p>
        </p:txBody>
      </p:sp>
      <p:sp>
        <p:nvSpPr>
          <p:cNvPr name="TextBox 8" id="8"/>
          <p:cNvSpPr txBox="true"/>
          <p:nvPr/>
        </p:nvSpPr>
        <p:spPr>
          <a:xfrm rot="0">
            <a:off x="740699" y="1582086"/>
            <a:ext cx="17230529" cy="781820"/>
          </a:xfrm>
          <a:prstGeom prst="rect">
            <a:avLst/>
          </a:prstGeom>
        </p:spPr>
        <p:txBody>
          <a:bodyPr anchor="t" rtlCol="false" tIns="0" lIns="0" bIns="0" rIns="0">
            <a:spAutoFit/>
          </a:bodyPr>
          <a:lstStyle/>
          <a:p>
            <a:pPr algn="l" marL="0" indent="0" lvl="0">
              <a:lnSpc>
                <a:spcPts val="4905"/>
              </a:lnSpc>
            </a:pPr>
            <a:r>
              <a:rPr lang="en-US" sz="4905" spc="-269">
                <a:solidFill>
                  <a:srgbClr val="545454"/>
                </a:solidFill>
                <a:latin typeface="Heading Now 71-78"/>
                <a:ea typeface="Heading Now 71-78"/>
                <a:cs typeface="Heading Now 71-78"/>
                <a:sym typeface="Heading Now 71-78"/>
              </a:rPr>
              <a:t>Remember ...</a:t>
            </a:r>
          </a:p>
        </p:txBody>
      </p:sp>
      <p:sp>
        <p:nvSpPr>
          <p:cNvPr name="TextBox 9" id="9"/>
          <p:cNvSpPr txBox="true"/>
          <p:nvPr/>
        </p:nvSpPr>
        <p:spPr>
          <a:xfrm rot="0">
            <a:off x="533684" y="2475030"/>
            <a:ext cx="16556707" cy="1685928"/>
          </a:xfrm>
          <a:prstGeom prst="rect">
            <a:avLst/>
          </a:prstGeom>
        </p:spPr>
        <p:txBody>
          <a:bodyPr anchor="t" rtlCol="false" tIns="0" lIns="0" bIns="0" rIns="0">
            <a:spAutoFit/>
          </a:bodyPr>
          <a:lstStyle/>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When performing, you play the song through from start to end.</a:t>
            </a:r>
          </a:p>
          <a:p>
            <a:pPr algn="l">
              <a:lnSpc>
                <a:spcPts val="1294"/>
              </a:lnSpc>
            </a:pP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If you make a mistake, just ignore it and carry on. Only you have the music sheet in front of you and know what notes should be played.</a:t>
            </a:r>
          </a:p>
        </p:txBody>
      </p:sp>
      <p:sp>
        <p:nvSpPr>
          <p:cNvPr name="TextBox 10" id="10"/>
          <p:cNvSpPr txBox="true"/>
          <p:nvPr/>
        </p:nvSpPr>
        <p:spPr>
          <a:xfrm rot="0">
            <a:off x="702593" y="5466183"/>
            <a:ext cx="16556707" cy="4494532"/>
          </a:xfrm>
          <a:prstGeom prst="rect">
            <a:avLst/>
          </a:prstGeom>
        </p:spPr>
        <p:txBody>
          <a:bodyPr anchor="t" rtlCol="false" tIns="0" lIns="0" bIns="0" rIns="0">
            <a:spAutoFit/>
          </a:bodyPr>
          <a:lstStyle/>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This is a safe space. Everyone is learning and no-one will judge you harshly.</a:t>
            </a:r>
          </a:p>
          <a:p>
            <a:pPr algn="l">
              <a:lnSpc>
                <a:spcPts val="227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“Butterflies” in the stomach are normal. </a:t>
            </a:r>
            <a:r>
              <a:rPr lang="en-US" sz="2624">
                <a:solidFill>
                  <a:srgbClr val="000000"/>
                </a:solidFill>
                <a:latin typeface="TT Firs Neue"/>
                <a:ea typeface="TT Firs Neue"/>
                <a:cs typeface="TT Firs Neue"/>
                <a:sym typeface="TT Firs Neue"/>
              </a:rPr>
              <a:t>They are a response to the body releasing adrenaline into the bloodstream.</a:t>
            </a:r>
          </a:p>
          <a:p>
            <a:pPr algn="l">
              <a:lnSpc>
                <a:spcPts val="2239"/>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A little adrenaline is a good thing. It helps you perform at your best. </a:t>
            </a:r>
          </a:p>
          <a:p>
            <a:pPr algn="l">
              <a:lnSpc>
                <a:spcPts val="2239"/>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Before a performance, I tell myself this is just a different type of practice - this works for me to reduce the stomach butterflies. </a:t>
            </a:r>
          </a:p>
          <a:p>
            <a:pPr algn="l">
              <a:lnSpc>
                <a:spcPts val="2239"/>
              </a:lnSpc>
            </a:pPr>
          </a:p>
          <a:p>
            <a:pPr algn="ctr">
              <a:lnSpc>
                <a:spcPts val="4094"/>
              </a:lnSpc>
            </a:pPr>
            <a:r>
              <a:rPr lang="en-US" sz="2924" b="true">
                <a:solidFill>
                  <a:srgbClr val="000000"/>
                </a:solidFill>
                <a:latin typeface="TT Firs Neue Bold"/>
                <a:ea typeface="TT Firs Neue Bold"/>
                <a:cs typeface="TT Firs Neue Bold"/>
                <a:sym typeface="TT Firs Neue Bold"/>
              </a:rPr>
              <a:t>The more you perform, the easier it gets. Think of it as performance “growing pains”.</a:t>
            </a:r>
          </a:p>
        </p:txBody>
      </p:sp>
      <p:sp>
        <p:nvSpPr>
          <p:cNvPr name="TextBox 11" id="11"/>
          <p:cNvSpPr txBox="true"/>
          <p:nvPr/>
        </p:nvSpPr>
        <p:spPr>
          <a:xfrm rot="0">
            <a:off x="740699" y="4512913"/>
            <a:ext cx="17230529" cy="781820"/>
          </a:xfrm>
          <a:prstGeom prst="rect">
            <a:avLst/>
          </a:prstGeom>
        </p:spPr>
        <p:txBody>
          <a:bodyPr anchor="t" rtlCol="false" tIns="0" lIns="0" bIns="0" rIns="0">
            <a:spAutoFit/>
          </a:bodyPr>
          <a:lstStyle/>
          <a:p>
            <a:pPr algn="l" marL="0" indent="0" lvl="0">
              <a:lnSpc>
                <a:spcPts val="4905"/>
              </a:lnSpc>
            </a:pPr>
            <a:r>
              <a:rPr lang="en-US" sz="4905" spc="-269">
                <a:solidFill>
                  <a:srgbClr val="545454"/>
                </a:solidFill>
                <a:latin typeface="Heading Now 71-78"/>
                <a:ea typeface="Heading Now 71-78"/>
                <a:cs typeface="Heading Now 71-78"/>
                <a:sym typeface="Heading Now 71-78"/>
              </a:rPr>
              <a:t>Performance Anxiety</a:t>
            </a:r>
          </a:p>
        </p:txBody>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54</a:t>
            </a: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grpSp>
        <p:nvGrpSpPr>
          <p:cNvPr name="Group 8" id="8"/>
          <p:cNvGrpSpPr/>
          <p:nvPr/>
        </p:nvGrpSpPr>
        <p:grpSpPr>
          <a:xfrm rot="0">
            <a:off x="1688282" y="2798043"/>
            <a:ext cx="15038426" cy="4116224"/>
            <a:chOff x="0" y="0"/>
            <a:chExt cx="1809379" cy="495252"/>
          </a:xfrm>
        </p:grpSpPr>
        <p:sp>
          <p:nvSpPr>
            <p:cNvPr name="Freeform 9" id="9"/>
            <p:cNvSpPr/>
            <p:nvPr/>
          </p:nvSpPr>
          <p:spPr>
            <a:xfrm flipH="false" flipV="false" rot="0">
              <a:off x="0" y="0"/>
              <a:ext cx="1809379" cy="495252"/>
            </a:xfrm>
            <a:custGeom>
              <a:avLst/>
              <a:gdLst/>
              <a:ahLst/>
              <a:cxnLst/>
              <a:rect r="r" b="b" t="t" l="l"/>
              <a:pathLst>
                <a:path h="495252" w="1809379">
                  <a:moveTo>
                    <a:pt x="0" y="0"/>
                  </a:moveTo>
                  <a:lnTo>
                    <a:pt x="1809379" y="0"/>
                  </a:lnTo>
                  <a:lnTo>
                    <a:pt x="1809379" y="495252"/>
                  </a:lnTo>
                  <a:lnTo>
                    <a:pt x="0" y="495252"/>
                  </a:lnTo>
                  <a:close/>
                </a:path>
              </a:pathLst>
            </a:custGeom>
            <a:solidFill>
              <a:srgbClr val="D45000"/>
            </a:solidFill>
          </p:spPr>
        </p:sp>
        <p:sp>
          <p:nvSpPr>
            <p:cNvPr name="TextBox 10" id="10"/>
            <p:cNvSpPr txBox="true"/>
            <p:nvPr/>
          </p:nvSpPr>
          <p:spPr>
            <a:xfrm>
              <a:off x="0" y="-38100"/>
              <a:ext cx="1809379" cy="533352"/>
            </a:xfrm>
            <a:prstGeom prst="rect">
              <a:avLst/>
            </a:prstGeom>
          </p:spPr>
          <p:txBody>
            <a:bodyPr anchor="ctr" rtlCol="false" tIns="50800" lIns="50800" bIns="50800" rIns="50800"/>
            <a:lstStyle/>
            <a:p>
              <a:pPr algn="ctr">
                <a:lnSpc>
                  <a:spcPts val="2659"/>
                </a:lnSpc>
              </a:pPr>
            </a:p>
          </p:txBody>
        </p:sp>
      </p:grpSp>
      <p:sp>
        <p:nvSpPr>
          <p:cNvPr name="TextBox 11" id="11"/>
          <p:cNvSpPr txBox="true"/>
          <p:nvPr/>
        </p:nvSpPr>
        <p:spPr>
          <a:xfrm rot="0">
            <a:off x="0" y="3387317"/>
            <a:ext cx="18288000" cy="2941320"/>
          </a:xfrm>
          <a:prstGeom prst="rect">
            <a:avLst/>
          </a:prstGeom>
        </p:spPr>
        <p:txBody>
          <a:bodyPr anchor="t" rtlCol="false" tIns="0" lIns="0" bIns="0" rIns="0">
            <a:spAutoFit/>
          </a:bodyPr>
          <a:lstStyle/>
          <a:p>
            <a:pPr algn="ctr">
              <a:lnSpc>
                <a:spcPts val="5880"/>
              </a:lnSpc>
            </a:pPr>
            <a:r>
              <a:rPr lang="en-US" sz="4200" b="true">
                <a:solidFill>
                  <a:srgbClr val="FFFFFF"/>
                </a:solidFill>
                <a:latin typeface="TT Firs Neue Bold"/>
                <a:ea typeface="TT Firs Neue Bold"/>
                <a:cs typeface="TT Firs Neue Bold"/>
                <a:sym typeface="TT Firs Neue Bold"/>
              </a:rPr>
              <a:t>Do You Still Have a Practice Plan?</a:t>
            </a:r>
          </a:p>
          <a:p>
            <a:pPr algn="ctr">
              <a:lnSpc>
                <a:spcPts val="5880"/>
              </a:lnSpc>
            </a:pPr>
          </a:p>
          <a:p>
            <a:pPr algn="ctr">
              <a:lnSpc>
                <a:spcPts val="5880"/>
              </a:lnSpc>
            </a:pPr>
            <a:r>
              <a:rPr lang="en-US" sz="4200" b="true">
                <a:solidFill>
                  <a:srgbClr val="FFFFFF"/>
                </a:solidFill>
                <a:latin typeface="TT Firs Neue Bold"/>
                <a:ea typeface="TT Firs Neue Bold"/>
                <a:cs typeface="TT Firs Neue Bold"/>
                <a:sym typeface="TT Firs Neue Bold"/>
              </a:rPr>
              <a:t>Remember the Handouts</a:t>
            </a:r>
            <a:r>
              <a:rPr lang="en-US" sz="4200">
                <a:solidFill>
                  <a:srgbClr val="FFFFFF"/>
                </a:solidFill>
                <a:latin typeface="TT Firs Neue"/>
                <a:ea typeface="TT Firs Neue"/>
                <a:cs typeface="TT Firs Neue"/>
                <a:sym typeface="TT Firs Neue"/>
              </a:rPr>
              <a:t> </a:t>
            </a:r>
            <a:r>
              <a:rPr lang="en-US" sz="4200" b="true">
                <a:solidFill>
                  <a:srgbClr val="FFFFFF"/>
                </a:solidFill>
                <a:latin typeface="TT Firs Neue Bold"/>
                <a:ea typeface="TT Firs Neue Bold"/>
                <a:cs typeface="TT Firs Neue Bold"/>
                <a:sym typeface="TT Firs Neue Bold"/>
              </a:rPr>
              <a:t>from Term 1?</a:t>
            </a:r>
          </a:p>
          <a:p>
            <a:pPr algn="ctr" marL="0" indent="0" lvl="0">
              <a:lnSpc>
                <a:spcPts val="5880"/>
              </a:lnSpc>
            </a:pPr>
            <a:r>
              <a:rPr lang="en-US" sz="4200">
                <a:solidFill>
                  <a:srgbClr val="FFFFFF"/>
                </a:solidFill>
                <a:latin typeface="TT Firs Neue"/>
                <a:ea typeface="TT Firs Neue"/>
                <a:cs typeface="TT Firs Neue"/>
                <a:sym typeface="TT Firs Neue"/>
              </a:rPr>
              <a:t>Download and use them to make practice at home easier</a:t>
            </a:r>
          </a:p>
        </p:txBody>
      </p:sp>
      <p:grpSp>
        <p:nvGrpSpPr>
          <p:cNvPr name="Group 12" id="12"/>
          <p:cNvGrpSpPr/>
          <p:nvPr/>
        </p:nvGrpSpPr>
        <p:grpSpPr>
          <a:xfrm rot="0">
            <a:off x="5558721" y="8073705"/>
            <a:ext cx="7521015" cy="1245239"/>
            <a:chOff x="0" y="0"/>
            <a:chExt cx="904906" cy="149824"/>
          </a:xfrm>
        </p:grpSpPr>
        <p:sp>
          <p:nvSpPr>
            <p:cNvPr name="Freeform 13" id="13"/>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4" id="14"/>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5" id="15"/>
          <p:cNvSpPr txBox="true"/>
          <p:nvPr/>
        </p:nvSpPr>
        <p:spPr>
          <a:xfrm rot="0">
            <a:off x="5558721" y="8145462"/>
            <a:ext cx="7521015" cy="1029336"/>
          </a:xfrm>
          <a:prstGeom prst="rect">
            <a:avLst/>
          </a:prstGeom>
        </p:spPr>
        <p:txBody>
          <a:bodyPr anchor="t" rtlCol="false" tIns="0" lIns="0" bIns="0" rIns="0">
            <a:spAutoFit/>
          </a:bodyPr>
          <a:lstStyle/>
          <a:p>
            <a:pPr algn="ctr">
              <a:lnSpc>
                <a:spcPts val="3954"/>
              </a:lnSpc>
            </a:pPr>
            <a:r>
              <a:rPr lang="en-US" sz="2824">
                <a:solidFill>
                  <a:srgbClr val="000000"/>
                </a:solidFill>
                <a:latin typeface="TT Firs Neue"/>
                <a:ea typeface="TT Firs Neue"/>
                <a:cs typeface="TT Firs Neue"/>
                <a:sym typeface="TT Firs Neue"/>
              </a:rPr>
              <a:t>Download a PDF of these from:</a:t>
            </a:r>
          </a:p>
          <a:p>
            <a:pPr algn="ctr">
              <a:lnSpc>
                <a:spcPts val="4374"/>
              </a:lnSpc>
            </a:pPr>
            <a:r>
              <a:rPr lang="en-US" sz="3124" u="sng">
                <a:solidFill>
                  <a:srgbClr val="000000"/>
                </a:solidFill>
                <a:latin typeface="TT Firs Neue"/>
                <a:ea typeface="TT Firs Neue"/>
                <a:cs typeface="TT Firs Neue"/>
                <a:sym typeface="TT Firs Neue"/>
                <a:hlinkClick r:id="rId4" tooltip="https://www.davebstevens.com/keyboard"/>
              </a:rPr>
              <a:t>www.DaveBStevens.com/keyboard</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Revisit your Practice Plan.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Practising 3-4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the next 6-7 pages of the textbook.</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11</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since the last class?</a:t>
            </a:r>
          </a:p>
        </p:txBody>
      </p:sp>
      <p:sp>
        <p:nvSpPr>
          <p:cNvPr name="TextBox 13" id="13"/>
          <p:cNvSpPr txBox="true"/>
          <p:nvPr/>
        </p:nvSpPr>
        <p:spPr>
          <a:xfrm rot="0">
            <a:off x="931917" y="3103445"/>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Revisit your Practice Plan.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Practising 3-4 times per week for 10-15 minutes is a good goal.</a:t>
            </a:r>
          </a:p>
          <a:p>
            <a:pPr algn="l">
              <a:lnSpc>
                <a:spcPts val="4010"/>
              </a:lnSpc>
            </a:pPr>
          </a:p>
        </p:txBody>
      </p:sp>
    </p:spTree>
  </p:cSld>
  <p:clrMapOvr>
    <a:masterClrMapping/>
  </p:clrMapOvr>
</p:sld>
</file>

<file path=ppt/slides/slide7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88059" y="534495"/>
            <a:ext cx="17230529" cy="1903864"/>
          </a:xfrm>
          <a:prstGeom prst="rect">
            <a:avLst/>
          </a:prstGeom>
        </p:spPr>
        <p:txBody>
          <a:bodyPr anchor="t" rtlCol="false" tIns="0" lIns="0" bIns="0" rIns="0">
            <a:spAutoFit/>
          </a:bodyPr>
          <a:lstStyle/>
          <a:p>
            <a:pPr algn="ctr">
              <a:lnSpc>
                <a:spcPts val="6705"/>
              </a:lnSpc>
            </a:pPr>
            <a:r>
              <a:rPr lang="en-US" sz="6705" spc="-368">
                <a:solidFill>
                  <a:srgbClr val="006666"/>
                </a:solidFill>
                <a:latin typeface="Heading Now 71-78"/>
                <a:ea typeface="Heading Now 71-78"/>
                <a:cs typeface="Heading Now 71-78"/>
                <a:sym typeface="Heading Now 71-78"/>
              </a:rPr>
              <a:t>Spend 5 Minutes </a:t>
            </a:r>
          </a:p>
          <a:p>
            <a:pPr algn="ctr" marL="0" indent="0" lvl="0">
              <a:lnSpc>
                <a:spcPts val="6705"/>
              </a:lnSpc>
            </a:pPr>
            <a:r>
              <a:rPr lang="en-US" sz="6705" spc="-368">
                <a:solidFill>
                  <a:srgbClr val="006666"/>
                </a:solidFill>
                <a:latin typeface="Heading Now 71-78"/>
                <a:ea typeface="Heading Now 71-78"/>
                <a:cs typeface="Heading Now 71-78"/>
                <a:sym typeface="Heading Now 71-78"/>
              </a:rPr>
              <a:t>Practising Your Song</a:t>
            </a:r>
          </a:p>
        </p:txBody>
      </p:sp>
      <p:grpSp>
        <p:nvGrpSpPr>
          <p:cNvPr name="Group 8" id="8"/>
          <p:cNvGrpSpPr/>
          <p:nvPr/>
        </p:nvGrpSpPr>
        <p:grpSpPr>
          <a:xfrm rot="0">
            <a:off x="388059" y="3277668"/>
            <a:ext cx="17230529" cy="3300577"/>
            <a:chOff x="0" y="0"/>
            <a:chExt cx="5344969" cy="1023850"/>
          </a:xfrm>
        </p:grpSpPr>
        <p:sp>
          <p:nvSpPr>
            <p:cNvPr name="Freeform 9" id="9"/>
            <p:cNvSpPr/>
            <p:nvPr/>
          </p:nvSpPr>
          <p:spPr>
            <a:xfrm flipH="false" flipV="false" rot="0">
              <a:off x="0" y="0"/>
              <a:ext cx="5344969" cy="1023850"/>
            </a:xfrm>
            <a:custGeom>
              <a:avLst/>
              <a:gdLst/>
              <a:ahLst/>
              <a:cxnLst/>
              <a:rect r="r" b="b" t="t" l="l"/>
              <a:pathLst>
                <a:path h="1023850" w="5344969">
                  <a:moveTo>
                    <a:pt x="0" y="0"/>
                  </a:moveTo>
                  <a:lnTo>
                    <a:pt x="5344969" y="0"/>
                  </a:lnTo>
                  <a:lnTo>
                    <a:pt x="5344969" y="1023850"/>
                  </a:lnTo>
                  <a:lnTo>
                    <a:pt x="0" y="1023850"/>
                  </a:lnTo>
                  <a:close/>
                </a:path>
              </a:pathLst>
            </a:custGeom>
            <a:solidFill>
              <a:srgbClr val="D9D9D9"/>
            </a:solidFill>
          </p:spPr>
        </p:sp>
        <p:sp>
          <p:nvSpPr>
            <p:cNvPr name="TextBox 10" id="10"/>
            <p:cNvSpPr txBox="true"/>
            <p:nvPr/>
          </p:nvSpPr>
          <p:spPr>
            <a:xfrm>
              <a:off x="0" y="-47625"/>
              <a:ext cx="5344969" cy="1071475"/>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03788" y="3533111"/>
            <a:ext cx="17230529" cy="2751589"/>
          </a:xfrm>
          <a:prstGeom prst="rect">
            <a:avLst/>
          </a:prstGeom>
        </p:spPr>
        <p:txBody>
          <a:bodyPr anchor="t" rtlCol="false" tIns="0" lIns="0" bIns="0" rIns="0">
            <a:spAutoFit/>
          </a:bodyPr>
          <a:lstStyle/>
          <a:p>
            <a:pPr algn="ctr">
              <a:lnSpc>
                <a:spcPts val="6705"/>
              </a:lnSpc>
            </a:pPr>
            <a:r>
              <a:rPr lang="en-US" sz="6705" spc="-368">
                <a:solidFill>
                  <a:srgbClr val="000000"/>
                </a:solidFill>
                <a:latin typeface="Heading Now 71-78"/>
                <a:ea typeface="Heading Now 71-78"/>
                <a:cs typeface="Heading Now 71-78"/>
                <a:sym typeface="Heading Now 71-78"/>
              </a:rPr>
              <a:t>Then </a:t>
            </a:r>
          </a:p>
          <a:p>
            <a:pPr algn="ctr" marL="0" indent="0" lvl="0">
              <a:lnSpc>
                <a:spcPts val="6705"/>
              </a:lnSpc>
            </a:pPr>
            <a:r>
              <a:rPr lang="en-US" sz="6705" spc="-368">
                <a:solidFill>
                  <a:srgbClr val="000000"/>
                </a:solidFill>
                <a:latin typeface="Heading Now 71-78"/>
                <a:ea typeface="Heading Now 71-78"/>
                <a:cs typeface="Heading Now 71-78"/>
                <a:sym typeface="Heading Now 71-78"/>
              </a:rPr>
              <a:t>Maria, Aily, Gil, Don, Susan and Pam will have a chance to perform for the class</a:t>
            </a:r>
          </a:p>
        </p:txBody>
      </p:sp>
      <p:sp>
        <p:nvSpPr>
          <p:cNvPr name="TextBox 12" id="12"/>
          <p:cNvSpPr txBox="true"/>
          <p:nvPr/>
        </p:nvSpPr>
        <p:spPr>
          <a:xfrm rot="0">
            <a:off x="403788" y="7529181"/>
            <a:ext cx="17230529" cy="1903864"/>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Don’t put extra pressure on yourself. Pretend you’re just practising at home.</a:t>
            </a:r>
          </a:p>
        </p:txBody>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100618"/>
            <a:ext cx="17230529"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Time to Perform Your Song</a:t>
            </a:r>
          </a:p>
        </p:txBody>
      </p:sp>
      <p:sp>
        <p:nvSpPr>
          <p:cNvPr name="TextBox 8" id="8"/>
          <p:cNvSpPr txBox="true"/>
          <p:nvPr/>
        </p:nvSpPr>
        <p:spPr>
          <a:xfrm rot="0">
            <a:off x="740699" y="1582086"/>
            <a:ext cx="17230529" cy="781820"/>
          </a:xfrm>
          <a:prstGeom prst="rect">
            <a:avLst/>
          </a:prstGeom>
        </p:spPr>
        <p:txBody>
          <a:bodyPr anchor="t" rtlCol="false" tIns="0" lIns="0" bIns="0" rIns="0">
            <a:spAutoFit/>
          </a:bodyPr>
          <a:lstStyle/>
          <a:p>
            <a:pPr algn="l" marL="0" indent="0" lvl="0">
              <a:lnSpc>
                <a:spcPts val="4905"/>
              </a:lnSpc>
            </a:pPr>
            <a:r>
              <a:rPr lang="en-US" sz="4905" spc="-269">
                <a:solidFill>
                  <a:srgbClr val="545454"/>
                </a:solidFill>
                <a:latin typeface="Heading Now 71-78"/>
                <a:ea typeface="Heading Now 71-78"/>
                <a:cs typeface="Heading Now 71-78"/>
                <a:sym typeface="Heading Now 71-78"/>
              </a:rPr>
              <a:t>Remember ...</a:t>
            </a:r>
          </a:p>
        </p:txBody>
      </p:sp>
      <p:sp>
        <p:nvSpPr>
          <p:cNvPr name="TextBox 9" id="9"/>
          <p:cNvSpPr txBox="true"/>
          <p:nvPr/>
        </p:nvSpPr>
        <p:spPr>
          <a:xfrm rot="0">
            <a:off x="533684" y="2475030"/>
            <a:ext cx="16556707" cy="1685928"/>
          </a:xfrm>
          <a:prstGeom prst="rect">
            <a:avLst/>
          </a:prstGeom>
        </p:spPr>
        <p:txBody>
          <a:bodyPr anchor="t" rtlCol="false" tIns="0" lIns="0" bIns="0" rIns="0">
            <a:spAutoFit/>
          </a:bodyPr>
          <a:lstStyle/>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When performing, you play the song through from start to end.</a:t>
            </a:r>
          </a:p>
          <a:p>
            <a:pPr algn="l">
              <a:lnSpc>
                <a:spcPts val="1294"/>
              </a:lnSpc>
            </a:pPr>
          </a:p>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If you make a mistake, just ignore it and carry on. Only you have the music sheet in front of you and know what notes should be played.</a:t>
            </a:r>
          </a:p>
        </p:txBody>
      </p:sp>
      <p:sp>
        <p:nvSpPr>
          <p:cNvPr name="TextBox 10" id="10"/>
          <p:cNvSpPr txBox="true"/>
          <p:nvPr/>
        </p:nvSpPr>
        <p:spPr>
          <a:xfrm rot="0">
            <a:off x="702593" y="5466183"/>
            <a:ext cx="16556707" cy="4494532"/>
          </a:xfrm>
          <a:prstGeom prst="rect">
            <a:avLst/>
          </a:prstGeom>
        </p:spPr>
        <p:txBody>
          <a:bodyPr anchor="t" rtlCol="false" tIns="0" lIns="0" bIns="0" rIns="0">
            <a:spAutoFit/>
          </a:bodyPr>
          <a:lstStyle/>
          <a:p>
            <a:pPr algn="l">
              <a:lnSpc>
                <a:spcPts val="129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This is a safe space. Everyone is learning and no-one will judge you harshly.</a:t>
            </a:r>
          </a:p>
          <a:p>
            <a:pPr algn="l">
              <a:lnSpc>
                <a:spcPts val="2274"/>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“Butterflies” in the stomach are normal. </a:t>
            </a:r>
            <a:r>
              <a:rPr lang="en-US" sz="2624">
                <a:solidFill>
                  <a:srgbClr val="000000"/>
                </a:solidFill>
                <a:latin typeface="TT Firs Neue"/>
                <a:ea typeface="TT Firs Neue"/>
                <a:cs typeface="TT Firs Neue"/>
                <a:sym typeface="TT Firs Neue"/>
              </a:rPr>
              <a:t>They are a response to the body releasing adrenaline into the bloodstream.</a:t>
            </a:r>
          </a:p>
          <a:p>
            <a:pPr algn="l">
              <a:lnSpc>
                <a:spcPts val="2239"/>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A little adrenaline is a good thing. It helps you perform at your best. </a:t>
            </a:r>
          </a:p>
          <a:p>
            <a:pPr algn="l">
              <a:lnSpc>
                <a:spcPts val="2239"/>
              </a:lnSpc>
            </a:pPr>
          </a:p>
          <a:p>
            <a:pPr algn="l" marL="566715" indent="-283357" lvl="1">
              <a:lnSpc>
                <a:spcPts val="3674"/>
              </a:lnSpc>
              <a:buFont typeface="Arial"/>
              <a:buChar char="•"/>
            </a:pPr>
            <a:r>
              <a:rPr lang="en-US" sz="2624">
                <a:solidFill>
                  <a:srgbClr val="000000"/>
                </a:solidFill>
                <a:latin typeface="TT Firs Neue"/>
                <a:ea typeface="TT Firs Neue"/>
                <a:cs typeface="TT Firs Neue"/>
                <a:sym typeface="TT Firs Neue"/>
              </a:rPr>
              <a:t>Before a performance, I tell myself this is just a different type of practice - this works for me to reduce the stomach butterflies. </a:t>
            </a:r>
          </a:p>
          <a:p>
            <a:pPr algn="l">
              <a:lnSpc>
                <a:spcPts val="2239"/>
              </a:lnSpc>
            </a:pPr>
          </a:p>
          <a:p>
            <a:pPr algn="ctr">
              <a:lnSpc>
                <a:spcPts val="4094"/>
              </a:lnSpc>
            </a:pPr>
            <a:r>
              <a:rPr lang="en-US" sz="2924" b="true">
                <a:solidFill>
                  <a:srgbClr val="000000"/>
                </a:solidFill>
                <a:latin typeface="TT Firs Neue Bold"/>
                <a:ea typeface="TT Firs Neue Bold"/>
                <a:cs typeface="TT Firs Neue Bold"/>
                <a:sym typeface="TT Firs Neue Bold"/>
              </a:rPr>
              <a:t>The more you perform, the easier it gets. Think of it as performance “growing pains”.</a:t>
            </a:r>
          </a:p>
        </p:txBody>
      </p:sp>
      <p:sp>
        <p:nvSpPr>
          <p:cNvPr name="TextBox 11" id="11"/>
          <p:cNvSpPr txBox="true"/>
          <p:nvPr/>
        </p:nvSpPr>
        <p:spPr>
          <a:xfrm rot="0">
            <a:off x="740699" y="4512913"/>
            <a:ext cx="17230529" cy="781820"/>
          </a:xfrm>
          <a:prstGeom prst="rect">
            <a:avLst/>
          </a:prstGeom>
        </p:spPr>
        <p:txBody>
          <a:bodyPr anchor="t" rtlCol="false" tIns="0" lIns="0" bIns="0" rIns="0">
            <a:spAutoFit/>
          </a:bodyPr>
          <a:lstStyle/>
          <a:p>
            <a:pPr algn="l" marL="0" indent="0" lvl="0">
              <a:lnSpc>
                <a:spcPts val="4905"/>
              </a:lnSpc>
            </a:pPr>
            <a:r>
              <a:rPr lang="en-US" sz="4905" spc="-269">
                <a:solidFill>
                  <a:srgbClr val="545454"/>
                </a:solidFill>
                <a:latin typeface="Heading Now 71-78"/>
                <a:ea typeface="Heading Now 71-78"/>
                <a:cs typeface="Heading Now 71-78"/>
                <a:sym typeface="Heading Now 71-78"/>
              </a:rPr>
              <a:t>Performance Anxiety</a:t>
            </a:r>
          </a:p>
        </p:txBody>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58</a:t>
            </a: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Revisit your Practice Plan.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Practising 3-4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the next 6-7 pages of the textbook.</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12</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since the last class?</a:t>
            </a:r>
          </a:p>
        </p:txBody>
      </p:sp>
      <p:sp>
        <p:nvSpPr>
          <p:cNvPr name="TextBox 13" id="13"/>
          <p:cNvSpPr txBox="true"/>
          <p:nvPr/>
        </p:nvSpPr>
        <p:spPr>
          <a:xfrm rot="0">
            <a:off x="931917" y="3103445"/>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Revisit your Practice Plan.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Practising 3-4 times per week for 10-15 minutes is a good goal.</a:t>
            </a:r>
          </a:p>
          <a:p>
            <a:pPr algn="l">
              <a:lnSpc>
                <a:spcPts val="4010"/>
              </a:lnSpc>
            </a:pP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419061">
            <a:off x="12577350" y="-11706287"/>
            <a:ext cx="6373880" cy="16661921"/>
          </a:xfrm>
          <a:custGeom>
            <a:avLst/>
            <a:gdLst/>
            <a:ahLst/>
            <a:cxnLst/>
            <a:rect r="r" b="b" t="t" l="l"/>
            <a:pathLst>
              <a:path h="16661921" w="6373880">
                <a:moveTo>
                  <a:pt x="0" y="0"/>
                </a:moveTo>
                <a:lnTo>
                  <a:pt x="6373880" y="0"/>
                </a:lnTo>
                <a:lnTo>
                  <a:pt x="6373880" y="16661921"/>
                </a:lnTo>
                <a:lnTo>
                  <a:pt x="0" y="16661921"/>
                </a:lnTo>
                <a:lnTo>
                  <a:pt x="0" y="0"/>
                </a:lnTo>
                <a:close/>
              </a:path>
            </a:pathLst>
          </a:custGeom>
          <a:blipFill>
            <a:blip r:embed="rId4"/>
            <a:stretch>
              <a:fillRect l="0" t="0" r="0" b="0"/>
            </a:stretch>
          </a:blipFill>
        </p:spPr>
      </p:sp>
      <p:grpSp>
        <p:nvGrpSpPr>
          <p:cNvPr name="Group 11" id="11"/>
          <p:cNvGrpSpPr/>
          <p:nvPr/>
        </p:nvGrpSpPr>
        <p:grpSpPr>
          <a:xfrm rot="0">
            <a:off x="4813800" y="2117925"/>
            <a:ext cx="7582617" cy="4041279"/>
            <a:chOff x="0" y="0"/>
            <a:chExt cx="10110156" cy="5388372"/>
          </a:xfrm>
        </p:grpSpPr>
        <p:sp>
          <p:nvSpPr>
            <p:cNvPr name="Freeform 12" id="12"/>
            <p:cNvSpPr/>
            <p:nvPr/>
          </p:nvSpPr>
          <p:spPr>
            <a:xfrm flipH="false" flipV="false" rot="0">
              <a:off x="0" y="0"/>
              <a:ext cx="10110156" cy="5388372"/>
            </a:xfrm>
            <a:custGeom>
              <a:avLst/>
              <a:gdLst/>
              <a:ahLst/>
              <a:cxnLst/>
              <a:rect r="r" b="b" t="t" l="l"/>
              <a:pathLst>
                <a:path h="5388372" w="10110156">
                  <a:moveTo>
                    <a:pt x="0" y="0"/>
                  </a:moveTo>
                  <a:lnTo>
                    <a:pt x="10110156" y="0"/>
                  </a:lnTo>
                  <a:lnTo>
                    <a:pt x="10110156" y="5388372"/>
                  </a:lnTo>
                  <a:lnTo>
                    <a:pt x="0" y="5388372"/>
                  </a:lnTo>
                  <a:lnTo>
                    <a:pt x="0" y="0"/>
                  </a:lnTo>
                  <a:close/>
                </a:path>
              </a:pathLst>
            </a:custGeom>
            <a:blipFill>
              <a:blip r:embed="rId5"/>
              <a:stretch>
                <a:fillRect l="0" t="-41090" r="0" b="0"/>
              </a:stretch>
            </a:blipFill>
          </p:spPr>
        </p:sp>
        <p:grpSp>
          <p:nvGrpSpPr>
            <p:cNvPr name="Group 13" id="13"/>
            <p:cNvGrpSpPr/>
            <p:nvPr/>
          </p:nvGrpSpPr>
          <p:grpSpPr>
            <a:xfrm rot="0">
              <a:off x="906346" y="143613"/>
              <a:ext cx="703206" cy="1993507"/>
              <a:chOff x="0" y="0"/>
              <a:chExt cx="138905" cy="393779"/>
            </a:xfrm>
          </p:grpSpPr>
          <p:sp>
            <p:nvSpPr>
              <p:cNvPr name="Freeform 14" id="14"/>
              <p:cNvSpPr/>
              <p:nvPr/>
            </p:nvSpPr>
            <p:spPr>
              <a:xfrm flipH="false" flipV="false" rot="0">
                <a:off x="0" y="0"/>
                <a:ext cx="138905" cy="393779"/>
              </a:xfrm>
              <a:custGeom>
                <a:avLst/>
                <a:gdLst/>
                <a:ahLst/>
                <a:cxnLst/>
                <a:rect r="r" b="b" t="t" l="l"/>
                <a:pathLst>
                  <a:path h="393779" w="138905">
                    <a:moveTo>
                      <a:pt x="0" y="0"/>
                    </a:moveTo>
                    <a:lnTo>
                      <a:pt x="138905" y="0"/>
                    </a:lnTo>
                    <a:lnTo>
                      <a:pt x="138905" y="393779"/>
                    </a:lnTo>
                    <a:lnTo>
                      <a:pt x="0" y="393779"/>
                    </a:lnTo>
                    <a:close/>
                  </a:path>
                </a:pathLst>
              </a:custGeom>
              <a:solidFill>
                <a:srgbClr val="000000"/>
              </a:solidFill>
            </p:spPr>
          </p:sp>
          <p:sp>
            <p:nvSpPr>
              <p:cNvPr name="TextBox 15" id="15"/>
              <p:cNvSpPr txBox="true"/>
              <p:nvPr/>
            </p:nvSpPr>
            <p:spPr>
              <a:xfrm>
                <a:off x="0" y="-47625"/>
                <a:ext cx="138905" cy="441404"/>
              </a:xfrm>
              <a:prstGeom prst="rect">
                <a:avLst/>
              </a:prstGeom>
            </p:spPr>
            <p:txBody>
              <a:bodyPr anchor="ctr" rtlCol="false" tIns="50800" lIns="50800" bIns="50800" rIns="50800"/>
              <a:lstStyle/>
              <a:p>
                <a:pPr algn="ctr">
                  <a:lnSpc>
                    <a:spcPts val="3360"/>
                  </a:lnSpc>
                </a:pPr>
              </a:p>
            </p:txBody>
          </p:sp>
        </p:grpSp>
        <p:grpSp>
          <p:nvGrpSpPr>
            <p:cNvPr name="Group 16" id="16"/>
            <p:cNvGrpSpPr/>
            <p:nvPr/>
          </p:nvGrpSpPr>
          <p:grpSpPr>
            <a:xfrm rot="0">
              <a:off x="2319788" y="143613"/>
              <a:ext cx="788135" cy="1993507"/>
              <a:chOff x="0" y="0"/>
              <a:chExt cx="155681" cy="393779"/>
            </a:xfrm>
          </p:grpSpPr>
          <p:sp>
            <p:nvSpPr>
              <p:cNvPr name="Freeform 17" id="17"/>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18" id="18"/>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19" id="19"/>
            <p:cNvGrpSpPr/>
            <p:nvPr/>
          </p:nvGrpSpPr>
          <p:grpSpPr>
            <a:xfrm rot="0">
              <a:off x="4496175" y="143613"/>
              <a:ext cx="788135" cy="1993507"/>
              <a:chOff x="0" y="0"/>
              <a:chExt cx="155681" cy="393779"/>
            </a:xfrm>
          </p:grpSpPr>
          <p:sp>
            <p:nvSpPr>
              <p:cNvPr name="Freeform 20" id="20"/>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1" id="21"/>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22" id="22"/>
            <p:cNvGrpSpPr/>
            <p:nvPr/>
          </p:nvGrpSpPr>
          <p:grpSpPr>
            <a:xfrm rot="0">
              <a:off x="5899079" y="143613"/>
              <a:ext cx="788135" cy="1993507"/>
              <a:chOff x="0" y="0"/>
              <a:chExt cx="155681" cy="393779"/>
            </a:xfrm>
          </p:grpSpPr>
          <p:sp>
            <p:nvSpPr>
              <p:cNvPr name="Freeform 23" id="23"/>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4" id="24"/>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nvGrpSpPr>
            <p:cNvPr name="Group 25" id="25"/>
            <p:cNvGrpSpPr/>
            <p:nvPr/>
          </p:nvGrpSpPr>
          <p:grpSpPr>
            <a:xfrm rot="0">
              <a:off x="7296814" y="143613"/>
              <a:ext cx="788135" cy="1993507"/>
              <a:chOff x="0" y="0"/>
              <a:chExt cx="155681" cy="393779"/>
            </a:xfrm>
          </p:grpSpPr>
          <p:sp>
            <p:nvSpPr>
              <p:cNvPr name="Freeform 26" id="26"/>
              <p:cNvSpPr/>
              <p:nvPr/>
            </p:nvSpPr>
            <p:spPr>
              <a:xfrm flipH="false" flipV="false" rot="0">
                <a:off x="0" y="0"/>
                <a:ext cx="155681" cy="393779"/>
              </a:xfrm>
              <a:custGeom>
                <a:avLst/>
                <a:gdLst/>
                <a:ahLst/>
                <a:cxnLst/>
                <a:rect r="r" b="b" t="t" l="l"/>
                <a:pathLst>
                  <a:path h="393779" w="155681">
                    <a:moveTo>
                      <a:pt x="0" y="0"/>
                    </a:moveTo>
                    <a:lnTo>
                      <a:pt x="155681" y="0"/>
                    </a:lnTo>
                    <a:lnTo>
                      <a:pt x="155681" y="393779"/>
                    </a:lnTo>
                    <a:lnTo>
                      <a:pt x="0" y="393779"/>
                    </a:lnTo>
                    <a:close/>
                  </a:path>
                </a:pathLst>
              </a:custGeom>
              <a:solidFill>
                <a:srgbClr val="000000"/>
              </a:solidFill>
            </p:spPr>
          </p:sp>
          <p:sp>
            <p:nvSpPr>
              <p:cNvPr name="TextBox 27" id="27"/>
              <p:cNvSpPr txBox="true"/>
              <p:nvPr/>
            </p:nvSpPr>
            <p:spPr>
              <a:xfrm>
                <a:off x="0" y="-47625"/>
                <a:ext cx="155681" cy="441404"/>
              </a:xfrm>
              <a:prstGeom prst="rect">
                <a:avLst/>
              </a:prstGeom>
            </p:spPr>
            <p:txBody>
              <a:bodyPr anchor="ctr" rtlCol="false" tIns="50800" lIns="50800" bIns="50800" rIns="50800"/>
              <a:lstStyle/>
              <a:p>
                <a:pPr algn="ctr">
                  <a:lnSpc>
                    <a:spcPts val="3360"/>
                  </a:lnSpc>
                </a:pPr>
              </a:p>
            </p:txBody>
          </p:sp>
        </p:grpSp>
      </p:grpSp>
      <p:sp>
        <p:nvSpPr>
          <p:cNvPr name="TextBox 28" id="28"/>
          <p:cNvSpPr txBox="true"/>
          <p:nvPr/>
        </p:nvSpPr>
        <p:spPr>
          <a:xfrm rot="0">
            <a:off x="4233021" y="6861638"/>
            <a:ext cx="9170077" cy="1266825"/>
          </a:xfrm>
          <a:prstGeom prst="rect">
            <a:avLst/>
          </a:prstGeom>
        </p:spPr>
        <p:txBody>
          <a:bodyPr anchor="t" rtlCol="false" tIns="0" lIns="0" bIns="0" rIns="0">
            <a:spAutoFit/>
          </a:bodyPr>
          <a:lstStyle/>
          <a:p>
            <a:pPr algn="ctr" marL="0" indent="0" lvl="0">
              <a:lnSpc>
                <a:spcPts val="5094"/>
              </a:lnSpc>
            </a:pPr>
            <a:r>
              <a:rPr lang="en-US" sz="4245">
                <a:solidFill>
                  <a:srgbClr val="0B0A0A"/>
                </a:solidFill>
                <a:latin typeface="TT Firs Neue"/>
                <a:ea typeface="TT Firs Neue"/>
                <a:cs typeface="TT Firs Neue"/>
                <a:sym typeface="TT Firs Neue"/>
              </a:rPr>
              <a:t>White keys only. There are no black keys in the C Major scale.</a:t>
            </a:r>
          </a:p>
        </p:txBody>
      </p:sp>
      <p:sp>
        <p:nvSpPr>
          <p:cNvPr name="TextBox 29" id="29"/>
          <p:cNvSpPr txBox="true"/>
          <p:nvPr/>
        </p:nvSpPr>
        <p:spPr>
          <a:xfrm rot="0">
            <a:off x="802085" y="590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C Major Scale</a:t>
            </a: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aphicFrame>
        <p:nvGraphicFramePr>
          <p:cNvPr name="Object 10" id="10"/>
          <p:cNvGraphicFramePr/>
          <p:nvPr/>
        </p:nvGraphicFramePr>
        <p:xfrm>
          <a:off x="1306552" y="2808398"/>
          <a:ext cx="16230600" cy="6230062"/>
        </p:xfrm>
        <a:graphic>
          <a:graphicData uri="http://schemas.openxmlformats.org/presentationml/2006/ole">
            <p:oleObj imgW="19469100" imgH="94742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grpSp>
        <p:nvGrpSpPr>
          <p:cNvPr name="Group 11" id="11"/>
          <p:cNvGrpSpPr/>
          <p:nvPr/>
        </p:nvGrpSpPr>
        <p:grpSpPr>
          <a:xfrm rot="0">
            <a:off x="11341279" y="2808398"/>
            <a:ext cx="5918021" cy="7267236"/>
            <a:chOff x="0" y="0"/>
            <a:chExt cx="1558656" cy="1914005"/>
          </a:xfrm>
        </p:grpSpPr>
        <p:sp>
          <p:nvSpPr>
            <p:cNvPr name="Freeform 12" id="12"/>
            <p:cNvSpPr/>
            <p:nvPr/>
          </p:nvSpPr>
          <p:spPr>
            <a:xfrm flipH="false" flipV="false" rot="0">
              <a:off x="0" y="0"/>
              <a:ext cx="1558656" cy="1914005"/>
            </a:xfrm>
            <a:custGeom>
              <a:avLst/>
              <a:gdLst/>
              <a:ahLst/>
              <a:cxnLst/>
              <a:rect r="r" b="b" t="t" l="l"/>
              <a:pathLst>
                <a:path h="1914005" w="1558656">
                  <a:moveTo>
                    <a:pt x="0" y="0"/>
                  </a:moveTo>
                  <a:lnTo>
                    <a:pt x="1558656" y="0"/>
                  </a:lnTo>
                  <a:lnTo>
                    <a:pt x="1558656" y="1914005"/>
                  </a:lnTo>
                  <a:lnTo>
                    <a:pt x="0" y="1914005"/>
                  </a:lnTo>
                  <a:close/>
                </a:path>
              </a:pathLst>
            </a:custGeom>
            <a:solidFill>
              <a:srgbClr val="B0B3BE"/>
            </a:solidFill>
          </p:spPr>
        </p:sp>
        <p:sp>
          <p:nvSpPr>
            <p:cNvPr name="TextBox 13" id="13"/>
            <p:cNvSpPr txBox="true"/>
            <p:nvPr/>
          </p:nvSpPr>
          <p:spPr>
            <a:xfrm>
              <a:off x="0" y="-47625"/>
              <a:ext cx="1558656" cy="1961630"/>
            </a:xfrm>
            <a:prstGeom prst="rect">
              <a:avLst/>
            </a:prstGeom>
          </p:spPr>
          <p:txBody>
            <a:bodyPr anchor="ctr" rtlCol="false" tIns="50800" lIns="50800" bIns="50800" rIns="50800"/>
            <a:lstStyle/>
            <a:p>
              <a:pPr algn="ctr">
                <a:lnSpc>
                  <a:spcPts val="3360"/>
                </a:lnSpc>
              </a:pPr>
            </a:p>
          </p:txBody>
        </p:sp>
      </p:grpSp>
      <p:sp>
        <p:nvSpPr>
          <p:cNvPr name="Freeform 14" id="14"/>
          <p:cNvSpPr/>
          <p:nvPr/>
        </p:nvSpPr>
        <p:spPr>
          <a:xfrm flipH="false" flipV="false" rot="0">
            <a:off x="11669670" y="3392524"/>
            <a:ext cx="5088916" cy="4023858"/>
          </a:xfrm>
          <a:custGeom>
            <a:avLst/>
            <a:gdLst/>
            <a:ahLst/>
            <a:cxnLst/>
            <a:rect r="r" b="b" t="t" l="l"/>
            <a:pathLst>
              <a:path h="4023858" w="5088916">
                <a:moveTo>
                  <a:pt x="0" y="0"/>
                </a:moveTo>
                <a:lnTo>
                  <a:pt x="5088916" y="0"/>
                </a:lnTo>
                <a:lnTo>
                  <a:pt x="5088916" y="4023857"/>
                </a:lnTo>
                <a:lnTo>
                  <a:pt x="0" y="4023857"/>
                </a:lnTo>
                <a:lnTo>
                  <a:pt x="0" y="0"/>
                </a:lnTo>
                <a:close/>
              </a:path>
            </a:pathLst>
          </a:custGeom>
          <a:blipFill>
            <a:blip r:embed="rId6"/>
            <a:stretch>
              <a:fillRect l="-64393" t="-51046" r="-4716" b="0"/>
            </a:stretch>
          </a:blipFill>
        </p:spPr>
      </p:sp>
      <p:sp>
        <p:nvSpPr>
          <p:cNvPr name="TextBox 15" id="15"/>
          <p:cNvSpPr txBox="true"/>
          <p:nvPr/>
        </p:nvSpPr>
        <p:spPr>
          <a:xfrm rot="0">
            <a:off x="812901" y="8801100"/>
            <a:ext cx="10252135" cy="13811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You can build a triad on every note of the C major scale. All of these chords use only white notes because C major has no sharps or flats.</a:t>
            </a:r>
          </a:p>
          <a:p>
            <a:pPr algn="l">
              <a:lnSpc>
                <a:spcPts val="2758"/>
              </a:lnSpc>
            </a:pPr>
          </a:p>
          <a:p>
            <a:pPr algn="l" marL="0" indent="0" lvl="0">
              <a:lnSpc>
                <a:spcPts val="2758"/>
              </a:lnSpc>
            </a:pPr>
            <a:r>
              <a:rPr lang="en-US" sz="2298">
                <a:solidFill>
                  <a:srgbClr val="0B0A0A"/>
                </a:solidFill>
                <a:latin typeface="TT Firs Neue"/>
                <a:ea typeface="TT Firs Neue"/>
                <a:cs typeface="TT Firs Neue"/>
                <a:sym typeface="TT Firs Neue"/>
              </a:rPr>
              <a:t>These 7 </a:t>
            </a:r>
            <a:r>
              <a:rPr lang="en-US" sz="2298">
                <a:solidFill>
                  <a:srgbClr val="0B0A0A"/>
                </a:solidFill>
                <a:latin typeface="TT Firs Neue"/>
                <a:ea typeface="TT Firs Neue"/>
                <a:cs typeface="TT Firs Neue"/>
                <a:sym typeface="TT Firs Neue"/>
              </a:rPr>
              <a:t>c</a:t>
            </a:r>
            <a:r>
              <a:rPr lang="en-US" sz="2298">
                <a:solidFill>
                  <a:srgbClr val="0B0A0A"/>
                </a:solidFill>
                <a:latin typeface="TT Firs Neue"/>
                <a:ea typeface="TT Firs Neue"/>
                <a:cs typeface="TT Firs Neue"/>
                <a:sym typeface="TT Firs Neue"/>
              </a:rPr>
              <a:t>ho</a:t>
            </a:r>
            <a:r>
              <a:rPr lang="en-US" sz="2298">
                <a:solidFill>
                  <a:srgbClr val="0B0A0A"/>
                </a:solidFill>
                <a:latin typeface="TT Firs Neue"/>
                <a:ea typeface="TT Firs Neue"/>
                <a:cs typeface="TT Firs Neue"/>
                <a:sym typeface="TT Firs Neue"/>
              </a:rPr>
              <a:t>rd</a:t>
            </a:r>
            <a:r>
              <a:rPr lang="en-US" sz="2298">
                <a:solidFill>
                  <a:srgbClr val="0B0A0A"/>
                </a:solidFill>
                <a:latin typeface="TT Firs Neue"/>
                <a:ea typeface="TT Firs Neue"/>
                <a:cs typeface="TT Firs Neue"/>
                <a:sym typeface="TT Firs Neue"/>
              </a:rPr>
              <a:t>s are the building blocks of thousands of songs.</a:t>
            </a:r>
          </a:p>
        </p:txBody>
      </p:sp>
      <p:sp>
        <p:nvSpPr>
          <p:cNvPr name="TextBox 16" id="16"/>
          <p:cNvSpPr txBox="true"/>
          <p:nvPr/>
        </p:nvSpPr>
        <p:spPr>
          <a:xfrm rot="0">
            <a:off x="812901" y="123992"/>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Chord Triads in the C Major Scale</a:t>
            </a:r>
          </a:p>
        </p:txBody>
      </p:sp>
      <p:sp>
        <p:nvSpPr>
          <p:cNvPr name="TextBox 17" id="17"/>
          <p:cNvSpPr txBox="true"/>
          <p:nvPr/>
        </p:nvSpPr>
        <p:spPr>
          <a:xfrm rot="0">
            <a:off x="812901" y="1586383"/>
            <a:ext cx="16877656"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In every maj</a:t>
            </a:r>
            <a:r>
              <a:rPr lang="en-US" sz="2298">
                <a:solidFill>
                  <a:srgbClr val="0B0A0A"/>
                </a:solidFill>
                <a:latin typeface="TT Firs Neue"/>
                <a:ea typeface="TT Firs Neue"/>
                <a:cs typeface="TT Firs Neue"/>
                <a:sym typeface="TT Firs Neue"/>
              </a:rPr>
              <a:t>or </a:t>
            </a:r>
            <a:r>
              <a:rPr lang="en-US" sz="2298">
                <a:solidFill>
                  <a:srgbClr val="0B0A0A"/>
                </a:solidFill>
                <a:latin typeface="TT Firs Neue"/>
                <a:ea typeface="TT Firs Neue"/>
                <a:cs typeface="TT Firs Neue"/>
                <a:sym typeface="TT Firs Neue"/>
              </a:rPr>
              <a:t>scale, you can build a triad (a 3‑note chord) starting on each note of the scale. Each triad uses only the notes from the scale. In C major, the notes are: </a:t>
            </a:r>
            <a:r>
              <a:rPr lang="en-US" b="true" sz="2298">
                <a:solidFill>
                  <a:srgbClr val="0B0A0A"/>
                </a:solidFill>
                <a:latin typeface="TT Firs Neue Bold"/>
                <a:ea typeface="TT Firs Neue Bold"/>
                <a:cs typeface="TT Firs Neue Bold"/>
                <a:sym typeface="TT Firs Neue Bold"/>
              </a:rPr>
              <a:t>C – D – E – F – G – A – B</a:t>
            </a:r>
          </a:p>
        </p:txBody>
      </p:sp>
      <p:sp>
        <p:nvSpPr>
          <p:cNvPr name="TextBox 18" id="18"/>
          <p:cNvSpPr txBox="true"/>
          <p:nvPr/>
        </p:nvSpPr>
        <p:spPr>
          <a:xfrm rot="0">
            <a:off x="11669670" y="7609854"/>
            <a:ext cx="5088916" cy="2266950"/>
          </a:xfrm>
          <a:prstGeom prst="rect">
            <a:avLst/>
          </a:prstGeom>
        </p:spPr>
        <p:txBody>
          <a:bodyPr anchor="t" rtlCol="false" tIns="0" lIns="0" bIns="0" rIns="0">
            <a:spAutoFit/>
          </a:bodyPr>
          <a:lstStyle/>
          <a:p>
            <a:pPr algn="l">
              <a:lnSpc>
                <a:spcPts val="2758"/>
              </a:lnSpc>
            </a:pPr>
            <a:r>
              <a:rPr lang="en-US" sz="2298">
                <a:solidFill>
                  <a:srgbClr val="FFFFFF"/>
                </a:solidFill>
                <a:latin typeface="TT Firs Neue"/>
                <a:ea typeface="TT Firs Neue"/>
                <a:cs typeface="TT Firs Neue"/>
                <a:sym typeface="TT Firs Neue"/>
              </a:rPr>
              <a:t>Play C major as shown above. </a:t>
            </a:r>
          </a:p>
          <a:p>
            <a:pPr algn="l">
              <a:lnSpc>
                <a:spcPts val="2758"/>
              </a:lnSpc>
            </a:pPr>
          </a:p>
          <a:p>
            <a:pPr algn="l" marL="0" indent="0" lvl="0">
              <a:lnSpc>
                <a:spcPts val="2518"/>
              </a:lnSpc>
            </a:pPr>
            <a:r>
              <a:rPr lang="en-US" sz="2098">
                <a:solidFill>
                  <a:srgbClr val="FFFFFF"/>
                </a:solidFill>
                <a:latin typeface="TT Firs Neue"/>
                <a:ea typeface="TT Firs Neue"/>
                <a:cs typeface="TT Firs Neue"/>
                <a:sym typeface="TT Firs Neue"/>
              </a:rPr>
              <a:t>Now, without changing the shape of your hand, move up one note and play D minor. Continue moving up the keyboard, one note at a time, and play all 7 chords.</a:t>
            </a:r>
          </a:p>
        </p:txBody>
      </p:sp>
      <p:sp>
        <p:nvSpPr>
          <p:cNvPr name="TextBox 19" id="19"/>
          <p:cNvSpPr txBox="true"/>
          <p:nvPr/>
        </p:nvSpPr>
        <p:spPr>
          <a:xfrm rot="0">
            <a:off x="11669670" y="2892272"/>
            <a:ext cx="5088916" cy="438150"/>
          </a:xfrm>
          <a:prstGeom prst="rect">
            <a:avLst/>
          </a:prstGeom>
        </p:spPr>
        <p:txBody>
          <a:bodyPr anchor="t" rtlCol="false" tIns="0" lIns="0" bIns="0" rIns="0">
            <a:spAutoFit/>
          </a:bodyPr>
          <a:lstStyle/>
          <a:p>
            <a:pPr algn="ctr" marL="0" indent="0" lvl="0">
              <a:lnSpc>
                <a:spcPts val="3478"/>
              </a:lnSpc>
            </a:pPr>
            <a:r>
              <a:rPr lang="en-US" b="true" sz="2898">
                <a:solidFill>
                  <a:srgbClr val="FEFEFE"/>
                </a:solidFill>
                <a:latin typeface="TT Firs Neue Bold"/>
                <a:ea typeface="TT Firs Neue Bold"/>
                <a:cs typeface="TT Firs Neue Bold"/>
                <a:sym typeface="TT Firs Neue Bold"/>
              </a:rPr>
              <a:t>How to Play</a:t>
            </a:r>
          </a:p>
        </p:txBody>
      </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812901" y="209717"/>
            <a:ext cx="14951389" cy="1058424"/>
          </a:xfrm>
          <a:prstGeom prst="rect">
            <a:avLst/>
          </a:prstGeom>
        </p:spPr>
        <p:txBody>
          <a:bodyPr anchor="t" rtlCol="false" tIns="0" lIns="0" bIns="0" rIns="0">
            <a:spAutoFit/>
          </a:bodyPr>
          <a:lstStyle/>
          <a:p>
            <a:pPr algn="l" marL="0" indent="0" lvl="0">
              <a:lnSpc>
                <a:spcPts val="6795"/>
              </a:lnSpc>
            </a:pPr>
            <a:r>
              <a:rPr lang="en-US" sz="6795" spc="-373">
                <a:solidFill>
                  <a:srgbClr val="263A99"/>
                </a:solidFill>
                <a:latin typeface="Heading Now 71-78"/>
                <a:ea typeface="Heading Now 71-78"/>
                <a:cs typeface="Heading Now 71-78"/>
                <a:sym typeface="Heading Now 71-78"/>
              </a:rPr>
              <a:t>Let It Be - Accompaniment</a:t>
            </a:r>
          </a:p>
        </p:txBody>
      </p:sp>
      <p:sp>
        <p:nvSpPr>
          <p:cNvPr name="TextBox 11" id="11"/>
          <p:cNvSpPr txBox="true"/>
          <p:nvPr/>
        </p:nvSpPr>
        <p:spPr>
          <a:xfrm rot="0">
            <a:off x="812901" y="1582852"/>
            <a:ext cx="16877656"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Here are the first 16 bars of the Beatles’ song Let It Be. The chords have been simplified so there is nothing that you haven’t already learned. They are all played with the right hand on a piano.</a:t>
            </a:r>
          </a:p>
        </p:txBody>
      </p:sp>
      <p:sp>
        <p:nvSpPr>
          <p:cNvPr name="Freeform 12" id="12"/>
          <p:cNvSpPr/>
          <p:nvPr/>
        </p:nvSpPr>
        <p:spPr>
          <a:xfrm flipH="false" flipV="false" rot="0">
            <a:off x="924164" y="2657000"/>
            <a:ext cx="15685768" cy="4744945"/>
          </a:xfrm>
          <a:custGeom>
            <a:avLst/>
            <a:gdLst/>
            <a:ahLst/>
            <a:cxnLst/>
            <a:rect r="r" b="b" t="t" l="l"/>
            <a:pathLst>
              <a:path h="4744945" w="15685768">
                <a:moveTo>
                  <a:pt x="0" y="0"/>
                </a:moveTo>
                <a:lnTo>
                  <a:pt x="15685768" y="0"/>
                </a:lnTo>
                <a:lnTo>
                  <a:pt x="15685768" y="4744944"/>
                </a:lnTo>
                <a:lnTo>
                  <a:pt x="0" y="4744944"/>
                </a:lnTo>
                <a:lnTo>
                  <a:pt x="0" y="0"/>
                </a:lnTo>
                <a:close/>
              </a:path>
            </a:pathLst>
          </a:custGeom>
          <a:blipFill>
            <a:blip r:embed="rId4"/>
            <a:stretch>
              <a:fillRect l="0" t="0" r="0" b="0"/>
            </a:stretch>
          </a:blipFill>
        </p:spPr>
      </p:sp>
      <p:sp>
        <p:nvSpPr>
          <p:cNvPr name="Freeform 13" id="13"/>
          <p:cNvSpPr/>
          <p:nvPr/>
        </p:nvSpPr>
        <p:spPr>
          <a:xfrm flipH="false" flipV="false" rot="0">
            <a:off x="924164" y="2657000"/>
            <a:ext cx="760225" cy="533580"/>
          </a:xfrm>
          <a:custGeom>
            <a:avLst/>
            <a:gdLst/>
            <a:ahLst/>
            <a:cxnLst/>
            <a:rect r="r" b="b" t="t" l="l"/>
            <a:pathLst>
              <a:path h="533580" w="760225">
                <a:moveTo>
                  <a:pt x="0" y="0"/>
                </a:moveTo>
                <a:lnTo>
                  <a:pt x="760225" y="0"/>
                </a:lnTo>
                <a:lnTo>
                  <a:pt x="760225" y="533579"/>
                </a:lnTo>
                <a:lnTo>
                  <a:pt x="0" y="533579"/>
                </a:lnTo>
                <a:lnTo>
                  <a:pt x="0" y="0"/>
                </a:lnTo>
                <a:close/>
              </a:path>
            </a:pathLst>
          </a:custGeom>
          <a:blipFill>
            <a:blip r:embed="rId5"/>
            <a:stretch>
              <a:fillRect l="-285752" t="-35948" r="-182114" b="-106773"/>
            </a:stretch>
          </a:blipFill>
          <a:ln cap="sq">
            <a:noFill/>
            <a:prstDash val="solid"/>
            <a:miter/>
          </a:ln>
        </p:spPr>
      </p:sp>
      <p:grpSp>
        <p:nvGrpSpPr>
          <p:cNvPr name="Group 14" id="14"/>
          <p:cNvGrpSpPr/>
          <p:nvPr/>
        </p:nvGrpSpPr>
        <p:grpSpPr>
          <a:xfrm rot="0">
            <a:off x="1412779" y="3041531"/>
            <a:ext cx="331206" cy="299357"/>
            <a:chOff x="0" y="0"/>
            <a:chExt cx="87231" cy="78843"/>
          </a:xfrm>
        </p:grpSpPr>
        <p:sp>
          <p:nvSpPr>
            <p:cNvPr name="Freeform 15" id="15"/>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p:spPr>
        </p:sp>
        <p:sp>
          <p:nvSpPr>
            <p:cNvPr name="TextBox 16" id="16"/>
            <p:cNvSpPr txBox="true"/>
            <p:nvPr/>
          </p:nvSpPr>
          <p:spPr>
            <a:xfrm>
              <a:off x="0" y="-47625"/>
              <a:ext cx="87231" cy="126468"/>
            </a:xfrm>
            <a:prstGeom prst="rect">
              <a:avLst/>
            </a:prstGeom>
          </p:spPr>
          <p:txBody>
            <a:bodyPr anchor="ctr" rtlCol="false" tIns="50800" lIns="50800" bIns="50800" rIns="50800"/>
            <a:lstStyle/>
            <a:p>
              <a:pPr algn="ctr">
                <a:lnSpc>
                  <a:spcPts val="3360"/>
                </a:lnSpc>
              </a:pPr>
            </a:p>
          </p:txBody>
        </p:sp>
      </p:grpSp>
      <p:sp>
        <p:nvSpPr>
          <p:cNvPr name="TextBox 17" id="17"/>
          <p:cNvSpPr txBox="true"/>
          <p:nvPr/>
        </p:nvSpPr>
        <p:spPr>
          <a:xfrm rot="0">
            <a:off x="1426611" y="2852352"/>
            <a:ext cx="666774" cy="29527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 72</a:t>
            </a:r>
          </a:p>
        </p:txBody>
      </p:sp>
      <p:sp>
        <p:nvSpPr>
          <p:cNvPr name="TextBox 18" id="18"/>
          <p:cNvSpPr txBox="true"/>
          <p:nvPr/>
        </p:nvSpPr>
        <p:spPr>
          <a:xfrm rot="0">
            <a:off x="2360858" y="2626241"/>
            <a:ext cx="795040" cy="755015"/>
          </a:xfrm>
          <a:prstGeom prst="rect">
            <a:avLst/>
          </a:prstGeom>
        </p:spPr>
        <p:txBody>
          <a:bodyPr anchor="t" rtlCol="false" tIns="0" lIns="0" bIns="0" rIns="0">
            <a:spAutoFit/>
          </a:bodyPr>
          <a:lstStyle/>
          <a:p>
            <a:pPr algn="ctr">
              <a:lnSpc>
                <a:spcPts val="3360"/>
              </a:lnSpc>
            </a:pPr>
            <a:r>
              <a:rPr lang="en-US" sz="2400" b="true">
                <a:solidFill>
                  <a:srgbClr val="000000"/>
                </a:solidFill>
                <a:latin typeface="Droid Serif Bold"/>
                <a:ea typeface="Droid Serif Bold"/>
                <a:cs typeface="Droid Serif Bold"/>
                <a:sym typeface="Droid Serif Bold"/>
              </a:rPr>
              <a:t>Intro</a:t>
            </a:r>
          </a:p>
          <a:p>
            <a:pPr algn="just">
              <a:lnSpc>
                <a:spcPts val="2660"/>
              </a:lnSpc>
              <a:spcBef>
                <a:spcPct val="0"/>
              </a:spcBef>
            </a:pPr>
            <a:r>
              <a:rPr lang="en-US" sz="1900">
                <a:solidFill>
                  <a:srgbClr val="000000"/>
                </a:solidFill>
                <a:latin typeface="Droid Serif"/>
                <a:ea typeface="Droid Serif"/>
                <a:cs typeface="Droid Serif"/>
                <a:sym typeface="Droid Serif"/>
              </a:rPr>
              <a:t>1</a:t>
            </a:r>
          </a:p>
        </p:txBody>
      </p:sp>
      <p:sp>
        <p:nvSpPr>
          <p:cNvPr name="TextBox 19" id="19"/>
          <p:cNvSpPr txBox="true"/>
          <p:nvPr/>
        </p:nvSpPr>
        <p:spPr>
          <a:xfrm rot="0">
            <a:off x="8034830" y="4591493"/>
            <a:ext cx="8278563"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When I    find myself in tiimes of trouble                                                                                                                                                                              And in my hour of darkness she is</a:t>
            </a:r>
          </a:p>
          <a:p>
            <a:pPr algn="l">
              <a:lnSpc>
                <a:spcPts val="958"/>
              </a:lnSpc>
            </a:pPr>
            <a:r>
              <a:rPr lang="en-US" sz="798">
                <a:solidFill>
                  <a:srgbClr val="0B0A0A"/>
                </a:solidFill>
                <a:latin typeface="Droid Serif"/>
                <a:ea typeface="Droid Serif"/>
                <a:cs typeface="Droid Serif"/>
                <a:sym typeface="Droid Serif"/>
              </a:rPr>
              <a:t>                                                                       Mother Mary comes to me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20" id="20"/>
          <p:cNvSpPr txBox="true"/>
          <p:nvPr/>
        </p:nvSpPr>
        <p:spPr>
          <a:xfrm rot="0">
            <a:off x="1929002" y="6715125"/>
            <a:ext cx="13310625"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standing right in front of me                                                                                                                              Let it be                Leit it be                               Let it be               Let it be                                                                    Whisper words of wisdom      Let it be</a:t>
            </a:r>
          </a:p>
          <a:p>
            <a:pPr algn="l">
              <a:lnSpc>
                <a:spcPts val="958"/>
              </a:lnSpc>
            </a:pPr>
            <a:r>
              <a:rPr lang="en-US" sz="798">
                <a:solidFill>
                  <a:srgbClr val="0B0A0A"/>
                </a:solidFill>
                <a:latin typeface="Droid Serif"/>
                <a:ea typeface="Droid Serif"/>
                <a:cs typeface="Droid Serif"/>
                <a:sym typeface="Droid Serif"/>
              </a:rPr>
              <a:t>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21" id="21"/>
          <p:cNvSpPr txBox="true"/>
          <p:nvPr/>
        </p:nvSpPr>
        <p:spPr>
          <a:xfrm rot="0">
            <a:off x="8433953" y="2626241"/>
            <a:ext cx="1118443"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Verse 1</a:t>
            </a:r>
          </a:p>
        </p:txBody>
      </p:sp>
      <p:sp>
        <p:nvSpPr>
          <p:cNvPr name="TextBox 22" id="22"/>
          <p:cNvSpPr txBox="true"/>
          <p:nvPr/>
        </p:nvSpPr>
        <p:spPr>
          <a:xfrm rot="0">
            <a:off x="6923084" y="4614182"/>
            <a:ext cx="1105049"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Chorus</a:t>
            </a:r>
          </a:p>
        </p:txBody>
      </p:sp>
      <p:sp>
        <p:nvSpPr>
          <p:cNvPr name="TextBox 23" id="23"/>
          <p:cNvSpPr txBox="true"/>
          <p:nvPr/>
        </p:nvSpPr>
        <p:spPr>
          <a:xfrm rot="0">
            <a:off x="924164" y="7591736"/>
            <a:ext cx="15685768" cy="352425"/>
          </a:xfrm>
          <a:prstGeom prst="rect">
            <a:avLst/>
          </a:prstGeom>
        </p:spPr>
        <p:txBody>
          <a:bodyPr anchor="t" rtlCol="false" tIns="0" lIns="0" bIns="0" rIns="0">
            <a:spAutoFit/>
          </a:bodyPr>
          <a:lstStyle/>
          <a:p>
            <a:pPr algn="ctr" marL="0" indent="0" lvl="0">
              <a:lnSpc>
                <a:spcPts val="2758"/>
              </a:lnSpc>
            </a:pPr>
            <a:r>
              <a:rPr lang="en-US" sz="2298">
                <a:solidFill>
                  <a:srgbClr val="0B0A0A"/>
                </a:solidFill>
                <a:latin typeface="TT Firs Neue"/>
                <a:ea typeface="TT Firs Neue"/>
                <a:cs typeface="TT Firs Neue"/>
                <a:sym typeface="TT Firs Neue"/>
              </a:rPr>
              <a:t>This might look a little scary at first glance, but we’ll break it down on the next page.</a:t>
            </a:r>
          </a:p>
        </p:txBody>
      </p:sp>
      <p:sp>
        <p:nvSpPr>
          <p:cNvPr name="TextBox 24" id="24"/>
          <p:cNvSpPr txBox="true"/>
          <p:nvPr/>
        </p:nvSpPr>
        <p:spPr>
          <a:xfrm rot="0">
            <a:off x="478492" y="8456260"/>
            <a:ext cx="17498701" cy="17240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A </a:t>
            </a:r>
            <a:r>
              <a:rPr lang="en-US" sz="2298" b="true">
                <a:solidFill>
                  <a:srgbClr val="0B0A0A"/>
                </a:solidFill>
                <a:latin typeface="TT Firs Neue Bold"/>
                <a:ea typeface="TT Firs Neue Bold"/>
                <a:cs typeface="TT Firs Neue Bold"/>
                <a:sym typeface="TT Firs Neue Bold"/>
              </a:rPr>
              <a:t>Melody </a:t>
            </a:r>
            <a:r>
              <a:rPr lang="en-US" sz="2298">
                <a:solidFill>
                  <a:srgbClr val="0B0A0A"/>
                </a:solidFill>
                <a:latin typeface="TT Firs Neue"/>
                <a:ea typeface="TT Firs Neue"/>
                <a:cs typeface="TT Firs Neue"/>
                <a:sym typeface="TT Firs Neue"/>
              </a:rPr>
              <a:t>is a sequence of single notes played one after another that forms a musical line. It is usually the part of the music you can hum or sing. In Let It Be, the melody is sung by Paul McCartney and the lyrics appear above.</a:t>
            </a:r>
          </a:p>
          <a:p>
            <a:pPr algn="l">
              <a:lnSpc>
                <a:spcPts val="2758"/>
              </a:lnSpc>
            </a:pPr>
          </a:p>
          <a:p>
            <a:pPr algn="l" marL="0" indent="0" lvl="0">
              <a:lnSpc>
                <a:spcPts val="2758"/>
              </a:lnSpc>
            </a:pPr>
            <a:r>
              <a:rPr lang="en-US" b="true" sz="2298">
                <a:solidFill>
                  <a:srgbClr val="0B0A0A"/>
                </a:solidFill>
                <a:latin typeface="TT Firs Neue Bold"/>
                <a:ea typeface="TT Firs Neue Bold"/>
                <a:cs typeface="TT Firs Neue Bold"/>
                <a:sym typeface="TT Firs Neue Bold"/>
              </a:rPr>
              <a:t>Harmony</a:t>
            </a:r>
            <a:r>
              <a:rPr lang="en-US" sz="2298">
                <a:solidFill>
                  <a:srgbClr val="0B0A0A"/>
                </a:solidFill>
                <a:latin typeface="TT Firs Neue"/>
                <a:ea typeface="TT Firs Neue"/>
                <a:cs typeface="TT Firs Neue"/>
                <a:sym typeface="TT Firs Neue"/>
              </a:rPr>
              <a:t> is what happens when two or more notes sound at the same time. It creates the sense of depth or richness beneath a melody using </a:t>
            </a:r>
            <a:r>
              <a:rPr lang="en-US" b="true" sz="2298">
                <a:solidFill>
                  <a:srgbClr val="0B0A0A"/>
                </a:solidFill>
                <a:latin typeface="TT Firs Neue Bold"/>
                <a:ea typeface="TT Firs Neue Bold"/>
                <a:cs typeface="TT Firs Neue Bold"/>
                <a:sym typeface="TT Firs Neue Bold"/>
              </a:rPr>
              <a:t>chord progressions</a:t>
            </a:r>
            <a:r>
              <a:rPr lang="en-US" sz="2298">
                <a:solidFill>
                  <a:srgbClr val="0B0A0A"/>
                </a:solidFill>
                <a:latin typeface="TT Firs Neue"/>
                <a:ea typeface="TT Firs Neue"/>
                <a:cs typeface="TT Firs Neue"/>
                <a:sym typeface="TT Firs Neue"/>
              </a:rPr>
              <a:t> (a series of chords). The Harmony is played on the piano using the chords above.</a:t>
            </a:r>
          </a:p>
        </p:txBody>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301116" y="2140531"/>
            <a:ext cx="15685768" cy="4744945"/>
          </a:xfrm>
          <a:custGeom>
            <a:avLst/>
            <a:gdLst/>
            <a:ahLst/>
            <a:cxnLst/>
            <a:rect r="r" b="b" t="t" l="l"/>
            <a:pathLst>
              <a:path h="4744945" w="15685768">
                <a:moveTo>
                  <a:pt x="0" y="0"/>
                </a:moveTo>
                <a:lnTo>
                  <a:pt x="15685768" y="0"/>
                </a:lnTo>
                <a:lnTo>
                  <a:pt x="15685768" y="4744945"/>
                </a:lnTo>
                <a:lnTo>
                  <a:pt x="0" y="4744945"/>
                </a:lnTo>
                <a:lnTo>
                  <a:pt x="0" y="0"/>
                </a:lnTo>
                <a:close/>
              </a:path>
            </a:pathLst>
          </a:custGeom>
          <a:blipFill>
            <a:blip r:embed="rId4"/>
            <a:stretch>
              <a:fillRect l="0" t="0" r="0" b="0"/>
            </a:stretch>
          </a:blipFill>
        </p:spPr>
      </p:sp>
      <p:sp>
        <p:nvSpPr>
          <p:cNvPr name="Freeform 11" id="11"/>
          <p:cNvSpPr/>
          <p:nvPr/>
        </p:nvSpPr>
        <p:spPr>
          <a:xfrm flipH="false" flipV="false" rot="0">
            <a:off x="1301116" y="2140531"/>
            <a:ext cx="760225" cy="533580"/>
          </a:xfrm>
          <a:custGeom>
            <a:avLst/>
            <a:gdLst/>
            <a:ahLst/>
            <a:cxnLst/>
            <a:rect r="r" b="b" t="t" l="l"/>
            <a:pathLst>
              <a:path h="533580" w="760225">
                <a:moveTo>
                  <a:pt x="0" y="0"/>
                </a:moveTo>
                <a:lnTo>
                  <a:pt x="760225" y="0"/>
                </a:lnTo>
                <a:lnTo>
                  <a:pt x="760225" y="533580"/>
                </a:lnTo>
                <a:lnTo>
                  <a:pt x="0" y="533580"/>
                </a:lnTo>
                <a:lnTo>
                  <a:pt x="0" y="0"/>
                </a:lnTo>
                <a:close/>
              </a:path>
            </a:pathLst>
          </a:custGeom>
          <a:blipFill>
            <a:blip r:embed="rId5"/>
            <a:stretch>
              <a:fillRect l="-285752" t="-35948" r="-182114" b="-106773"/>
            </a:stretch>
          </a:blipFill>
          <a:ln cap="sq">
            <a:noFill/>
            <a:prstDash val="solid"/>
            <a:miter/>
          </a:ln>
        </p:spPr>
      </p:sp>
      <p:grpSp>
        <p:nvGrpSpPr>
          <p:cNvPr name="Group 12" id="12"/>
          <p:cNvGrpSpPr/>
          <p:nvPr/>
        </p:nvGrpSpPr>
        <p:grpSpPr>
          <a:xfrm rot="0">
            <a:off x="1789731" y="2525063"/>
            <a:ext cx="331206" cy="299357"/>
            <a:chOff x="0" y="0"/>
            <a:chExt cx="87231" cy="78843"/>
          </a:xfrm>
        </p:grpSpPr>
        <p:sp>
          <p:nvSpPr>
            <p:cNvPr name="Freeform 13" id="13"/>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p:spPr>
        </p:sp>
        <p:sp>
          <p:nvSpPr>
            <p:cNvPr name="TextBox 14" id="14"/>
            <p:cNvSpPr txBox="true"/>
            <p:nvPr/>
          </p:nvSpPr>
          <p:spPr>
            <a:xfrm>
              <a:off x="0" y="-47625"/>
              <a:ext cx="87231" cy="126468"/>
            </a:xfrm>
            <a:prstGeom prst="rect">
              <a:avLst/>
            </a:prstGeom>
          </p:spPr>
          <p:txBody>
            <a:bodyPr anchor="ctr" rtlCol="false" tIns="50800" lIns="50800" bIns="50800" rIns="50800"/>
            <a:lstStyle/>
            <a:p>
              <a:pPr algn="ctr">
                <a:lnSpc>
                  <a:spcPts val="3360"/>
                </a:lnSpc>
              </a:pPr>
            </a:p>
          </p:txBody>
        </p:sp>
      </p:grpSp>
      <p:sp>
        <p:nvSpPr>
          <p:cNvPr name="TextBox 15" id="15"/>
          <p:cNvSpPr txBox="true"/>
          <p:nvPr/>
        </p:nvSpPr>
        <p:spPr>
          <a:xfrm rot="0">
            <a:off x="1803563" y="2335884"/>
            <a:ext cx="666774" cy="29527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 72</a:t>
            </a:r>
          </a:p>
        </p:txBody>
      </p:sp>
      <p:sp>
        <p:nvSpPr>
          <p:cNvPr name="TextBox 16" id="16"/>
          <p:cNvSpPr txBox="true"/>
          <p:nvPr/>
        </p:nvSpPr>
        <p:spPr>
          <a:xfrm rot="0">
            <a:off x="2737810" y="2109773"/>
            <a:ext cx="795040" cy="755015"/>
          </a:xfrm>
          <a:prstGeom prst="rect">
            <a:avLst/>
          </a:prstGeom>
        </p:spPr>
        <p:txBody>
          <a:bodyPr anchor="t" rtlCol="false" tIns="0" lIns="0" bIns="0" rIns="0">
            <a:spAutoFit/>
          </a:bodyPr>
          <a:lstStyle/>
          <a:p>
            <a:pPr algn="ctr">
              <a:lnSpc>
                <a:spcPts val="3360"/>
              </a:lnSpc>
            </a:pPr>
            <a:r>
              <a:rPr lang="en-US" sz="2400" b="true">
                <a:solidFill>
                  <a:srgbClr val="000000"/>
                </a:solidFill>
                <a:latin typeface="Droid Serif Bold"/>
                <a:ea typeface="Droid Serif Bold"/>
                <a:cs typeface="Droid Serif Bold"/>
                <a:sym typeface="Droid Serif Bold"/>
              </a:rPr>
              <a:t>Intro</a:t>
            </a:r>
          </a:p>
          <a:p>
            <a:pPr algn="just">
              <a:lnSpc>
                <a:spcPts val="2660"/>
              </a:lnSpc>
              <a:spcBef>
                <a:spcPct val="0"/>
              </a:spcBef>
            </a:pPr>
            <a:r>
              <a:rPr lang="en-US" sz="1900">
                <a:solidFill>
                  <a:srgbClr val="000000"/>
                </a:solidFill>
                <a:latin typeface="Droid Serif"/>
                <a:ea typeface="Droid Serif"/>
                <a:cs typeface="Droid Serif"/>
                <a:sym typeface="Droid Serif"/>
              </a:rPr>
              <a:t>1</a:t>
            </a:r>
          </a:p>
        </p:txBody>
      </p:sp>
      <p:sp>
        <p:nvSpPr>
          <p:cNvPr name="TextBox 17" id="17"/>
          <p:cNvSpPr txBox="true"/>
          <p:nvPr/>
        </p:nvSpPr>
        <p:spPr>
          <a:xfrm rot="0">
            <a:off x="8411782" y="4075025"/>
            <a:ext cx="8278563"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When I    find myself in tiimes of trouble                                                                                                                                                                              And in my hour of darkness she is</a:t>
            </a:r>
          </a:p>
          <a:p>
            <a:pPr algn="l">
              <a:lnSpc>
                <a:spcPts val="958"/>
              </a:lnSpc>
            </a:pPr>
            <a:r>
              <a:rPr lang="en-US" sz="798">
                <a:solidFill>
                  <a:srgbClr val="0B0A0A"/>
                </a:solidFill>
                <a:latin typeface="Droid Serif"/>
                <a:ea typeface="Droid Serif"/>
                <a:cs typeface="Droid Serif"/>
                <a:sym typeface="Droid Serif"/>
              </a:rPr>
              <a:t>                                                                       Mother Mary comes to me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18" id="18"/>
          <p:cNvSpPr txBox="true"/>
          <p:nvPr/>
        </p:nvSpPr>
        <p:spPr>
          <a:xfrm rot="0">
            <a:off x="2305954" y="6198657"/>
            <a:ext cx="13310625"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standing right in front of me                                                                                                                              Let it be                Leit it be                               Let it be               Let it be                                                                    Whisper words of wisdom      Let it be</a:t>
            </a:r>
          </a:p>
          <a:p>
            <a:pPr algn="l">
              <a:lnSpc>
                <a:spcPts val="958"/>
              </a:lnSpc>
            </a:pPr>
            <a:r>
              <a:rPr lang="en-US" sz="798">
                <a:solidFill>
                  <a:srgbClr val="0B0A0A"/>
                </a:solidFill>
                <a:latin typeface="Droid Serif"/>
                <a:ea typeface="Droid Serif"/>
                <a:cs typeface="Droid Serif"/>
                <a:sym typeface="Droid Serif"/>
              </a:rPr>
              <a:t>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19" id="19"/>
          <p:cNvSpPr txBox="true"/>
          <p:nvPr/>
        </p:nvSpPr>
        <p:spPr>
          <a:xfrm rot="0">
            <a:off x="8810905" y="2109773"/>
            <a:ext cx="1118443"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Verse 1</a:t>
            </a:r>
          </a:p>
        </p:txBody>
      </p:sp>
      <p:sp>
        <p:nvSpPr>
          <p:cNvPr name="TextBox 20" id="20"/>
          <p:cNvSpPr txBox="true"/>
          <p:nvPr/>
        </p:nvSpPr>
        <p:spPr>
          <a:xfrm rot="0">
            <a:off x="7300036" y="4097714"/>
            <a:ext cx="1105049"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Chorus</a:t>
            </a:r>
          </a:p>
        </p:txBody>
      </p:sp>
      <p:grpSp>
        <p:nvGrpSpPr>
          <p:cNvPr name="Group 21" id="21"/>
          <p:cNvGrpSpPr/>
          <p:nvPr/>
        </p:nvGrpSpPr>
        <p:grpSpPr>
          <a:xfrm rot="0">
            <a:off x="2783349" y="2674741"/>
            <a:ext cx="6027555" cy="1278772"/>
            <a:chOff x="0" y="0"/>
            <a:chExt cx="1587504" cy="336796"/>
          </a:xfrm>
        </p:grpSpPr>
        <p:sp>
          <p:nvSpPr>
            <p:cNvPr name="Freeform 22" id="22"/>
            <p:cNvSpPr/>
            <p:nvPr/>
          </p:nvSpPr>
          <p:spPr>
            <a:xfrm flipH="false" flipV="false" rot="0">
              <a:off x="0" y="0"/>
              <a:ext cx="1587504" cy="336796"/>
            </a:xfrm>
            <a:custGeom>
              <a:avLst/>
              <a:gdLst/>
              <a:ahLst/>
              <a:cxnLst/>
              <a:rect r="r" b="b" t="t" l="l"/>
              <a:pathLst>
                <a:path h="336796" w="1587504">
                  <a:moveTo>
                    <a:pt x="0" y="0"/>
                  </a:moveTo>
                  <a:lnTo>
                    <a:pt x="1587504" y="0"/>
                  </a:lnTo>
                  <a:lnTo>
                    <a:pt x="1587504" y="336796"/>
                  </a:lnTo>
                  <a:lnTo>
                    <a:pt x="0" y="336796"/>
                  </a:lnTo>
                  <a:close/>
                </a:path>
              </a:pathLst>
            </a:custGeom>
            <a:solidFill>
              <a:srgbClr val="5170FF">
                <a:alpha val="64706"/>
              </a:srgbClr>
            </a:solidFill>
          </p:spPr>
        </p:sp>
        <p:sp>
          <p:nvSpPr>
            <p:cNvPr name="TextBox 23" id="23"/>
            <p:cNvSpPr txBox="true"/>
            <p:nvPr/>
          </p:nvSpPr>
          <p:spPr>
            <a:xfrm>
              <a:off x="0" y="-47625"/>
              <a:ext cx="1587504" cy="384421"/>
            </a:xfrm>
            <a:prstGeom prst="rect">
              <a:avLst/>
            </a:prstGeom>
          </p:spPr>
          <p:txBody>
            <a:bodyPr anchor="ctr" rtlCol="false" tIns="50800" lIns="50800" bIns="50800" rIns="50800"/>
            <a:lstStyle/>
            <a:p>
              <a:pPr algn="ctr">
                <a:lnSpc>
                  <a:spcPts val="3360"/>
                </a:lnSpc>
              </a:pPr>
            </a:p>
          </p:txBody>
        </p:sp>
      </p:grpSp>
      <p:grpSp>
        <p:nvGrpSpPr>
          <p:cNvPr name="Group 24" id="24"/>
          <p:cNvGrpSpPr/>
          <p:nvPr/>
        </p:nvGrpSpPr>
        <p:grpSpPr>
          <a:xfrm rot="0">
            <a:off x="8961266" y="2674741"/>
            <a:ext cx="6027555" cy="1278772"/>
            <a:chOff x="0" y="0"/>
            <a:chExt cx="1587504" cy="336796"/>
          </a:xfrm>
        </p:grpSpPr>
        <p:sp>
          <p:nvSpPr>
            <p:cNvPr name="Freeform 25" id="25"/>
            <p:cNvSpPr/>
            <p:nvPr/>
          </p:nvSpPr>
          <p:spPr>
            <a:xfrm flipH="false" flipV="false" rot="0">
              <a:off x="0" y="0"/>
              <a:ext cx="1587504" cy="336796"/>
            </a:xfrm>
            <a:custGeom>
              <a:avLst/>
              <a:gdLst/>
              <a:ahLst/>
              <a:cxnLst/>
              <a:rect r="r" b="b" t="t" l="l"/>
              <a:pathLst>
                <a:path h="336796" w="1587504">
                  <a:moveTo>
                    <a:pt x="0" y="0"/>
                  </a:moveTo>
                  <a:lnTo>
                    <a:pt x="1587504" y="0"/>
                  </a:lnTo>
                  <a:lnTo>
                    <a:pt x="1587504" y="336796"/>
                  </a:lnTo>
                  <a:lnTo>
                    <a:pt x="0" y="336796"/>
                  </a:lnTo>
                  <a:close/>
                </a:path>
              </a:pathLst>
            </a:custGeom>
            <a:solidFill>
              <a:srgbClr val="5170FF">
                <a:alpha val="64706"/>
              </a:srgbClr>
            </a:solidFill>
          </p:spPr>
        </p:sp>
        <p:sp>
          <p:nvSpPr>
            <p:cNvPr name="TextBox 26" id="26"/>
            <p:cNvSpPr txBox="true"/>
            <p:nvPr/>
          </p:nvSpPr>
          <p:spPr>
            <a:xfrm>
              <a:off x="0" y="-47625"/>
              <a:ext cx="1587504" cy="384421"/>
            </a:xfrm>
            <a:prstGeom prst="rect">
              <a:avLst/>
            </a:prstGeom>
          </p:spPr>
          <p:txBody>
            <a:bodyPr anchor="ctr" rtlCol="false" tIns="50800" lIns="50800" bIns="50800" rIns="50800"/>
            <a:lstStyle/>
            <a:p>
              <a:pPr algn="ctr">
                <a:lnSpc>
                  <a:spcPts val="3360"/>
                </a:lnSpc>
              </a:pPr>
            </a:p>
          </p:txBody>
        </p:sp>
      </p:grpSp>
      <p:grpSp>
        <p:nvGrpSpPr>
          <p:cNvPr name="Group 27" id="27"/>
          <p:cNvGrpSpPr/>
          <p:nvPr/>
        </p:nvGrpSpPr>
        <p:grpSpPr>
          <a:xfrm rot="0">
            <a:off x="15250653" y="2674741"/>
            <a:ext cx="1551162" cy="1278772"/>
            <a:chOff x="0" y="0"/>
            <a:chExt cx="408537" cy="336796"/>
          </a:xfrm>
        </p:grpSpPr>
        <p:sp>
          <p:nvSpPr>
            <p:cNvPr name="Freeform 28" id="28"/>
            <p:cNvSpPr/>
            <p:nvPr/>
          </p:nvSpPr>
          <p:spPr>
            <a:xfrm flipH="false" flipV="false" rot="0">
              <a:off x="0" y="0"/>
              <a:ext cx="408537" cy="336796"/>
            </a:xfrm>
            <a:custGeom>
              <a:avLst/>
              <a:gdLst/>
              <a:ahLst/>
              <a:cxnLst/>
              <a:rect r="r" b="b" t="t" l="l"/>
              <a:pathLst>
                <a:path h="336796" w="408537">
                  <a:moveTo>
                    <a:pt x="0" y="0"/>
                  </a:moveTo>
                  <a:lnTo>
                    <a:pt x="408537" y="0"/>
                  </a:lnTo>
                  <a:lnTo>
                    <a:pt x="408537" y="336796"/>
                  </a:lnTo>
                  <a:lnTo>
                    <a:pt x="0" y="336796"/>
                  </a:lnTo>
                  <a:close/>
                </a:path>
              </a:pathLst>
            </a:custGeom>
            <a:solidFill>
              <a:srgbClr val="5170FF">
                <a:alpha val="64706"/>
              </a:srgbClr>
            </a:solidFill>
          </p:spPr>
        </p:sp>
        <p:sp>
          <p:nvSpPr>
            <p:cNvPr name="TextBox 29" id="29"/>
            <p:cNvSpPr txBox="true"/>
            <p:nvPr/>
          </p:nvSpPr>
          <p:spPr>
            <a:xfrm>
              <a:off x="0" y="-47625"/>
              <a:ext cx="408537" cy="384421"/>
            </a:xfrm>
            <a:prstGeom prst="rect">
              <a:avLst/>
            </a:prstGeom>
          </p:spPr>
          <p:txBody>
            <a:bodyPr anchor="ctr" rtlCol="false" tIns="50800" lIns="50800" bIns="50800" rIns="50800"/>
            <a:lstStyle/>
            <a:p>
              <a:pPr algn="ctr">
                <a:lnSpc>
                  <a:spcPts val="3360"/>
                </a:lnSpc>
              </a:pPr>
            </a:p>
          </p:txBody>
        </p:sp>
      </p:grpSp>
      <p:grpSp>
        <p:nvGrpSpPr>
          <p:cNvPr name="Group 30" id="30"/>
          <p:cNvGrpSpPr/>
          <p:nvPr/>
        </p:nvGrpSpPr>
        <p:grpSpPr>
          <a:xfrm rot="0">
            <a:off x="2305954" y="4627032"/>
            <a:ext cx="4994082" cy="1278772"/>
            <a:chOff x="0" y="0"/>
            <a:chExt cx="1315314" cy="336796"/>
          </a:xfrm>
        </p:grpSpPr>
        <p:sp>
          <p:nvSpPr>
            <p:cNvPr name="Freeform 31" id="31"/>
            <p:cNvSpPr/>
            <p:nvPr/>
          </p:nvSpPr>
          <p:spPr>
            <a:xfrm flipH="false" flipV="false" rot="0">
              <a:off x="0" y="0"/>
              <a:ext cx="1315314" cy="336796"/>
            </a:xfrm>
            <a:custGeom>
              <a:avLst/>
              <a:gdLst/>
              <a:ahLst/>
              <a:cxnLst/>
              <a:rect r="r" b="b" t="t" l="l"/>
              <a:pathLst>
                <a:path h="336796" w="1315314">
                  <a:moveTo>
                    <a:pt x="0" y="0"/>
                  </a:moveTo>
                  <a:lnTo>
                    <a:pt x="1315314" y="0"/>
                  </a:lnTo>
                  <a:lnTo>
                    <a:pt x="1315314" y="336796"/>
                  </a:lnTo>
                  <a:lnTo>
                    <a:pt x="0" y="336796"/>
                  </a:lnTo>
                  <a:close/>
                </a:path>
              </a:pathLst>
            </a:custGeom>
            <a:solidFill>
              <a:srgbClr val="5170FF">
                <a:alpha val="64706"/>
              </a:srgbClr>
            </a:solidFill>
          </p:spPr>
        </p:sp>
        <p:sp>
          <p:nvSpPr>
            <p:cNvPr name="TextBox 32" id="32"/>
            <p:cNvSpPr txBox="true"/>
            <p:nvPr/>
          </p:nvSpPr>
          <p:spPr>
            <a:xfrm>
              <a:off x="0" y="-47625"/>
              <a:ext cx="1315314" cy="384421"/>
            </a:xfrm>
            <a:prstGeom prst="rect">
              <a:avLst/>
            </a:prstGeom>
          </p:spPr>
          <p:txBody>
            <a:bodyPr anchor="ctr" rtlCol="false" tIns="50800" lIns="50800" bIns="50800" rIns="50800"/>
            <a:lstStyle/>
            <a:p>
              <a:pPr algn="ctr">
                <a:lnSpc>
                  <a:spcPts val="3360"/>
                </a:lnSpc>
              </a:pPr>
            </a:p>
          </p:txBody>
        </p:sp>
      </p:grpSp>
      <p:grpSp>
        <p:nvGrpSpPr>
          <p:cNvPr name="Group 33" id="33"/>
          <p:cNvGrpSpPr/>
          <p:nvPr/>
        </p:nvGrpSpPr>
        <p:grpSpPr>
          <a:xfrm rot="0">
            <a:off x="5133325" y="138116"/>
            <a:ext cx="8021350" cy="1821440"/>
            <a:chOff x="0" y="0"/>
            <a:chExt cx="2112619" cy="479721"/>
          </a:xfrm>
        </p:grpSpPr>
        <p:sp>
          <p:nvSpPr>
            <p:cNvPr name="Freeform 34" id="34"/>
            <p:cNvSpPr/>
            <p:nvPr/>
          </p:nvSpPr>
          <p:spPr>
            <a:xfrm flipH="false" flipV="false" rot="0">
              <a:off x="0" y="0"/>
              <a:ext cx="2112619" cy="479721"/>
            </a:xfrm>
            <a:custGeom>
              <a:avLst/>
              <a:gdLst/>
              <a:ahLst/>
              <a:cxnLst/>
              <a:rect r="r" b="b" t="t" l="l"/>
              <a:pathLst>
                <a:path h="479721" w="2112619">
                  <a:moveTo>
                    <a:pt x="0" y="0"/>
                  </a:moveTo>
                  <a:lnTo>
                    <a:pt x="2112619" y="0"/>
                  </a:lnTo>
                  <a:lnTo>
                    <a:pt x="2112619" y="479721"/>
                  </a:lnTo>
                  <a:lnTo>
                    <a:pt x="0" y="479721"/>
                  </a:lnTo>
                  <a:close/>
                </a:path>
              </a:pathLst>
            </a:custGeom>
            <a:solidFill>
              <a:srgbClr val="5170FF">
                <a:alpha val="64706"/>
              </a:srgbClr>
            </a:solidFill>
          </p:spPr>
        </p:sp>
        <p:sp>
          <p:nvSpPr>
            <p:cNvPr name="TextBox 35" id="35"/>
            <p:cNvSpPr txBox="true"/>
            <p:nvPr/>
          </p:nvSpPr>
          <p:spPr>
            <a:xfrm>
              <a:off x="0" y="-47625"/>
              <a:ext cx="2112619" cy="527346"/>
            </a:xfrm>
            <a:prstGeom prst="rect">
              <a:avLst/>
            </a:prstGeom>
          </p:spPr>
          <p:txBody>
            <a:bodyPr anchor="ctr" rtlCol="false" tIns="50800" lIns="50800" bIns="50800" rIns="50800"/>
            <a:lstStyle/>
            <a:p>
              <a:pPr algn="ctr">
                <a:lnSpc>
                  <a:spcPts val="3360"/>
                </a:lnSpc>
              </a:pPr>
            </a:p>
          </p:txBody>
        </p:sp>
      </p:grpSp>
      <p:sp>
        <p:nvSpPr>
          <p:cNvPr name="TextBox 36" id="36"/>
          <p:cNvSpPr txBox="true"/>
          <p:nvPr/>
        </p:nvSpPr>
        <p:spPr>
          <a:xfrm rot="0">
            <a:off x="5325157" y="235531"/>
            <a:ext cx="7684461" cy="1724025"/>
          </a:xfrm>
          <a:prstGeom prst="rect">
            <a:avLst/>
          </a:prstGeom>
        </p:spPr>
        <p:txBody>
          <a:bodyPr anchor="t" rtlCol="false" tIns="0" lIns="0" bIns="0" rIns="0">
            <a:spAutoFit/>
          </a:bodyPr>
          <a:lstStyle/>
          <a:p>
            <a:pPr algn="l">
              <a:lnSpc>
                <a:spcPts val="2758"/>
              </a:lnSpc>
            </a:pPr>
            <a:r>
              <a:rPr lang="en-US" sz="2298" b="true">
                <a:solidFill>
                  <a:srgbClr val="0B0A0A"/>
                </a:solidFill>
                <a:latin typeface="TT Firs Neue Bold"/>
                <a:ea typeface="TT Firs Neue Bold"/>
                <a:cs typeface="TT Firs Neue Bold"/>
                <a:sym typeface="TT Firs Neue Bold"/>
              </a:rPr>
              <a:t>Step 1 - Identify Repetition</a:t>
            </a:r>
          </a:p>
          <a:p>
            <a:pPr algn="l" marL="0" indent="0" lvl="0">
              <a:lnSpc>
                <a:spcPts val="2758"/>
              </a:lnSpc>
            </a:pPr>
            <a:r>
              <a:rPr lang="en-US" sz="2298">
                <a:solidFill>
                  <a:srgbClr val="0B0A0A"/>
                </a:solidFill>
                <a:latin typeface="TT Firs Neue"/>
                <a:ea typeface="TT Firs Neue"/>
                <a:cs typeface="TT Firs Neue"/>
                <a:sym typeface="TT Firs Neue"/>
              </a:rPr>
              <a:t>Bars 1-4 are the same as bars 5-8, which are the same as bars 9-12. So by learning how to play bars 1-4, we also learn how to play the first 12 bars. So let’s focus on the first repetition (bars 1-4).</a:t>
            </a:r>
          </a:p>
        </p:txBody>
      </p:sp>
      <p:grpSp>
        <p:nvGrpSpPr>
          <p:cNvPr name="Group 37" id="37"/>
          <p:cNvGrpSpPr/>
          <p:nvPr/>
        </p:nvGrpSpPr>
        <p:grpSpPr>
          <a:xfrm rot="0">
            <a:off x="3991733" y="7068150"/>
            <a:ext cx="9550629" cy="3026788"/>
            <a:chOff x="0" y="0"/>
            <a:chExt cx="12734173" cy="4035717"/>
          </a:xfrm>
        </p:grpSpPr>
        <p:sp>
          <p:nvSpPr>
            <p:cNvPr name="TextBox 38" id="38"/>
            <p:cNvSpPr txBox="true"/>
            <p:nvPr/>
          </p:nvSpPr>
          <p:spPr>
            <a:xfrm rot="0">
              <a:off x="0" y="-9525"/>
              <a:ext cx="12705675" cy="923925"/>
            </a:xfrm>
            <a:prstGeom prst="rect">
              <a:avLst/>
            </a:prstGeom>
          </p:spPr>
          <p:txBody>
            <a:bodyPr anchor="t" rtlCol="false" tIns="0" lIns="0" bIns="0" rIns="0">
              <a:spAutoFit/>
            </a:bodyPr>
            <a:lstStyle/>
            <a:p>
              <a:pPr algn="ctr">
                <a:lnSpc>
                  <a:spcPts val="2758"/>
                </a:lnSpc>
              </a:pPr>
              <a:r>
                <a:rPr lang="en-US" sz="2298" b="true">
                  <a:solidFill>
                    <a:srgbClr val="0B0A0A"/>
                  </a:solidFill>
                  <a:latin typeface="TT Firs Neue Bold"/>
                  <a:ea typeface="TT Firs Neue Bold"/>
                  <a:cs typeface="TT Firs Neue Bold"/>
                  <a:sym typeface="TT Firs Neue Bold"/>
                </a:rPr>
                <a:t>Step 2 - Identify Chords</a:t>
              </a:r>
            </a:p>
            <a:p>
              <a:pPr algn="ctr" marL="0" indent="0" lvl="0">
                <a:lnSpc>
                  <a:spcPts val="2758"/>
                </a:lnSpc>
              </a:pPr>
              <a:r>
                <a:rPr lang="en-US" sz="2298">
                  <a:solidFill>
                    <a:srgbClr val="0B0A0A"/>
                  </a:solidFill>
                  <a:latin typeface="TT Firs Neue"/>
                  <a:ea typeface="TT Firs Neue"/>
                  <a:cs typeface="TT Firs Neue"/>
                  <a:sym typeface="TT Firs Neue"/>
                </a:rPr>
                <a:t>Note the chords being used in the repeated section (bars 1-4).</a:t>
              </a:r>
            </a:p>
          </p:txBody>
        </p:sp>
        <p:sp>
          <p:nvSpPr>
            <p:cNvPr name="Freeform 39" id="39"/>
            <p:cNvSpPr/>
            <p:nvPr/>
          </p:nvSpPr>
          <p:spPr>
            <a:xfrm flipH="false" flipV="false" rot="0">
              <a:off x="0" y="1126888"/>
              <a:ext cx="12688592" cy="2908829"/>
            </a:xfrm>
            <a:custGeom>
              <a:avLst/>
              <a:gdLst/>
              <a:ahLst/>
              <a:cxnLst/>
              <a:rect r="r" b="b" t="t" l="l"/>
              <a:pathLst>
                <a:path h="2908829" w="12688592">
                  <a:moveTo>
                    <a:pt x="0" y="0"/>
                  </a:moveTo>
                  <a:lnTo>
                    <a:pt x="12688592" y="0"/>
                  </a:lnTo>
                  <a:lnTo>
                    <a:pt x="12688592" y="2908829"/>
                  </a:lnTo>
                  <a:lnTo>
                    <a:pt x="0" y="2908829"/>
                  </a:lnTo>
                  <a:lnTo>
                    <a:pt x="0" y="0"/>
                  </a:lnTo>
                  <a:close/>
                </a:path>
              </a:pathLst>
            </a:custGeom>
            <a:blipFill>
              <a:blip r:embed="rId4"/>
              <a:stretch>
                <a:fillRect l="0" t="-13059" r="-104588" b="-156902"/>
              </a:stretch>
            </a:blipFill>
          </p:spPr>
        </p:sp>
        <p:sp>
          <p:nvSpPr>
            <p:cNvPr name="TextBox 40" id="40"/>
            <p:cNvSpPr txBox="true"/>
            <p:nvPr/>
          </p:nvSpPr>
          <p:spPr>
            <a:xfrm rot="0">
              <a:off x="2488224" y="1203325"/>
              <a:ext cx="10245949" cy="587375"/>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C   G     Am   F      C   G      F  Em Dm C</a:t>
              </a:r>
            </a:p>
          </p:txBody>
        </p:sp>
      </p:gr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558261" y="4212110"/>
            <a:ext cx="17443189" cy="6074890"/>
            <a:chOff x="0" y="0"/>
            <a:chExt cx="4594091" cy="1599971"/>
          </a:xfrm>
        </p:grpSpPr>
        <p:sp>
          <p:nvSpPr>
            <p:cNvPr name="Freeform 11" id="11"/>
            <p:cNvSpPr/>
            <p:nvPr/>
          </p:nvSpPr>
          <p:spPr>
            <a:xfrm flipH="false" flipV="false" rot="0">
              <a:off x="0" y="0"/>
              <a:ext cx="4594091" cy="1599971"/>
            </a:xfrm>
            <a:custGeom>
              <a:avLst/>
              <a:gdLst/>
              <a:ahLst/>
              <a:cxnLst/>
              <a:rect r="r" b="b" t="t" l="l"/>
              <a:pathLst>
                <a:path h="1599971" w="4594091">
                  <a:moveTo>
                    <a:pt x="0" y="0"/>
                  </a:moveTo>
                  <a:lnTo>
                    <a:pt x="4594091" y="0"/>
                  </a:lnTo>
                  <a:lnTo>
                    <a:pt x="4594091" y="1599971"/>
                  </a:lnTo>
                  <a:lnTo>
                    <a:pt x="0" y="1599971"/>
                  </a:lnTo>
                  <a:close/>
                </a:path>
              </a:pathLst>
            </a:custGeom>
            <a:solidFill>
              <a:srgbClr val="B0B3BE"/>
            </a:solidFill>
          </p:spPr>
        </p:sp>
        <p:sp>
          <p:nvSpPr>
            <p:cNvPr name="TextBox 12" id="12"/>
            <p:cNvSpPr txBox="true"/>
            <p:nvPr/>
          </p:nvSpPr>
          <p:spPr>
            <a:xfrm>
              <a:off x="0" y="-47625"/>
              <a:ext cx="4594091" cy="1647596"/>
            </a:xfrm>
            <a:prstGeom prst="rect">
              <a:avLst/>
            </a:prstGeom>
          </p:spPr>
          <p:txBody>
            <a:bodyPr anchor="ctr" rtlCol="false" tIns="50800" lIns="50800" bIns="50800" rIns="50800"/>
            <a:lstStyle/>
            <a:p>
              <a:pPr algn="ctr">
                <a:lnSpc>
                  <a:spcPts val="3360"/>
                </a:lnSpc>
              </a:pPr>
            </a:p>
          </p:txBody>
        </p:sp>
      </p:grpSp>
      <p:grpSp>
        <p:nvGrpSpPr>
          <p:cNvPr name="Group 13" id="13"/>
          <p:cNvGrpSpPr/>
          <p:nvPr/>
        </p:nvGrpSpPr>
        <p:grpSpPr>
          <a:xfrm rot="0">
            <a:off x="582353" y="5319965"/>
            <a:ext cx="17419096" cy="373372"/>
            <a:chOff x="0" y="0"/>
            <a:chExt cx="4587745" cy="98337"/>
          </a:xfrm>
        </p:grpSpPr>
        <p:sp>
          <p:nvSpPr>
            <p:cNvPr name="Freeform 14" id="14"/>
            <p:cNvSpPr/>
            <p:nvPr/>
          </p:nvSpPr>
          <p:spPr>
            <a:xfrm flipH="false" flipV="false" rot="0">
              <a:off x="0" y="0"/>
              <a:ext cx="4587746" cy="98337"/>
            </a:xfrm>
            <a:custGeom>
              <a:avLst/>
              <a:gdLst/>
              <a:ahLst/>
              <a:cxnLst/>
              <a:rect r="r" b="b" t="t" l="l"/>
              <a:pathLst>
                <a:path h="98337" w="4587746">
                  <a:moveTo>
                    <a:pt x="0" y="0"/>
                  </a:moveTo>
                  <a:lnTo>
                    <a:pt x="4587746" y="0"/>
                  </a:lnTo>
                  <a:lnTo>
                    <a:pt x="4587746" y="98337"/>
                  </a:lnTo>
                  <a:lnTo>
                    <a:pt x="0" y="98337"/>
                  </a:lnTo>
                  <a:close/>
                </a:path>
              </a:pathLst>
            </a:custGeom>
            <a:solidFill>
              <a:srgbClr val="D9D9D9"/>
            </a:solidFill>
          </p:spPr>
        </p:sp>
        <p:sp>
          <p:nvSpPr>
            <p:cNvPr name="TextBox 15" id="15"/>
            <p:cNvSpPr txBox="true"/>
            <p:nvPr/>
          </p:nvSpPr>
          <p:spPr>
            <a:xfrm>
              <a:off x="0" y="-47625"/>
              <a:ext cx="4587745" cy="145962"/>
            </a:xfrm>
            <a:prstGeom prst="rect">
              <a:avLst/>
            </a:prstGeom>
          </p:spPr>
          <p:txBody>
            <a:bodyPr anchor="ctr" rtlCol="false" tIns="50800" lIns="50800" bIns="50800" rIns="50800"/>
            <a:lstStyle/>
            <a:p>
              <a:pPr algn="ctr">
                <a:lnSpc>
                  <a:spcPts val="3360"/>
                </a:lnSpc>
              </a:pPr>
            </a:p>
          </p:txBody>
        </p:sp>
      </p:grpSp>
      <p:grpSp>
        <p:nvGrpSpPr>
          <p:cNvPr name="Group 16" id="16"/>
          <p:cNvGrpSpPr/>
          <p:nvPr/>
        </p:nvGrpSpPr>
        <p:grpSpPr>
          <a:xfrm rot="0">
            <a:off x="582353" y="6367171"/>
            <a:ext cx="17419096" cy="1042191"/>
            <a:chOff x="0" y="0"/>
            <a:chExt cx="4587745" cy="274486"/>
          </a:xfrm>
        </p:grpSpPr>
        <p:sp>
          <p:nvSpPr>
            <p:cNvPr name="Freeform 17" id="17"/>
            <p:cNvSpPr/>
            <p:nvPr/>
          </p:nvSpPr>
          <p:spPr>
            <a:xfrm flipH="false" flipV="false" rot="0">
              <a:off x="0" y="0"/>
              <a:ext cx="4587746" cy="274486"/>
            </a:xfrm>
            <a:custGeom>
              <a:avLst/>
              <a:gdLst/>
              <a:ahLst/>
              <a:cxnLst/>
              <a:rect r="r" b="b" t="t" l="l"/>
              <a:pathLst>
                <a:path h="274486" w="4587746">
                  <a:moveTo>
                    <a:pt x="0" y="0"/>
                  </a:moveTo>
                  <a:lnTo>
                    <a:pt x="4587746" y="0"/>
                  </a:lnTo>
                  <a:lnTo>
                    <a:pt x="4587746" y="274486"/>
                  </a:lnTo>
                  <a:lnTo>
                    <a:pt x="0" y="274486"/>
                  </a:lnTo>
                  <a:close/>
                </a:path>
              </a:pathLst>
            </a:custGeom>
            <a:solidFill>
              <a:srgbClr val="D9D9D9"/>
            </a:solidFill>
          </p:spPr>
        </p:sp>
        <p:sp>
          <p:nvSpPr>
            <p:cNvPr name="TextBox 18" id="18"/>
            <p:cNvSpPr txBox="true"/>
            <p:nvPr/>
          </p:nvSpPr>
          <p:spPr>
            <a:xfrm>
              <a:off x="0" y="-47625"/>
              <a:ext cx="4587745" cy="322111"/>
            </a:xfrm>
            <a:prstGeom prst="rect">
              <a:avLst/>
            </a:prstGeom>
          </p:spPr>
          <p:txBody>
            <a:bodyPr anchor="ctr" rtlCol="false" tIns="50800" lIns="50800" bIns="50800" rIns="50800"/>
            <a:lstStyle/>
            <a:p>
              <a:pPr algn="ctr">
                <a:lnSpc>
                  <a:spcPts val="3360"/>
                </a:lnSpc>
              </a:pPr>
            </a:p>
          </p:txBody>
        </p:sp>
      </p:grpSp>
      <p:grpSp>
        <p:nvGrpSpPr>
          <p:cNvPr name="Group 19" id="19"/>
          <p:cNvGrpSpPr/>
          <p:nvPr/>
        </p:nvGrpSpPr>
        <p:grpSpPr>
          <a:xfrm rot="0">
            <a:off x="582353" y="8085636"/>
            <a:ext cx="17419096" cy="1042191"/>
            <a:chOff x="0" y="0"/>
            <a:chExt cx="4587745" cy="274486"/>
          </a:xfrm>
        </p:grpSpPr>
        <p:sp>
          <p:nvSpPr>
            <p:cNvPr name="Freeform 20" id="20"/>
            <p:cNvSpPr/>
            <p:nvPr/>
          </p:nvSpPr>
          <p:spPr>
            <a:xfrm flipH="false" flipV="false" rot="0">
              <a:off x="0" y="0"/>
              <a:ext cx="4587746" cy="274486"/>
            </a:xfrm>
            <a:custGeom>
              <a:avLst/>
              <a:gdLst/>
              <a:ahLst/>
              <a:cxnLst/>
              <a:rect r="r" b="b" t="t" l="l"/>
              <a:pathLst>
                <a:path h="274486" w="4587746">
                  <a:moveTo>
                    <a:pt x="0" y="0"/>
                  </a:moveTo>
                  <a:lnTo>
                    <a:pt x="4587746" y="0"/>
                  </a:lnTo>
                  <a:lnTo>
                    <a:pt x="4587746" y="274486"/>
                  </a:lnTo>
                  <a:lnTo>
                    <a:pt x="0" y="274486"/>
                  </a:lnTo>
                  <a:close/>
                </a:path>
              </a:pathLst>
            </a:custGeom>
            <a:solidFill>
              <a:srgbClr val="D9D9D9"/>
            </a:solidFill>
          </p:spPr>
        </p:sp>
        <p:sp>
          <p:nvSpPr>
            <p:cNvPr name="TextBox 21" id="21"/>
            <p:cNvSpPr txBox="true"/>
            <p:nvPr/>
          </p:nvSpPr>
          <p:spPr>
            <a:xfrm>
              <a:off x="0" y="-47625"/>
              <a:ext cx="4587745" cy="322111"/>
            </a:xfrm>
            <a:prstGeom prst="rect">
              <a:avLst/>
            </a:prstGeom>
          </p:spPr>
          <p:txBody>
            <a:bodyPr anchor="ctr" rtlCol="false" tIns="50800" lIns="50800" bIns="50800" rIns="50800"/>
            <a:lstStyle/>
            <a:p>
              <a:pPr algn="ctr">
                <a:lnSpc>
                  <a:spcPts val="3360"/>
                </a:lnSpc>
              </a:pPr>
            </a:p>
          </p:txBody>
        </p:sp>
      </p:grpSp>
      <p:grpSp>
        <p:nvGrpSpPr>
          <p:cNvPr name="Group 22" id="22"/>
          <p:cNvGrpSpPr/>
          <p:nvPr/>
        </p:nvGrpSpPr>
        <p:grpSpPr>
          <a:xfrm rot="0">
            <a:off x="582353" y="9422798"/>
            <a:ext cx="17419096" cy="373372"/>
            <a:chOff x="0" y="0"/>
            <a:chExt cx="4587745" cy="98337"/>
          </a:xfrm>
        </p:grpSpPr>
        <p:sp>
          <p:nvSpPr>
            <p:cNvPr name="Freeform 23" id="23"/>
            <p:cNvSpPr/>
            <p:nvPr/>
          </p:nvSpPr>
          <p:spPr>
            <a:xfrm flipH="false" flipV="false" rot="0">
              <a:off x="0" y="0"/>
              <a:ext cx="4587746" cy="98337"/>
            </a:xfrm>
            <a:custGeom>
              <a:avLst/>
              <a:gdLst/>
              <a:ahLst/>
              <a:cxnLst/>
              <a:rect r="r" b="b" t="t" l="l"/>
              <a:pathLst>
                <a:path h="98337" w="4587746">
                  <a:moveTo>
                    <a:pt x="0" y="0"/>
                  </a:moveTo>
                  <a:lnTo>
                    <a:pt x="4587746" y="0"/>
                  </a:lnTo>
                  <a:lnTo>
                    <a:pt x="4587746" y="98337"/>
                  </a:lnTo>
                  <a:lnTo>
                    <a:pt x="0" y="98337"/>
                  </a:lnTo>
                  <a:close/>
                </a:path>
              </a:pathLst>
            </a:custGeom>
            <a:solidFill>
              <a:srgbClr val="D9D9D9"/>
            </a:solidFill>
          </p:spPr>
        </p:sp>
        <p:sp>
          <p:nvSpPr>
            <p:cNvPr name="TextBox 24" id="24"/>
            <p:cNvSpPr txBox="true"/>
            <p:nvPr/>
          </p:nvSpPr>
          <p:spPr>
            <a:xfrm>
              <a:off x="0" y="-47625"/>
              <a:ext cx="4587745" cy="145962"/>
            </a:xfrm>
            <a:prstGeom prst="rect">
              <a:avLst/>
            </a:prstGeom>
          </p:spPr>
          <p:txBody>
            <a:bodyPr anchor="ctr" rtlCol="false" tIns="50800" lIns="50800" bIns="50800" rIns="50800"/>
            <a:lstStyle/>
            <a:p>
              <a:pPr algn="ctr">
                <a:lnSpc>
                  <a:spcPts val="3360"/>
                </a:lnSpc>
              </a:pPr>
            </a:p>
          </p:txBody>
        </p:sp>
      </p:grpSp>
      <p:sp>
        <p:nvSpPr>
          <p:cNvPr name="TextBox 25" id="25"/>
          <p:cNvSpPr txBox="true"/>
          <p:nvPr/>
        </p:nvSpPr>
        <p:spPr>
          <a:xfrm rot="0">
            <a:off x="454046" y="2928646"/>
            <a:ext cx="17379909" cy="6867525"/>
          </a:xfrm>
          <a:prstGeom prst="rect">
            <a:avLst/>
          </a:prstGeom>
        </p:spPr>
        <p:txBody>
          <a:bodyPr anchor="t" rtlCol="false" tIns="0" lIns="0" bIns="0" rIns="0">
            <a:spAutoFit/>
          </a:bodyPr>
          <a:lstStyle/>
          <a:p>
            <a:pPr algn="ctr">
              <a:lnSpc>
                <a:spcPts val="2758"/>
              </a:lnSpc>
            </a:pPr>
            <a:r>
              <a:rPr lang="en-US" sz="2298" b="true">
                <a:solidFill>
                  <a:srgbClr val="0B0A0A"/>
                </a:solidFill>
                <a:latin typeface="TT Firs Neue Bold"/>
                <a:ea typeface="TT Firs Neue Bold"/>
                <a:cs typeface="TT Firs Neue Bold"/>
                <a:sym typeface="TT Firs Neue Bold"/>
              </a:rPr>
              <a:t>Step 3 - Break it Down and Practice Slowly</a:t>
            </a:r>
          </a:p>
          <a:p>
            <a:pPr algn="ctr">
              <a:lnSpc>
                <a:spcPts val="2758"/>
              </a:lnSpc>
            </a:pPr>
            <a:r>
              <a:rPr lang="en-US" sz="2298">
                <a:solidFill>
                  <a:srgbClr val="0B0A0A"/>
                </a:solidFill>
                <a:latin typeface="TT Firs Neue"/>
                <a:ea typeface="TT Firs Neue"/>
                <a:cs typeface="TT Firs Neue"/>
                <a:sym typeface="TT Firs Neue"/>
              </a:rPr>
              <a:t>If you are experienced at playing these chords, take the first 2 bars and practice those on repeat. Once you can move confidently between those chords, move to the next 2 bars.</a:t>
            </a:r>
          </a:p>
          <a:p>
            <a:pPr algn="ctr">
              <a:lnSpc>
                <a:spcPts val="2758"/>
              </a:lnSpc>
            </a:pPr>
          </a:p>
          <a:p>
            <a:pPr algn="ctr">
              <a:lnSpc>
                <a:spcPts val="2758"/>
              </a:lnSpc>
            </a:pPr>
            <a:r>
              <a:rPr lang="en-US" sz="2298" b="true">
                <a:solidFill>
                  <a:srgbClr val="0B0A0A"/>
                </a:solidFill>
                <a:latin typeface="TT Firs Neue Bold"/>
                <a:ea typeface="TT Firs Neue Bold"/>
                <a:cs typeface="TT Firs Neue Bold"/>
                <a:sym typeface="TT Firs Neue Bold"/>
              </a:rPr>
              <a:t>However, if you are a piano beginner:</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Start by locating the first chord (C Major) on the keyboard. NB: It is not middle C, it is the next C to the right (one octave up).</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Using your right hand, place your thumb on C, middle finger on E and little finger on G.</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Play these three notes simultaneously and continue playing for 2 beats, then play it again and hold for 2 more beats. Become comfortable doing this before moving on.</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The next chord is G major and it is below the C on the stave, so you move your hand to the left until you find G. Maintain the same hand shape that you used for C and when your thumb is over G, your middle finger should be over B and your little finger should be over D. Play this chord for 2 beats, and keep playing it until you’re comfortable with it.</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Now comes the tricky part. We need to learn to move between the chords C major and G major. Start slowly. Play C for 2 beats, then move to G and play it for 2 beats. Then move back to C and repeat until you are comfortable.</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Now we’ll practice bar 2, which has A minor (Am) and F major (F). Am is A-C-E and F is F-A-C. So, to find Am when you are on G, you move your entire hand one note to the right. And to find F when you are on Am, move your entire hand two notes to the left. Practice bar 2 until you are comfortable.</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Now try playing bars 1 and 2 together: Start on C, move left to G, move right to Am, move left to F. Repeat.</a:t>
            </a:r>
          </a:p>
          <a:p>
            <a:pPr algn="l" marL="496265" indent="-248132" lvl="1">
              <a:lnSpc>
                <a:spcPts val="2758"/>
              </a:lnSpc>
              <a:buAutoNum type="arabicPeriod" startAt="1"/>
            </a:pPr>
            <a:r>
              <a:rPr lang="en-US" sz="2298">
                <a:solidFill>
                  <a:srgbClr val="0B0A0A"/>
                </a:solidFill>
                <a:latin typeface="TT Firs Neue"/>
                <a:ea typeface="TT Firs Neue"/>
                <a:cs typeface="TT Firs Neue"/>
                <a:sym typeface="TT Firs Neue"/>
              </a:rPr>
              <a:t>Keep practicing as slowly and as much as you need to in order to create muscle memory for moving between chords.</a:t>
            </a:r>
          </a:p>
        </p:txBody>
      </p:sp>
      <p:sp>
        <p:nvSpPr>
          <p:cNvPr name="Freeform 26" id="26"/>
          <p:cNvSpPr/>
          <p:nvPr/>
        </p:nvSpPr>
        <p:spPr>
          <a:xfrm flipH="false" flipV="false" rot="0">
            <a:off x="4368685" y="192812"/>
            <a:ext cx="9512778" cy="2466536"/>
          </a:xfrm>
          <a:custGeom>
            <a:avLst/>
            <a:gdLst/>
            <a:ahLst/>
            <a:cxnLst/>
            <a:rect r="r" b="b" t="t" l="l"/>
            <a:pathLst>
              <a:path h="2466536" w="9512778">
                <a:moveTo>
                  <a:pt x="0" y="0"/>
                </a:moveTo>
                <a:lnTo>
                  <a:pt x="9512778" y="0"/>
                </a:lnTo>
                <a:lnTo>
                  <a:pt x="9512778" y="2466537"/>
                </a:lnTo>
                <a:lnTo>
                  <a:pt x="0" y="2466537"/>
                </a:lnTo>
                <a:lnTo>
                  <a:pt x="0" y="0"/>
                </a:lnTo>
                <a:close/>
              </a:path>
            </a:pathLst>
          </a:custGeom>
          <a:blipFill>
            <a:blip r:embed="rId4"/>
            <a:stretch>
              <a:fillRect l="0" t="0" r="-104667" b="-138778"/>
            </a:stretch>
          </a:blipFill>
        </p:spPr>
      </p:sp>
      <p:sp>
        <p:nvSpPr>
          <p:cNvPr name="TextBox 27" id="27"/>
          <p:cNvSpPr txBox="true"/>
          <p:nvPr/>
        </p:nvSpPr>
        <p:spPr>
          <a:xfrm rot="0">
            <a:off x="6234853" y="537436"/>
            <a:ext cx="7684461" cy="438150"/>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C   G     Am   F      C   G      F  Em Dm C</a:t>
            </a:r>
          </a:p>
        </p:txBody>
      </p:sp>
      <p:sp>
        <p:nvSpPr>
          <p:cNvPr name="TextBox 28" id="28"/>
          <p:cNvSpPr txBox="true"/>
          <p:nvPr/>
        </p:nvSpPr>
        <p:spPr>
          <a:xfrm rot="0">
            <a:off x="4228546" y="9915525"/>
            <a:ext cx="9529256" cy="352425"/>
          </a:xfrm>
          <a:prstGeom prst="rect">
            <a:avLst/>
          </a:prstGeom>
        </p:spPr>
        <p:txBody>
          <a:bodyPr anchor="t" rtlCol="false" tIns="0" lIns="0" bIns="0" rIns="0">
            <a:spAutoFit/>
          </a:bodyPr>
          <a:lstStyle/>
          <a:p>
            <a:pPr algn="ctr" marL="0" indent="0" lvl="0">
              <a:lnSpc>
                <a:spcPts val="2758"/>
              </a:lnSpc>
            </a:pPr>
            <a:r>
              <a:rPr lang="en-US" b="true" sz="2298">
                <a:solidFill>
                  <a:srgbClr val="0B0A0A"/>
                </a:solidFill>
                <a:latin typeface="TT Firs Neue Bold"/>
                <a:ea typeface="TT Firs Neue Bold"/>
                <a:cs typeface="TT Firs Neue Bold"/>
                <a:sym typeface="TT Firs Neue Bold"/>
              </a:rPr>
              <a:t>Congratulations - you’ve played your first chord progression!</a:t>
            </a:r>
          </a:p>
        </p:txBody>
      </p:sp>
      <p:grpSp>
        <p:nvGrpSpPr>
          <p:cNvPr name="Group 29" id="29"/>
          <p:cNvGrpSpPr/>
          <p:nvPr/>
        </p:nvGrpSpPr>
        <p:grpSpPr>
          <a:xfrm rot="0">
            <a:off x="1133327" y="923199"/>
            <a:ext cx="2999294" cy="1536301"/>
            <a:chOff x="0" y="0"/>
            <a:chExt cx="789938" cy="404623"/>
          </a:xfrm>
        </p:grpSpPr>
        <p:sp>
          <p:nvSpPr>
            <p:cNvPr name="Freeform 30" id="30"/>
            <p:cNvSpPr/>
            <p:nvPr/>
          </p:nvSpPr>
          <p:spPr>
            <a:xfrm flipH="false" flipV="false" rot="0">
              <a:off x="0" y="0"/>
              <a:ext cx="789938" cy="404622"/>
            </a:xfrm>
            <a:custGeom>
              <a:avLst/>
              <a:gdLst/>
              <a:ahLst/>
              <a:cxnLst/>
              <a:rect r="r" b="b" t="t" l="l"/>
              <a:pathLst>
                <a:path h="404622" w="789938">
                  <a:moveTo>
                    <a:pt x="0" y="0"/>
                  </a:moveTo>
                  <a:lnTo>
                    <a:pt x="789938" y="0"/>
                  </a:lnTo>
                  <a:lnTo>
                    <a:pt x="789938" y="404622"/>
                  </a:lnTo>
                  <a:lnTo>
                    <a:pt x="0" y="404622"/>
                  </a:lnTo>
                  <a:close/>
                </a:path>
              </a:pathLst>
            </a:custGeom>
            <a:solidFill>
              <a:srgbClr val="D9D9D9"/>
            </a:solidFill>
          </p:spPr>
        </p:sp>
        <p:sp>
          <p:nvSpPr>
            <p:cNvPr name="TextBox 31" id="31"/>
            <p:cNvSpPr txBox="true"/>
            <p:nvPr/>
          </p:nvSpPr>
          <p:spPr>
            <a:xfrm>
              <a:off x="0" y="-47625"/>
              <a:ext cx="789938" cy="452248"/>
            </a:xfrm>
            <a:prstGeom prst="rect">
              <a:avLst/>
            </a:prstGeom>
          </p:spPr>
          <p:txBody>
            <a:bodyPr anchor="ctr" rtlCol="false" tIns="50800" lIns="50800" bIns="50800" rIns="50800"/>
            <a:lstStyle/>
            <a:p>
              <a:pPr algn="ctr">
                <a:lnSpc>
                  <a:spcPts val="3360"/>
                </a:lnSpc>
              </a:pPr>
            </a:p>
          </p:txBody>
        </p:sp>
      </p:grpSp>
      <p:sp>
        <p:nvSpPr>
          <p:cNvPr name="TextBox 32" id="32"/>
          <p:cNvSpPr txBox="true"/>
          <p:nvPr/>
        </p:nvSpPr>
        <p:spPr>
          <a:xfrm rot="0">
            <a:off x="1033175" y="1198767"/>
            <a:ext cx="3199846" cy="1038225"/>
          </a:xfrm>
          <a:prstGeom prst="rect">
            <a:avLst/>
          </a:prstGeom>
        </p:spPr>
        <p:txBody>
          <a:bodyPr anchor="t" rtlCol="false" tIns="0" lIns="0" bIns="0" rIns="0">
            <a:spAutoFit/>
          </a:bodyPr>
          <a:lstStyle/>
          <a:p>
            <a:pPr algn="ctr" marL="0" indent="0" lvl="0">
              <a:lnSpc>
                <a:spcPts val="2758"/>
              </a:lnSpc>
            </a:pPr>
            <a:r>
              <a:rPr lang="en-US" sz="2298">
                <a:solidFill>
                  <a:srgbClr val="0B0A0A"/>
                </a:solidFill>
                <a:latin typeface="TT Firs Neue"/>
                <a:ea typeface="TT Firs Neue"/>
                <a:cs typeface="TT Firs Neue"/>
                <a:sym typeface="TT Firs Neue"/>
              </a:rPr>
              <a:t>Bars 1-4 are simply repeated here for reference</a:t>
            </a:r>
          </a:p>
        </p:txBody>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61</a:t>
            </a:r>
          </a:p>
        </p:txBody>
      </p:sp>
    </p:spTree>
  </p:cSld>
  <p:clrMapOvr>
    <a:masterClrMapping/>
  </p:clrMapOvr>
</p:sld>
</file>

<file path=ppt/slides/slide8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200368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moving between the chords of Let It Be.</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Continue with your Practice Plan.</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Practising 3-4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the next 6-7 pages of the textbook.</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13</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since the last class?</a:t>
            </a:r>
          </a:p>
        </p:txBody>
      </p:sp>
      <p:sp>
        <p:nvSpPr>
          <p:cNvPr name="TextBox 13" id="13"/>
          <p:cNvSpPr txBox="true"/>
          <p:nvPr/>
        </p:nvSpPr>
        <p:spPr>
          <a:xfrm rot="0">
            <a:off x="931917" y="3103445"/>
            <a:ext cx="16424166" cy="200368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moving between the chords of Let It Be?</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3-4 times for 10-15 minutes?</a:t>
            </a:r>
          </a:p>
          <a:p>
            <a:pPr algn="l">
              <a:lnSpc>
                <a:spcPts val="4010"/>
              </a:lnSpc>
            </a:pPr>
          </a:p>
          <a:p>
            <a:pPr algn="l">
              <a:lnSpc>
                <a:spcPts val="4010"/>
              </a:lnSpc>
            </a:pPr>
          </a:p>
        </p:txBody>
      </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grpSp>
        <p:nvGrpSpPr>
          <p:cNvPr name="Group 10" id="10"/>
          <p:cNvGrpSpPr/>
          <p:nvPr/>
        </p:nvGrpSpPr>
        <p:grpSpPr>
          <a:xfrm rot="0">
            <a:off x="1133327" y="923199"/>
            <a:ext cx="2999294" cy="2881819"/>
            <a:chOff x="0" y="0"/>
            <a:chExt cx="789938" cy="758998"/>
          </a:xfrm>
        </p:grpSpPr>
        <p:sp>
          <p:nvSpPr>
            <p:cNvPr name="Freeform 11" id="11"/>
            <p:cNvSpPr/>
            <p:nvPr/>
          </p:nvSpPr>
          <p:spPr>
            <a:xfrm flipH="false" flipV="false" rot="0">
              <a:off x="0" y="0"/>
              <a:ext cx="789938" cy="758998"/>
            </a:xfrm>
            <a:custGeom>
              <a:avLst/>
              <a:gdLst/>
              <a:ahLst/>
              <a:cxnLst/>
              <a:rect r="r" b="b" t="t" l="l"/>
              <a:pathLst>
                <a:path h="758998" w="789938">
                  <a:moveTo>
                    <a:pt x="0" y="0"/>
                  </a:moveTo>
                  <a:lnTo>
                    <a:pt x="789938" y="0"/>
                  </a:lnTo>
                  <a:lnTo>
                    <a:pt x="789938" y="758998"/>
                  </a:lnTo>
                  <a:lnTo>
                    <a:pt x="0" y="758998"/>
                  </a:lnTo>
                  <a:close/>
                </a:path>
              </a:pathLst>
            </a:custGeom>
            <a:solidFill>
              <a:srgbClr val="D9D9D9"/>
            </a:solidFill>
          </p:spPr>
        </p:sp>
        <p:sp>
          <p:nvSpPr>
            <p:cNvPr name="TextBox 12" id="12"/>
            <p:cNvSpPr txBox="true"/>
            <p:nvPr/>
          </p:nvSpPr>
          <p:spPr>
            <a:xfrm>
              <a:off x="0" y="-47625"/>
              <a:ext cx="789938" cy="806623"/>
            </a:xfrm>
            <a:prstGeom prst="rect">
              <a:avLst/>
            </a:prstGeom>
          </p:spPr>
          <p:txBody>
            <a:bodyPr anchor="ctr" rtlCol="false" tIns="50800" lIns="50800" bIns="50800" rIns="50800"/>
            <a:lstStyle/>
            <a:p>
              <a:pPr algn="ctr">
                <a:lnSpc>
                  <a:spcPts val="3360"/>
                </a:lnSpc>
              </a:pPr>
            </a:p>
          </p:txBody>
        </p:sp>
      </p:grpSp>
      <p:sp>
        <p:nvSpPr>
          <p:cNvPr name="Freeform 13" id="13"/>
          <p:cNvSpPr/>
          <p:nvPr/>
        </p:nvSpPr>
        <p:spPr>
          <a:xfrm flipH="false" flipV="false" rot="0">
            <a:off x="4368685" y="0"/>
            <a:ext cx="9512778" cy="2466536"/>
          </a:xfrm>
          <a:custGeom>
            <a:avLst/>
            <a:gdLst/>
            <a:ahLst/>
            <a:cxnLst/>
            <a:rect r="r" b="b" t="t" l="l"/>
            <a:pathLst>
              <a:path h="2466536" w="9512778">
                <a:moveTo>
                  <a:pt x="0" y="0"/>
                </a:moveTo>
                <a:lnTo>
                  <a:pt x="9512778" y="0"/>
                </a:lnTo>
                <a:lnTo>
                  <a:pt x="9512778" y="2466536"/>
                </a:lnTo>
                <a:lnTo>
                  <a:pt x="0" y="2466536"/>
                </a:lnTo>
                <a:lnTo>
                  <a:pt x="0" y="0"/>
                </a:lnTo>
                <a:close/>
              </a:path>
            </a:pathLst>
          </a:custGeom>
          <a:blipFill>
            <a:blip r:embed="rId4"/>
            <a:stretch>
              <a:fillRect l="0" t="0" r="-104667" b="-138778"/>
            </a:stretch>
          </a:blipFill>
        </p:spPr>
      </p:sp>
      <p:grpSp>
        <p:nvGrpSpPr>
          <p:cNvPr name="Group 14" id="14"/>
          <p:cNvGrpSpPr/>
          <p:nvPr/>
        </p:nvGrpSpPr>
        <p:grpSpPr>
          <a:xfrm rot="0">
            <a:off x="6414345" y="3332321"/>
            <a:ext cx="544813" cy="987934"/>
            <a:chOff x="0" y="0"/>
            <a:chExt cx="227226" cy="412040"/>
          </a:xfrm>
        </p:grpSpPr>
        <p:sp>
          <p:nvSpPr>
            <p:cNvPr name="Freeform 15" id="15"/>
            <p:cNvSpPr/>
            <p:nvPr/>
          </p:nvSpPr>
          <p:spPr>
            <a:xfrm flipH="false" flipV="false" rot="0">
              <a:off x="0" y="0"/>
              <a:ext cx="227226" cy="412040"/>
            </a:xfrm>
            <a:custGeom>
              <a:avLst/>
              <a:gdLst/>
              <a:ahLst/>
              <a:cxnLst/>
              <a:rect r="r" b="b" t="t" l="l"/>
              <a:pathLst>
                <a:path h="412040" w="227226">
                  <a:moveTo>
                    <a:pt x="113613" y="0"/>
                  </a:moveTo>
                  <a:cubicBezTo>
                    <a:pt x="50866" y="0"/>
                    <a:pt x="0" y="92238"/>
                    <a:pt x="0" y="206020"/>
                  </a:cubicBezTo>
                  <a:cubicBezTo>
                    <a:pt x="0" y="319802"/>
                    <a:pt x="50866" y="412040"/>
                    <a:pt x="113613" y="412040"/>
                  </a:cubicBezTo>
                  <a:cubicBezTo>
                    <a:pt x="176360" y="412040"/>
                    <a:pt x="227226" y="319802"/>
                    <a:pt x="227226" y="206020"/>
                  </a:cubicBezTo>
                  <a:cubicBezTo>
                    <a:pt x="227226" y="92238"/>
                    <a:pt x="176360" y="0"/>
                    <a:pt x="113613" y="0"/>
                  </a:cubicBezTo>
                  <a:close/>
                </a:path>
              </a:pathLst>
            </a:custGeom>
            <a:solidFill>
              <a:srgbClr val="FF751F"/>
            </a:solidFill>
          </p:spPr>
        </p:sp>
        <p:sp>
          <p:nvSpPr>
            <p:cNvPr name="TextBox 16" id="16"/>
            <p:cNvSpPr txBox="true"/>
            <p:nvPr/>
          </p:nvSpPr>
          <p:spPr>
            <a:xfrm>
              <a:off x="21302" y="-18521"/>
              <a:ext cx="184621" cy="391932"/>
            </a:xfrm>
            <a:prstGeom prst="rect">
              <a:avLst/>
            </a:prstGeom>
          </p:spPr>
          <p:txBody>
            <a:bodyPr anchor="ctr" rtlCol="false" tIns="50800" lIns="50800" bIns="50800" rIns="50800"/>
            <a:lstStyle/>
            <a:p>
              <a:pPr algn="ctr">
                <a:lnSpc>
                  <a:spcPts val="3919"/>
                </a:lnSpc>
              </a:pPr>
              <a:r>
                <a:rPr lang="en-US" b="true" sz="2799">
                  <a:solidFill>
                    <a:srgbClr val="FFFFFF"/>
                  </a:solidFill>
                  <a:latin typeface="Canva Sans Bold"/>
                  <a:ea typeface="Canva Sans Bold"/>
                  <a:cs typeface="Canva Sans Bold"/>
                  <a:sym typeface="Canva Sans Bold"/>
                </a:rPr>
                <a:t>1</a:t>
              </a:r>
            </a:p>
          </p:txBody>
        </p:sp>
      </p:grpSp>
      <p:sp>
        <p:nvSpPr>
          <p:cNvPr name="AutoShape 17" id="17"/>
          <p:cNvSpPr/>
          <p:nvPr/>
        </p:nvSpPr>
        <p:spPr>
          <a:xfrm flipH="true">
            <a:off x="6717494" y="4315954"/>
            <a:ext cx="1024598" cy="1138007"/>
          </a:xfrm>
          <a:prstGeom prst="line">
            <a:avLst/>
          </a:prstGeom>
          <a:ln cap="flat" w="114300">
            <a:solidFill>
              <a:srgbClr val="263A99"/>
            </a:solidFill>
            <a:prstDash val="solid"/>
            <a:headEnd type="none" len="sm" w="sm"/>
            <a:tailEnd type="triangle" len="med" w="lg"/>
          </a:ln>
        </p:spPr>
      </p:sp>
      <p:sp>
        <p:nvSpPr>
          <p:cNvPr name="AutoShape 18" id="18"/>
          <p:cNvSpPr/>
          <p:nvPr/>
        </p:nvSpPr>
        <p:spPr>
          <a:xfrm>
            <a:off x="8940238" y="4320256"/>
            <a:ext cx="1136846" cy="1133705"/>
          </a:xfrm>
          <a:prstGeom prst="line">
            <a:avLst/>
          </a:prstGeom>
          <a:ln cap="flat" w="114300">
            <a:solidFill>
              <a:srgbClr val="263A99"/>
            </a:solidFill>
            <a:prstDash val="solid"/>
            <a:headEnd type="none" len="sm" w="sm"/>
            <a:tailEnd type="triangle" len="med" w="lg"/>
          </a:ln>
        </p:spPr>
      </p:sp>
      <p:grpSp>
        <p:nvGrpSpPr>
          <p:cNvPr name="Group 19" id="19"/>
          <p:cNvGrpSpPr/>
          <p:nvPr/>
        </p:nvGrpSpPr>
        <p:grpSpPr>
          <a:xfrm rot="0">
            <a:off x="3319747" y="5647761"/>
            <a:ext cx="545777" cy="989683"/>
            <a:chOff x="0" y="0"/>
            <a:chExt cx="227226" cy="412040"/>
          </a:xfrm>
        </p:grpSpPr>
        <p:sp>
          <p:nvSpPr>
            <p:cNvPr name="Freeform 20" id="20"/>
            <p:cNvSpPr/>
            <p:nvPr/>
          </p:nvSpPr>
          <p:spPr>
            <a:xfrm flipH="false" flipV="false" rot="0">
              <a:off x="0" y="0"/>
              <a:ext cx="227226" cy="412040"/>
            </a:xfrm>
            <a:custGeom>
              <a:avLst/>
              <a:gdLst/>
              <a:ahLst/>
              <a:cxnLst/>
              <a:rect r="r" b="b" t="t" l="l"/>
              <a:pathLst>
                <a:path h="412040" w="227226">
                  <a:moveTo>
                    <a:pt x="113613" y="0"/>
                  </a:moveTo>
                  <a:cubicBezTo>
                    <a:pt x="50866" y="0"/>
                    <a:pt x="0" y="92238"/>
                    <a:pt x="0" y="206020"/>
                  </a:cubicBezTo>
                  <a:cubicBezTo>
                    <a:pt x="0" y="319802"/>
                    <a:pt x="50866" y="412040"/>
                    <a:pt x="113613" y="412040"/>
                  </a:cubicBezTo>
                  <a:cubicBezTo>
                    <a:pt x="176360" y="412040"/>
                    <a:pt x="227226" y="319802"/>
                    <a:pt x="227226" y="206020"/>
                  </a:cubicBezTo>
                  <a:cubicBezTo>
                    <a:pt x="227226" y="92238"/>
                    <a:pt x="176360" y="0"/>
                    <a:pt x="113613" y="0"/>
                  </a:cubicBezTo>
                  <a:close/>
                </a:path>
              </a:pathLst>
            </a:custGeom>
            <a:solidFill>
              <a:srgbClr val="FF751F"/>
            </a:solidFill>
          </p:spPr>
        </p:sp>
        <p:sp>
          <p:nvSpPr>
            <p:cNvPr name="TextBox 21" id="21"/>
            <p:cNvSpPr txBox="true"/>
            <p:nvPr/>
          </p:nvSpPr>
          <p:spPr>
            <a:xfrm>
              <a:off x="21302" y="-18521"/>
              <a:ext cx="184621" cy="391932"/>
            </a:xfrm>
            <a:prstGeom prst="rect">
              <a:avLst/>
            </a:prstGeom>
          </p:spPr>
          <p:txBody>
            <a:bodyPr anchor="ctr" rtlCol="false" tIns="50800" lIns="50800" bIns="50800" rIns="50800"/>
            <a:lstStyle/>
            <a:p>
              <a:pPr algn="ctr">
                <a:lnSpc>
                  <a:spcPts val="3919"/>
                </a:lnSpc>
              </a:pPr>
              <a:r>
                <a:rPr lang="en-US" b="true" sz="2799">
                  <a:solidFill>
                    <a:srgbClr val="FFFFFF"/>
                  </a:solidFill>
                  <a:latin typeface="Canva Sans Bold"/>
                  <a:ea typeface="Canva Sans Bold"/>
                  <a:cs typeface="Canva Sans Bold"/>
                  <a:sym typeface="Canva Sans Bold"/>
                </a:rPr>
                <a:t>2</a:t>
              </a:r>
            </a:p>
          </p:txBody>
        </p:sp>
      </p:grpSp>
      <p:grpSp>
        <p:nvGrpSpPr>
          <p:cNvPr name="Group 22" id="22"/>
          <p:cNvGrpSpPr/>
          <p:nvPr/>
        </p:nvGrpSpPr>
        <p:grpSpPr>
          <a:xfrm rot="0">
            <a:off x="10077084" y="5647761"/>
            <a:ext cx="545777" cy="989683"/>
            <a:chOff x="0" y="0"/>
            <a:chExt cx="227226" cy="412040"/>
          </a:xfrm>
        </p:grpSpPr>
        <p:sp>
          <p:nvSpPr>
            <p:cNvPr name="Freeform 23" id="23"/>
            <p:cNvSpPr/>
            <p:nvPr/>
          </p:nvSpPr>
          <p:spPr>
            <a:xfrm flipH="false" flipV="false" rot="0">
              <a:off x="0" y="0"/>
              <a:ext cx="227226" cy="412040"/>
            </a:xfrm>
            <a:custGeom>
              <a:avLst/>
              <a:gdLst/>
              <a:ahLst/>
              <a:cxnLst/>
              <a:rect r="r" b="b" t="t" l="l"/>
              <a:pathLst>
                <a:path h="412040" w="227226">
                  <a:moveTo>
                    <a:pt x="113613" y="0"/>
                  </a:moveTo>
                  <a:cubicBezTo>
                    <a:pt x="50866" y="0"/>
                    <a:pt x="0" y="92238"/>
                    <a:pt x="0" y="206020"/>
                  </a:cubicBezTo>
                  <a:cubicBezTo>
                    <a:pt x="0" y="319802"/>
                    <a:pt x="50866" y="412040"/>
                    <a:pt x="113613" y="412040"/>
                  </a:cubicBezTo>
                  <a:cubicBezTo>
                    <a:pt x="176360" y="412040"/>
                    <a:pt x="227226" y="319802"/>
                    <a:pt x="227226" y="206020"/>
                  </a:cubicBezTo>
                  <a:cubicBezTo>
                    <a:pt x="227226" y="92238"/>
                    <a:pt x="176360" y="0"/>
                    <a:pt x="113613" y="0"/>
                  </a:cubicBezTo>
                  <a:close/>
                </a:path>
              </a:pathLst>
            </a:custGeom>
            <a:solidFill>
              <a:srgbClr val="FF751F"/>
            </a:solidFill>
          </p:spPr>
        </p:sp>
        <p:sp>
          <p:nvSpPr>
            <p:cNvPr name="TextBox 24" id="24"/>
            <p:cNvSpPr txBox="true"/>
            <p:nvPr/>
          </p:nvSpPr>
          <p:spPr>
            <a:xfrm>
              <a:off x="21302" y="-18521"/>
              <a:ext cx="184621" cy="391932"/>
            </a:xfrm>
            <a:prstGeom prst="rect">
              <a:avLst/>
            </a:prstGeom>
          </p:spPr>
          <p:txBody>
            <a:bodyPr anchor="ctr" rtlCol="false" tIns="50800" lIns="50800" bIns="50800" rIns="50800"/>
            <a:lstStyle/>
            <a:p>
              <a:pPr algn="ctr">
                <a:lnSpc>
                  <a:spcPts val="3919"/>
                </a:lnSpc>
              </a:pPr>
              <a:r>
                <a:rPr lang="en-US" b="true" sz="2799">
                  <a:solidFill>
                    <a:srgbClr val="FFFFFF"/>
                  </a:solidFill>
                  <a:latin typeface="Canva Sans Bold"/>
                  <a:ea typeface="Canva Sans Bold"/>
                  <a:cs typeface="Canva Sans Bold"/>
                  <a:sym typeface="Canva Sans Bold"/>
                </a:rPr>
                <a:t>2</a:t>
              </a:r>
            </a:p>
          </p:txBody>
        </p:sp>
      </p:grpSp>
      <p:sp>
        <p:nvSpPr>
          <p:cNvPr name="AutoShape 25" id="25"/>
          <p:cNvSpPr/>
          <p:nvPr/>
        </p:nvSpPr>
        <p:spPr>
          <a:xfrm>
            <a:off x="11743111" y="7481208"/>
            <a:ext cx="1136846" cy="1133705"/>
          </a:xfrm>
          <a:prstGeom prst="line">
            <a:avLst/>
          </a:prstGeom>
          <a:ln cap="flat" w="114300">
            <a:solidFill>
              <a:srgbClr val="263A99"/>
            </a:solidFill>
            <a:prstDash val="solid"/>
            <a:headEnd type="none" len="sm" w="sm"/>
            <a:tailEnd type="triangle" len="med" w="lg"/>
          </a:ln>
        </p:spPr>
      </p:sp>
      <p:grpSp>
        <p:nvGrpSpPr>
          <p:cNvPr name="Group 26" id="26"/>
          <p:cNvGrpSpPr/>
          <p:nvPr/>
        </p:nvGrpSpPr>
        <p:grpSpPr>
          <a:xfrm rot="0">
            <a:off x="12829681" y="8612748"/>
            <a:ext cx="544108" cy="986657"/>
            <a:chOff x="0" y="0"/>
            <a:chExt cx="227226" cy="412040"/>
          </a:xfrm>
        </p:grpSpPr>
        <p:sp>
          <p:nvSpPr>
            <p:cNvPr name="Freeform 27" id="27"/>
            <p:cNvSpPr/>
            <p:nvPr/>
          </p:nvSpPr>
          <p:spPr>
            <a:xfrm flipH="false" flipV="false" rot="0">
              <a:off x="0" y="0"/>
              <a:ext cx="227226" cy="412040"/>
            </a:xfrm>
            <a:custGeom>
              <a:avLst/>
              <a:gdLst/>
              <a:ahLst/>
              <a:cxnLst/>
              <a:rect r="r" b="b" t="t" l="l"/>
              <a:pathLst>
                <a:path h="412040" w="227226">
                  <a:moveTo>
                    <a:pt x="113613" y="0"/>
                  </a:moveTo>
                  <a:cubicBezTo>
                    <a:pt x="50866" y="0"/>
                    <a:pt x="0" y="92238"/>
                    <a:pt x="0" y="206020"/>
                  </a:cubicBezTo>
                  <a:cubicBezTo>
                    <a:pt x="0" y="319802"/>
                    <a:pt x="50866" y="412040"/>
                    <a:pt x="113613" y="412040"/>
                  </a:cubicBezTo>
                  <a:cubicBezTo>
                    <a:pt x="176360" y="412040"/>
                    <a:pt x="227226" y="319802"/>
                    <a:pt x="227226" y="206020"/>
                  </a:cubicBezTo>
                  <a:cubicBezTo>
                    <a:pt x="227226" y="92238"/>
                    <a:pt x="176360" y="0"/>
                    <a:pt x="113613" y="0"/>
                  </a:cubicBezTo>
                  <a:close/>
                </a:path>
              </a:pathLst>
            </a:custGeom>
            <a:solidFill>
              <a:srgbClr val="FF751F"/>
            </a:solidFill>
          </p:spPr>
        </p:sp>
        <p:sp>
          <p:nvSpPr>
            <p:cNvPr name="TextBox 28" id="28"/>
            <p:cNvSpPr txBox="true"/>
            <p:nvPr/>
          </p:nvSpPr>
          <p:spPr>
            <a:xfrm>
              <a:off x="21302" y="-18521"/>
              <a:ext cx="184621" cy="391932"/>
            </a:xfrm>
            <a:prstGeom prst="rect">
              <a:avLst/>
            </a:prstGeom>
          </p:spPr>
          <p:txBody>
            <a:bodyPr anchor="ctr" rtlCol="false" tIns="50800" lIns="50800" bIns="50800" rIns="50800"/>
            <a:lstStyle/>
            <a:p>
              <a:pPr algn="ctr">
                <a:lnSpc>
                  <a:spcPts val="3919"/>
                </a:lnSpc>
              </a:pPr>
              <a:r>
                <a:rPr lang="en-US" b="true" sz="2799">
                  <a:solidFill>
                    <a:srgbClr val="FFFFFF"/>
                  </a:solidFill>
                  <a:latin typeface="Canva Sans Bold"/>
                  <a:ea typeface="Canva Sans Bold"/>
                  <a:cs typeface="Canva Sans Bold"/>
                  <a:sym typeface="Canva Sans Bold"/>
                </a:rPr>
                <a:t>3</a:t>
              </a:r>
            </a:p>
          </p:txBody>
        </p:sp>
      </p:grpSp>
      <p:sp>
        <p:nvSpPr>
          <p:cNvPr name="AutoShape 29" id="29"/>
          <p:cNvSpPr/>
          <p:nvPr/>
        </p:nvSpPr>
        <p:spPr>
          <a:xfrm flipH="true">
            <a:off x="10624335" y="9215517"/>
            <a:ext cx="2118615" cy="54651"/>
          </a:xfrm>
          <a:prstGeom prst="line">
            <a:avLst/>
          </a:prstGeom>
          <a:ln cap="flat" w="114300">
            <a:solidFill>
              <a:srgbClr val="263A99"/>
            </a:solidFill>
            <a:prstDash val="solid"/>
            <a:headEnd type="none" len="sm" w="sm"/>
            <a:tailEnd type="triangle" len="med" w="lg"/>
          </a:ln>
        </p:spPr>
      </p:sp>
      <p:grpSp>
        <p:nvGrpSpPr>
          <p:cNvPr name="Group 30" id="30"/>
          <p:cNvGrpSpPr/>
          <p:nvPr/>
        </p:nvGrpSpPr>
        <p:grpSpPr>
          <a:xfrm rot="0">
            <a:off x="6558016" y="8914836"/>
            <a:ext cx="544108" cy="986657"/>
            <a:chOff x="0" y="0"/>
            <a:chExt cx="227226" cy="412040"/>
          </a:xfrm>
        </p:grpSpPr>
        <p:sp>
          <p:nvSpPr>
            <p:cNvPr name="Freeform 31" id="31"/>
            <p:cNvSpPr/>
            <p:nvPr/>
          </p:nvSpPr>
          <p:spPr>
            <a:xfrm flipH="false" flipV="false" rot="0">
              <a:off x="0" y="0"/>
              <a:ext cx="227226" cy="412040"/>
            </a:xfrm>
            <a:custGeom>
              <a:avLst/>
              <a:gdLst/>
              <a:ahLst/>
              <a:cxnLst/>
              <a:rect r="r" b="b" t="t" l="l"/>
              <a:pathLst>
                <a:path h="412040" w="227226">
                  <a:moveTo>
                    <a:pt x="113613" y="0"/>
                  </a:moveTo>
                  <a:cubicBezTo>
                    <a:pt x="50866" y="0"/>
                    <a:pt x="0" y="92238"/>
                    <a:pt x="0" y="206020"/>
                  </a:cubicBezTo>
                  <a:cubicBezTo>
                    <a:pt x="0" y="319802"/>
                    <a:pt x="50866" y="412040"/>
                    <a:pt x="113613" y="412040"/>
                  </a:cubicBezTo>
                  <a:cubicBezTo>
                    <a:pt x="176360" y="412040"/>
                    <a:pt x="227226" y="319802"/>
                    <a:pt x="227226" y="206020"/>
                  </a:cubicBezTo>
                  <a:cubicBezTo>
                    <a:pt x="227226" y="92238"/>
                    <a:pt x="176360" y="0"/>
                    <a:pt x="113613" y="0"/>
                  </a:cubicBezTo>
                  <a:close/>
                </a:path>
              </a:pathLst>
            </a:custGeom>
            <a:solidFill>
              <a:srgbClr val="FF751F"/>
            </a:solidFill>
          </p:spPr>
        </p:sp>
        <p:sp>
          <p:nvSpPr>
            <p:cNvPr name="TextBox 32" id="32"/>
            <p:cNvSpPr txBox="true"/>
            <p:nvPr/>
          </p:nvSpPr>
          <p:spPr>
            <a:xfrm>
              <a:off x="21302" y="-18521"/>
              <a:ext cx="184621" cy="391932"/>
            </a:xfrm>
            <a:prstGeom prst="rect">
              <a:avLst/>
            </a:prstGeom>
          </p:spPr>
          <p:txBody>
            <a:bodyPr anchor="ctr" rtlCol="false" tIns="50800" lIns="50800" bIns="50800" rIns="50800"/>
            <a:lstStyle/>
            <a:p>
              <a:pPr algn="ctr">
                <a:lnSpc>
                  <a:spcPts val="3919"/>
                </a:lnSpc>
              </a:pPr>
              <a:r>
                <a:rPr lang="en-US" b="true" sz="2799">
                  <a:solidFill>
                    <a:srgbClr val="FFFFFF"/>
                  </a:solidFill>
                  <a:latin typeface="Canva Sans Bold"/>
                  <a:ea typeface="Canva Sans Bold"/>
                  <a:cs typeface="Canva Sans Bold"/>
                  <a:sym typeface="Canva Sans Bold"/>
                </a:rPr>
                <a:t>4</a:t>
              </a:r>
            </a:p>
          </p:txBody>
        </p:sp>
      </p:grpSp>
      <p:grpSp>
        <p:nvGrpSpPr>
          <p:cNvPr name="Group 33" id="33"/>
          <p:cNvGrpSpPr/>
          <p:nvPr/>
        </p:nvGrpSpPr>
        <p:grpSpPr>
          <a:xfrm rot="0">
            <a:off x="4368685" y="2449420"/>
            <a:ext cx="9512778" cy="802152"/>
            <a:chOff x="0" y="0"/>
            <a:chExt cx="2505423" cy="211266"/>
          </a:xfrm>
        </p:grpSpPr>
        <p:sp>
          <p:nvSpPr>
            <p:cNvPr name="Freeform 34" id="34"/>
            <p:cNvSpPr/>
            <p:nvPr/>
          </p:nvSpPr>
          <p:spPr>
            <a:xfrm flipH="false" flipV="false" rot="0">
              <a:off x="0" y="0"/>
              <a:ext cx="2505423" cy="211266"/>
            </a:xfrm>
            <a:custGeom>
              <a:avLst/>
              <a:gdLst/>
              <a:ahLst/>
              <a:cxnLst/>
              <a:rect r="r" b="b" t="t" l="l"/>
              <a:pathLst>
                <a:path h="211266" w="2505423">
                  <a:moveTo>
                    <a:pt x="0" y="0"/>
                  </a:moveTo>
                  <a:lnTo>
                    <a:pt x="2505423" y="0"/>
                  </a:lnTo>
                  <a:lnTo>
                    <a:pt x="2505423" y="211266"/>
                  </a:lnTo>
                  <a:lnTo>
                    <a:pt x="0" y="211266"/>
                  </a:lnTo>
                  <a:close/>
                </a:path>
              </a:pathLst>
            </a:custGeom>
            <a:solidFill>
              <a:srgbClr val="FFFFFF"/>
            </a:solidFill>
          </p:spPr>
        </p:sp>
        <p:sp>
          <p:nvSpPr>
            <p:cNvPr name="TextBox 35" id="35"/>
            <p:cNvSpPr txBox="true"/>
            <p:nvPr/>
          </p:nvSpPr>
          <p:spPr>
            <a:xfrm>
              <a:off x="0" y="-47625"/>
              <a:ext cx="2505423" cy="258891"/>
            </a:xfrm>
            <a:prstGeom prst="rect">
              <a:avLst/>
            </a:prstGeom>
          </p:spPr>
          <p:txBody>
            <a:bodyPr anchor="ctr" rtlCol="false" tIns="50800" lIns="50800" bIns="50800" rIns="50800"/>
            <a:lstStyle/>
            <a:p>
              <a:pPr algn="ctr">
                <a:lnSpc>
                  <a:spcPts val="3360"/>
                </a:lnSpc>
              </a:pPr>
            </a:p>
          </p:txBody>
        </p:sp>
      </p:grpSp>
      <p:sp>
        <p:nvSpPr>
          <p:cNvPr name="Freeform 36" id="36"/>
          <p:cNvSpPr/>
          <p:nvPr/>
        </p:nvSpPr>
        <p:spPr>
          <a:xfrm flipH="false" flipV="false" rot="-5400000">
            <a:off x="7442554" y="617041"/>
            <a:ext cx="785035" cy="4484026"/>
          </a:xfrm>
          <a:custGeom>
            <a:avLst/>
            <a:gdLst/>
            <a:ahLst/>
            <a:cxnLst/>
            <a:rect r="r" b="b" t="t" l="l"/>
            <a:pathLst>
              <a:path h="4484026" w="785035">
                <a:moveTo>
                  <a:pt x="0" y="0"/>
                </a:moveTo>
                <a:lnTo>
                  <a:pt x="785035" y="0"/>
                </a:lnTo>
                <a:lnTo>
                  <a:pt x="785035" y="4484026"/>
                </a:lnTo>
                <a:lnTo>
                  <a:pt x="0" y="4484026"/>
                </a:lnTo>
                <a:lnTo>
                  <a:pt x="0" y="0"/>
                </a:lnTo>
                <a:close/>
              </a:path>
            </a:pathLst>
          </a:custGeom>
          <a:blipFill>
            <a:blip r:embed="rId5"/>
            <a:stretch>
              <a:fillRect l="-124657" t="0" r="-346529" b="0"/>
            </a:stretch>
          </a:blipFill>
        </p:spPr>
      </p:sp>
      <p:sp>
        <p:nvSpPr>
          <p:cNvPr name="TextBox 37" id="37"/>
          <p:cNvSpPr txBox="true"/>
          <p:nvPr/>
        </p:nvSpPr>
        <p:spPr>
          <a:xfrm rot="0">
            <a:off x="6234853" y="339175"/>
            <a:ext cx="7684461" cy="438150"/>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C   G     Am   F      C   G      F  Em Dm C</a:t>
            </a:r>
          </a:p>
        </p:txBody>
      </p:sp>
      <p:sp>
        <p:nvSpPr>
          <p:cNvPr name="TextBox 38" id="38"/>
          <p:cNvSpPr txBox="true"/>
          <p:nvPr/>
        </p:nvSpPr>
        <p:spPr>
          <a:xfrm rot="0">
            <a:off x="1033175" y="1198767"/>
            <a:ext cx="3199846" cy="2409825"/>
          </a:xfrm>
          <a:prstGeom prst="rect">
            <a:avLst/>
          </a:prstGeom>
        </p:spPr>
        <p:txBody>
          <a:bodyPr anchor="t" rtlCol="false" tIns="0" lIns="0" bIns="0" rIns="0">
            <a:spAutoFit/>
          </a:bodyPr>
          <a:lstStyle/>
          <a:p>
            <a:pPr algn="ctr">
              <a:lnSpc>
                <a:spcPts val="2758"/>
              </a:lnSpc>
            </a:pPr>
            <a:r>
              <a:rPr lang="en-US" sz="2298">
                <a:solidFill>
                  <a:srgbClr val="0B0A0A"/>
                </a:solidFill>
                <a:latin typeface="TT Firs Neue"/>
                <a:ea typeface="TT Firs Neue"/>
                <a:cs typeface="TT Firs Neue"/>
                <a:sym typeface="TT Firs Neue"/>
              </a:rPr>
              <a:t>Bars 1-4 of Let It Be</a:t>
            </a:r>
          </a:p>
          <a:p>
            <a:pPr algn="ctr">
              <a:lnSpc>
                <a:spcPts val="2758"/>
              </a:lnSpc>
            </a:pPr>
            <a:r>
              <a:rPr lang="en-US" sz="2298">
                <a:solidFill>
                  <a:srgbClr val="0B0A0A"/>
                </a:solidFill>
                <a:latin typeface="TT Firs Neue"/>
                <a:ea typeface="TT Firs Neue"/>
                <a:cs typeface="TT Firs Neue"/>
                <a:sym typeface="TT Firs Neue"/>
              </a:rPr>
              <a:t>for reference</a:t>
            </a:r>
          </a:p>
          <a:p>
            <a:pPr algn="ctr">
              <a:lnSpc>
                <a:spcPts val="2758"/>
              </a:lnSpc>
            </a:pPr>
          </a:p>
          <a:p>
            <a:pPr algn="ctr" marL="0" indent="0" lvl="0">
              <a:lnSpc>
                <a:spcPts val="2758"/>
              </a:lnSpc>
            </a:pPr>
            <a:r>
              <a:rPr lang="en-US" sz="2298">
                <a:solidFill>
                  <a:srgbClr val="0B0A0A"/>
                </a:solidFill>
                <a:latin typeface="TT Firs Neue"/>
                <a:ea typeface="TT Firs Neue"/>
                <a:cs typeface="TT Firs Neue"/>
                <a:sym typeface="TT Firs Neue"/>
              </a:rPr>
              <a:t>8va under the staff means to play the notes one octave lower than written</a:t>
            </a:r>
          </a:p>
        </p:txBody>
      </p:sp>
      <p:sp>
        <p:nvSpPr>
          <p:cNvPr name="TextBox 39" id="39"/>
          <p:cNvSpPr txBox="true"/>
          <p:nvPr/>
        </p:nvSpPr>
        <p:spPr>
          <a:xfrm rot="0">
            <a:off x="7079933" y="3452593"/>
            <a:ext cx="6839382"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Play bars 1-2 on repeat </a:t>
            </a:r>
            <a:r>
              <a:rPr lang="en-US" sz="2298">
                <a:solidFill>
                  <a:srgbClr val="0B0A0A"/>
                </a:solidFill>
                <a:latin typeface="TT Firs Neue"/>
                <a:ea typeface="TT Firs Neue"/>
                <a:cs typeface="TT Firs Neue"/>
                <a:sym typeface="TT Firs Neue"/>
              </a:rPr>
              <a:t>(each chord lasts 2 beats). Hold down the sustain pedal.</a:t>
            </a:r>
          </a:p>
        </p:txBody>
      </p:sp>
      <p:sp>
        <p:nvSpPr>
          <p:cNvPr name="TextBox 40" id="40"/>
          <p:cNvSpPr txBox="true"/>
          <p:nvPr/>
        </p:nvSpPr>
        <p:spPr>
          <a:xfrm rot="0">
            <a:off x="9785695" y="4594546"/>
            <a:ext cx="3834121" cy="3524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Too easy?</a:t>
            </a:r>
          </a:p>
        </p:txBody>
      </p:sp>
      <p:sp>
        <p:nvSpPr>
          <p:cNvPr name="TextBox 41" id="41"/>
          <p:cNvSpPr txBox="true"/>
          <p:nvPr/>
        </p:nvSpPr>
        <p:spPr>
          <a:xfrm rot="0">
            <a:off x="5528347" y="4594546"/>
            <a:ext cx="3834121" cy="3524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Too hard?</a:t>
            </a:r>
          </a:p>
        </p:txBody>
      </p:sp>
      <p:sp>
        <p:nvSpPr>
          <p:cNvPr name="TextBox 42" id="42"/>
          <p:cNvSpPr txBox="true"/>
          <p:nvPr/>
        </p:nvSpPr>
        <p:spPr>
          <a:xfrm rot="0">
            <a:off x="3916915" y="5638236"/>
            <a:ext cx="3834121" cy="2409825"/>
          </a:xfrm>
          <a:prstGeom prst="rect">
            <a:avLst/>
          </a:prstGeom>
        </p:spPr>
        <p:txBody>
          <a:bodyPr anchor="t" rtlCol="false" tIns="0" lIns="0" bIns="0" rIns="0">
            <a:spAutoFit/>
          </a:bodyPr>
          <a:lstStyle/>
          <a:p>
            <a:pPr algn="l">
              <a:lnSpc>
                <a:spcPts val="2758"/>
              </a:lnSpc>
            </a:pPr>
            <a:r>
              <a:rPr lang="en-US" sz="2298">
                <a:solidFill>
                  <a:srgbClr val="0B0A0A"/>
                </a:solidFill>
                <a:latin typeface="TT Firs Neue"/>
                <a:ea typeface="TT Firs Neue"/>
                <a:cs typeface="TT Firs Neue"/>
                <a:sym typeface="TT Firs Neue"/>
              </a:rPr>
              <a:t>Give yourself more time by making each chord last 4 beats. </a:t>
            </a:r>
          </a:p>
          <a:p>
            <a:pPr algn="l" marL="0" indent="0" lvl="0">
              <a:lnSpc>
                <a:spcPts val="2758"/>
              </a:lnSpc>
            </a:pPr>
            <a:r>
              <a:rPr lang="en-US" sz="2298">
                <a:solidFill>
                  <a:srgbClr val="0B0A0A"/>
                </a:solidFill>
                <a:latin typeface="TT Firs Neue"/>
                <a:ea typeface="TT Firs Neue"/>
                <a:cs typeface="TT Firs Neue"/>
                <a:sym typeface="TT Firs Neue"/>
              </a:rPr>
              <a:t>(If needed just play bar 1, then just play bar 2, before playing bars 1 and 2 together).</a:t>
            </a:r>
          </a:p>
        </p:txBody>
      </p:sp>
      <p:sp>
        <p:nvSpPr>
          <p:cNvPr name="TextBox 43" id="43"/>
          <p:cNvSpPr txBox="true"/>
          <p:nvPr/>
        </p:nvSpPr>
        <p:spPr>
          <a:xfrm rot="0">
            <a:off x="10674251" y="5638236"/>
            <a:ext cx="3834121" cy="17240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Play each chord in the first 3 bars as quarter notes instead of half notes (1 beat per chord instead of 2 beats per chord).</a:t>
            </a:r>
          </a:p>
        </p:txBody>
      </p:sp>
      <p:sp>
        <p:nvSpPr>
          <p:cNvPr name="TextBox 44" id="44"/>
          <p:cNvSpPr txBox="true"/>
          <p:nvPr/>
        </p:nvSpPr>
        <p:spPr>
          <a:xfrm rot="0">
            <a:off x="12588568" y="7755498"/>
            <a:ext cx="3834121" cy="3524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Too easy?</a:t>
            </a:r>
          </a:p>
        </p:txBody>
      </p:sp>
      <p:sp>
        <p:nvSpPr>
          <p:cNvPr name="TextBox 45" id="45"/>
          <p:cNvSpPr txBox="true"/>
          <p:nvPr/>
        </p:nvSpPr>
        <p:spPr>
          <a:xfrm rot="0">
            <a:off x="13425179" y="8736573"/>
            <a:ext cx="4387078" cy="10382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Set your metronome to 72 bpm and play each quarter note on the correct beat.</a:t>
            </a:r>
          </a:p>
        </p:txBody>
      </p:sp>
      <p:sp>
        <p:nvSpPr>
          <p:cNvPr name="TextBox 46" id="46"/>
          <p:cNvSpPr txBox="true"/>
          <p:nvPr/>
        </p:nvSpPr>
        <p:spPr>
          <a:xfrm rot="0">
            <a:off x="11184674" y="9498573"/>
            <a:ext cx="3834121" cy="352425"/>
          </a:xfrm>
          <a:prstGeom prst="rect">
            <a:avLst/>
          </a:prstGeom>
        </p:spPr>
        <p:txBody>
          <a:bodyPr anchor="t" rtlCol="false" tIns="0" lIns="0" bIns="0" rIns="0">
            <a:spAutoFit/>
          </a:bodyPr>
          <a:lstStyle/>
          <a:p>
            <a:pPr algn="l" marL="0" indent="0" lvl="0">
              <a:lnSpc>
                <a:spcPts val="2758"/>
              </a:lnSpc>
            </a:pPr>
            <a:r>
              <a:rPr lang="en-US" b="true" sz="2298">
                <a:solidFill>
                  <a:srgbClr val="0B0A0A"/>
                </a:solidFill>
                <a:latin typeface="TT Firs Neue Bold"/>
                <a:ea typeface="TT Firs Neue Bold"/>
                <a:cs typeface="TT Firs Neue Bold"/>
                <a:sym typeface="TT Firs Neue Bold"/>
              </a:rPr>
              <a:t>Too easy?</a:t>
            </a:r>
          </a:p>
        </p:txBody>
      </p:sp>
      <p:sp>
        <p:nvSpPr>
          <p:cNvPr name="TextBox 47" id="47"/>
          <p:cNvSpPr txBox="true"/>
          <p:nvPr/>
        </p:nvSpPr>
        <p:spPr>
          <a:xfrm rot="0">
            <a:off x="7153515" y="9038661"/>
            <a:ext cx="3834121" cy="6953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Play the root note of the chord in your left hand.</a:t>
            </a:r>
          </a:p>
        </p:txBody>
      </p:sp>
      <p:sp>
        <p:nvSpPr>
          <p:cNvPr name="TextBox 48" id="48"/>
          <p:cNvSpPr txBox="true"/>
          <p:nvPr/>
        </p:nvSpPr>
        <p:spPr>
          <a:xfrm rot="0">
            <a:off x="5936601" y="2160746"/>
            <a:ext cx="955490" cy="352425"/>
          </a:xfrm>
          <a:prstGeom prst="rect">
            <a:avLst/>
          </a:prstGeom>
        </p:spPr>
        <p:txBody>
          <a:bodyPr anchor="t" rtlCol="false" tIns="0" lIns="0" bIns="0" rIns="0">
            <a:spAutoFit/>
          </a:bodyPr>
          <a:lstStyle/>
          <a:p>
            <a:pPr algn="ctr" marL="0" indent="0" lvl="0">
              <a:lnSpc>
                <a:spcPts val="2758"/>
              </a:lnSpc>
            </a:pPr>
            <a:r>
              <a:rPr lang="en-US" sz="2298" i="true">
                <a:solidFill>
                  <a:srgbClr val="0B0A0A"/>
                </a:solidFill>
                <a:latin typeface="TT Firs Neue Italics"/>
                <a:ea typeface="TT Firs Neue Italics"/>
                <a:cs typeface="TT Firs Neue Italics"/>
                <a:sym typeface="TT Firs Neue Italics"/>
              </a:rPr>
              <a:t>8va</a:t>
            </a:r>
          </a:p>
        </p:txBody>
      </p:sp>
    </p:spTree>
  </p:cSld>
  <p:clrMapOvr>
    <a:masterClrMapping/>
  </p:clrMapOvr>
</p:sld>
</file>

<file path=ppt/slides/slide8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3912905" y="2588271"/>
            <a:ext cx="8315967" cy="3354107"/>
          </a:xfrm>
          <a:custGeom>
            <a:avLst/>
            <a:gdLst/>
            <a:ahLst/>
            <a:cxnLst/>
            <a:rect r="r" b="b" t="t" l="l"/>
            <a:pathLst>
              <a:path h="3354107" w="8315967">
                <a:moveTo>
                  <a:pt x="0" y="0"/>
                </a:moveTo>
                <a:lnTo>
                  <a:pt x="8315967" y="0"/>
                </a:lnTo>
                <a:lnTo>
                  <a:pt x="8315967" y="3354107"/>
                </a:lnTo>
                <a:lnTo>
                  <a:pt x="0" y="3354107"/>
                </a:lnTo>
                <a:lnTo>
                  <a:pt x="0" y="0"/>
                </a:lnTo>
                <a:close/>
              </a:path>
            </a:pathLst>
          </a:custGeom>
          <a:blipFill>
            <a:blip r:embed="rId4"/>
            <a:stretch>
              <a:fillRect l="0" t="0" r="0" b="0"/>
            </a:stretch>
          </a:blipFill>
        </p:spPr>
      </p:sp>
      <p:sp>
        <p:nvSpPr>
          <p:cNvPr name="Freeform 11" id="11"/>
          <p:cNvSpPr/>
          <p:nvPr/>
        </p:nvSpPr>
        <p:spPr>
          <a:xfrm flipH="false" flipV="false" rot="0">
            <a:off x="5008749" y="7665292"/>
            <a:ext cx="6124281" cy="2462085"/>
          </a:xfrm>
          <a:custGeom>
            <a:avLst/>
            <a:gdLst/>
            <a:ahLst/>
            <a:cxnLst/>
            <a:rect r="r" b="b" t="t" l="l"/>
            <a:pathLst>
              <a:path h="2462085" w="6124281">
                <a:moveTo>
                  <a:pt x="0" y="0"/>
                </a:moveTo>
                <a:lnTo>
                  <a:pt x="6124280" y="0"/>
                </a:lnTo>
                <a:lnTo>
                  <a:pt x="6124280" y="2462085"/>
                </a:lnTo>
                <a:lnTo>
                  <a:pt x="0" y="2462085"/>
                </a:lnTo>
                <a:lnTo>
                  <a:pt x="0" y="0"/>
                </a:lnTo>
                <a:close/>
              </a:path>
            </a:pathLst>
          </a:custGeom>
          <a:blipFill>
            <a:blip r:embed="rId5"/>
            <a:stretch>
              <a:fillRect l="-4054" t="-50239" r="-14" b="-30641"/>
            </a:stretch>
          </a:blipFill>
        </p:spPr>
      </p:sp>
      <p:sp>
        <p:nvSpPr>
          <p:cNvPr name="TextBox 12" id="12"/>
          <p:cNvSpPr txBox="true"/>
          <p:nvPr/>
        </p:nvSpPr>
        <p:spPr>
          <a:xfrm rot="0">
            <a:off x="1920467" y="1187818"/>
            <a:ext cx="14447066" cy="1057275"/>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Recognising the name of each note on the </a:t>
            </a:r>
            <a:r>
              <a:rPr lang="en-US" sz="2367" b="true">
                <a:solidFill>
                  <a:srgbClr val="0B0A0A"/>
                </a:solidFill>
                <a:latin typeface="TT Firs Neue Bold"/>
                <a:ea typeface="TT Firs Neue Bold"/>
                <a:cs typeface="TT Firs Neue Bold"/>
                <a:sym typeface="TT Firs Neue Bold"/>
              </a:rPr>
              <a:t>treble stave </a:t>
            </a:r>
            <a:r>
              <a:rPr lang="en-US" sz="2367">
                <a:solidFill>
                  <a:srgbClr val="0B0A0A"/>
                </a:solidFill>
                <a:latin typeface="TT Firs Neue"/>
                <a:ea typeface="TT Firs Neue"/>
                <a:cs typeface="TT Firs Neue"/>
                <a:sym typeface="TT Firs Neue"/>
              </a:rPr>
              <a:t>is a fundamental skill that we need to learn. </a:t>
            </a: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To make this easier, here is an acronym for the notes on each </a:t>
            </a:r>
            <a:r>
              <a:rPr lang="en-US" b="true" sz="2367">
                <a:solidFill>
                  <a:srgbClr val="0B0A0A"/>
                </a:solidFill>
                <a:latin typeface="TT Firs Neue Bold"/>
                <a:ea typeface="TT Firs Neue Bold"/>
                <a:cs typeface="TT Firs Neue Bold"/>
                <a:sym typeface="TT Firs Neue Bold"/>
              </a:rPr>
              <a:t>line </a:t>
            </a:r>
            <a:r>
              <a:rPr lang="en-US" sz="2367">
                <a:solidFill>
                  <a:srgbClr val="0B0A0A"/>
                </a:solidFill>
                <a:latin typeface="TT Firs Neue"/>
                <a:ea typeface="TT Firs Neue"/>
                <a:cs typeface="TT Firs Neue"/>
                <a:sym typeface="TT Firs Neue"/>
              </a:rPr>
              <a:t>of the Treble stave:</a:t>
            </a:r>
          </a:p>
        </p:txBody>
      </p:sp>
      <p:sp>
        <p:nvSpPr>
          <p:cNvPr name="TextBox 13" id="13"/>
          <p:cNvSpPr txBox="true"/>
          <p:nvPr/>
        </p:nvSpPr>
        <p:spPr>
          <a:xfrm rot="0">
            <a:off x="1920467" y="6627067"/>
            <a:ext cx="14447066" cy="35242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The notes in each </a:t>
            </a:r>
            <a:r>
              <a:rPr lang="en-US" b="true" sz="2367">
                <a:solidFill>
                  <a:srgbClr val="0B0A0A"/>
                </a:solidFill>
                <a:latin typeface="TT Firs Neue Bold"/>
                <a:ea typeface="TT Firs Neue Bold"/>
                <a:cs typeface="TT Firs Neue Bold"/>
                <a:sym typeface="TT Firs Neue Bold"/>
              </a:rPr>
              <a:t>space </a:t>
            </a:r>
            <a:r>
              <a:rPr lang="en-US" sz="2367">
                <a:solidFill>
                  <a:srgbClr val="0B0A0A"/>
                </a:solidFill>
                <a:latin typeface="TT Firs Neue"/>
                <a:ea typeface="TT Firs Neue"/>
                <a:cs typeface="TT Firs Neue"/>
                <a:sym typeface="TT Firs Neue"/>
              </a:rPr>
              <a:t>of the Treble stave, make the word “</a:t>
            </a:r>
            <a:r>
              <a:rPr lang="en-US" b="true" sz="2367">
                <a:solidFill>
                  <a:srgbClr val="0B0A0A"/>
                </a:solidFill>
                <a:latin typeface="TT Firs Neue Bold"/>
                <a:ea typeface="TT Firs Neue Bold"/>
                <a:cs typeface="TT Firs Neue Bold"/>
                <a:sym typeface="TT Firs Neue Bold"/>
              </a:rPr>
              <a:t>FACE</a:t>
            </a:r>
            <a:r>
              <a:rPr lang="en-US" sz="2367">
                <a:solidFill>
                  <a:srgbClr val="0B0A0A"/>
                </a:solidFill>
                <a:latin typeface="TT Firs Neue"/>
                <a:ea typeface="TT Firs Neue"/>
                <a:cs typeface="TT Firs Neue"/>
                <a:sym typeface="TT Firs Neue"/>
              </a:rPr>
              <a:t>”:</a:t>
            </a:r>
          </a:p>
        </p:txBody>
      </p:sp>
    </p:spTree>
  </p:cSld>
  <p:clrMapOvr>
    <a:masterClrMapping/>
  </p:clrMapOvr>
</p:sld>
</file>

<file path=ppt/slides/slide8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1920467" y="1187818"/>
            <a:ext cx="14447066" cy="1057275"/>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Recognising the name of each note on the </a:t>
            </a:r>
            <a:r>
              <a:rPr lang="en-US" sz="2367" b="true">
                <a:solidFill>
                  <a:srgbClr val="0B0A0A"/>
                </a:solidFill>
                <a:latin typeface="TT Firs Neue Bold"/>
                <a:ea typeface="TT Firs Neue Bold"/>
                <a:cs typeface="TT Firs Neue Bold"/>
                <a:sym typeface="TT Firs Neue Bold"/>
              </a:rPr>
              <a:t>bass stave </a:t>
            </a:r>
            <a:r>
              <a:rPr lang="en-US" sz="2367">
                <a:solidFill>
                  <a:srgbClr val="0B0A0A"/>
                </a:solidFill>
                <a:latin typeface="TT Firs Neue"/>
                <a:ea typeface="TT Firs Neue"/>
                <a:cs typeface="TT Firs Neue"/>
                <a:sym typeface="TT Firs Neue"/>
              </a:rPr>
              <a:t>is a fundamental skill that we need to learn. </a:t>
            </a: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To make this easier, here are acronyms for the notes on each </a:t>
            </a:r>
            <a:r>
              <a:rPr lang="en-US" b="true" sz="2367">
                <a:solidFill>
                  <a:srgbClr val="0B0A0A"/>
                </a:solidFill>
                <a:latin typeface="TT Firs Neue Bold"/>
                <a:ea typeface="TT Firs Neue Bold"/>
                <a:cs typeface="TT Firs Neue Bold"/>
                <a:sym typeface="TT Firs Neue Bold"/>
              </a:rPr>
              <a:t>line </a:t>
            </a:r>
            <a:r>
              <a:rPr lang="en-US" sz="2367">
                <a:solidFill>
                  <a:srgbClr val="0B0A0A"/>
                </a:solidFill>
                <a:latin typeface="TT Firs Neue"/>
                <a:ea typeface="TT Firs Neue"/>
                <a:cs typeface="TT Firs Neue"/>
                <a:sym typeface="TT Firs Neue"/>
              </a:rPr>
              <a:t>of the Bass stave:</a:t>
            </a:r>
          </a:p>
        </p:txBody>
      </p:sp>
      <p:sp>
        <p:nvSpPr>
          <p:cNvPr name="TextBox 11" id="11"/>
          <p:cNvSpPr txBox="true"/>
          <p:nvPr/>
        </p:nvSpPr>
        <p:spPr>
          <a:xfrm rot="0">
            <a:off x="1920467" y="6627067"/>
            <a:ext cx="14447066" cy="35242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And here is an acronym for the notes in each </a:t>
            </a:r>
            <a:r>
              <a:rPr lang="en-US" b="true" sz="2367">
                <a:solidFill>
                  <a:srgbClr val="0B0A0A"/>
                </a:solidFill>
                <a:latin typeface="TT Firs Neue Bold"/>
                <a:ea typeface="TT Firs Neue Bold"/>
                <a:cs typeface="TT Firs Neue Bold"/>
                <a:sym typeface="TT Firs Neue Bold"/>
              </a:rPr>
              <a:t>space </a:t>
            </a:r>
            <a:r>
              <a:rPr lang="en-US" sz="2367">
                <a:solidFill>
                  <a:srgbClr val="0B0A0A"/>
                </a:solidFill>
                <a:latin typeface="TT Firs Neue"/>
                <a:ea typeface="TT Firs Neue"/>
                <a:cs typeface="TT Firs Neue"/>
                <a:sym typeface="TT Firs Neue"/>
              </a:rPr>
              <a:t>of the Bass stave:</a:t>
            </a:r>
          </a:p>
        </p:txBody>
      </p:sp>
      <p:sp>
        <p:nvSpPr>
          <p:cNvPr name="Freeform 12" id="12"/>
          <p:cNvSpPr/>
          <p:nvPr/>
        </p:nvSpPr>
        <p:spPr>
          <a:xfrm flipH="false" flipV="false" rot="0">
            <a:off x="5008749" y="7237722"/>
            <a:ext cx="6090098" cy="2889655"/>
          </a:xfrm>
          <a:custGeom>
            <a:avLst/>
            <a:gdLst/>
            <a:ahLst/>
            <a:cxnLst/>
            <a:rect r="r" b="b" t="t" l="l"/>
            <a:pathLst>
              <a:path h="2889655" w="6090098">
                <a:moveTo>
                  <a:pt x="0" y="0"/>
                </a:moveTo>
                <a:lnTo>
                  <a:pt x="6090097" y="0"/>
                </a:lnTo>
                <a:lnTo>
                  <a:pt x="6090097" y="2889655"/>
                </a:lnTo>
                <a:lnTo>
                  <a:pt x="0" y="2889655"/>
                </a:lnTo>
                <a:lnTo>
                  <a:pt x="0" y="0"/>
                </a:lnTo>
                <a:close/>
              </a:path>
            </a:pathLst>
          </a:custGeom>
          <a:blipFill>
            <a:blip r:embed="rId4"/>
            <a:stretch>
              <a:fillRect l="-2605" t="0" r="-5848" b="0"/>
            </a:stretch>
          </a:blipFill>
        </p:spPr>
      </p:sp>
      <p:sp>
        <p:nvSpPr>
          <p:cNvPr name="Freeform 13" id="13"/>
          <p:cNvSpPr/>
          <p:nvPr/>
        </p:nvSpPr>
        <p:spPr>
          <a:xfrm flipH="false" flipV="false" rot="0">
            <a:off x="3912905" y="2556777"/>
            <a:ext cx="7946894" cy="3415237"/>
          </a:xfrm>
          <a:custGeom>
            <a:avLst/>
            <a:gdLst/>
            <a:ahLst/>
            <a:cxnLst/>
            <a:rect r="r" b="b" t="t" l="l"/>
            <a:pathLst>
              <a:path h="3415237" w="7946894">
                <a:moveTo>
                  <a:pt x="0" y="0"/>
                </a:moveTo>
                <a:lnTo>
                  <a:pt x="7946894" y="0"/>
                </a:lnTo>
                <a:lnTo>
                  <a:pt x="7946894" y="3415237"/>
                </a:lnTo>
                <a:lnTo>
                  <a:pt x="0" y="3415237"/>
                </a:lnTo>
                <a:lnTo>
                  <a:pt x="0" y="0"/>
                </a:lnTo>
                <a:close/>
              </a:path>
            </a:pathLst>
          </a:custGeom>
          <a:blipFill>
            <a:blip r:embed="rId5"/>
            <a:stretch>
              <a:fillRect l="0" t="0" r="-6495" b="0"/>
            </a:stretch>
          </a:blipFill>
        </p:spPr>
      </p:sp>
      <p:sp>
        <p:nvSpPr>
          <p:cNvPr name="TextBox 14" id="14"/>
          <p:cNvSpPr txBox="true"/>
          <p:nvPr/>
        </p:nvSpPr>
        <p:spPr>
          <a:xfrm rot="0">
            <a:off x="4636266" y="5533864"/>
            <a:ext cx="14447066" cy="390525"/>
          </a:xfrm>
          <a:prstGeom prst="rect">
            <a:avLst/>
          </a:prstGeom>
        </p:spPr>
        <p:txBody>
          <a:bodyPr anchor="t" rtlCol="false" tIns="0" lIns="0" bIns="0" rIns="0">
            <a:spAutoFit/>
          </a:bodyPr>
          <a:lstStyle/>
          <a:p>
            <a:pPr algn="l" marL="0" indent="0" lvl="0">
              <a:lnSpc>
                <a:spcPts val="3080"/>
              </a:lnSpc>
            </a:pPr>
            <a:r>
              <a:rPr lang="en-US" sz="2567">
                <a:solidFill>
                  <a:srgbClr val="0B0A0A"/>
                </a:solidFill>
                <a:latin typeface="TT Firs Neue"/>
                <a:ea typeface="TT Firs Neue"/>
                <a:cs typeface="TT Firs Neue"/>
                <a:sym typeface="TT Firs Neue"/>
              </a:rPr>
              <a:t>or   Good     Birds     Don’t      Fly         Away</a:t>
            </a:r>
          </a:p>
        </p:txBody>
      </p:sp>
    </p:spTree>
  </p:cSld>
  <p:clrMapOvr>
    <a:masterClrMapping/>
  </p:clrMapOvr>
</p:sld>
</file>

<file path=ppt/slides/slide9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64</a:t>
            </a:r>
          </a:p>
        </p:txBody>
      </p:sp>
    </p:spTree>
  </p:cSld>
  <p:clrMapOvr>
    <a:masterClrMapping/>
  </p:clrMapOvr>
</p:sld>
</file>

<file path=ppt/slides/slide9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200368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Memorise the acronyms for the treble stave: “Every Good Boy Deserves Fruit” and “FACE”.</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Keep practising the chords of Let It Be until you can play them at 72 bpm.</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3-4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the next 6-7 pages of the textbook.</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9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14</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since the last class?</a:t>
            </a:r>
          </a:p>
        </p:txBody>
      </p:sp>
      <p:sp>
        <p:nvSpPr>
          <p:cNvPr name="TextBox 13" id="13"/>
          <p:cNvSpPr txBox="true"/>
          <p:nvPr/>
        </p:nvSpPr>
        <p:spPr>
          <a:xfrm rot="0">
            <a:off x="899058" y="2851033"/>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Memorise the acronyms for the treble stave: “Every Good Boy Deserves Fruit” and “FACE”.</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Keep practising the chords of Let It Be until you can play them at 72 bpm.</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3-4 times per week?</a:t>
            </a:r>
          </a:p>
        </p:txBody>
      </p:sp>
    </p:spTree>
  </p:cSld>
  <p:clrMapOvr>
    <a:masterClrMapping/>
  </p:clrMapOvr>
</p:sld>
</file>

<file path=ppt/slides/slide9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236703" y="116782"/>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566417" y="-1530489"/>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803211" y="644511"/>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241059" y="8570621"/>
            <a:ext cx="19894422" cy="3975384"/>
            <a:chOff x="0" y="0"/>
            <a:chExt cx="5239683" cy="1047015"/>
          </a:xfrm>
        </p:grpSpPr>
        <p:sp>
          <p:nvSpPr>
            <p:cNvPr name="Freeform 8" id="8"/>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9" id="9"/>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10" id="10"/>
          <p:cNvSpPr txBox="true"/>
          <p:nvPr/>
        </p:nvSpPr>
        <p:spPr>
          <a:xfrm rot="0">
            <a:off x="1920467" y="1187818"/>
            <a:ext cx="14447066" cy="1057275"/>
          </a:xfrm>
          <a:prstGeom prst="rect">
            <a:avLst/>
          </a:prstGeom>
        </p:spPr>
        <p:txBody>
          <a:bodyPr anchor="t" rtlCol="false" tIns="0" lIns="0" bIns="0" rIns="0">
            <a:spAutoFit/>
          </a:bodyPr>
          <a:lstStyle/>
          <a:p>
            <a:pPr algn="l">
              <a:lnSpc>
                <a:spcPts val="2840"/>
              </a:lnSpc>
            </a:pPr>
            <a:r>
              <a:rPr lang="en-US" sz="2367">
                <a:solidFill>
                  <a:srgbClr val="0B0A0A"/>
                </a:solidFill>
                <a:latin typeface="TT Firs Neue"/>
                <a:ea typeface="TT Firs Neue"/>
                <a:cs typeface="TT Firs Neue"/>
                <a:sym typeface="TT Firs Neue"/>
              </a:rPr>
              <a:t>Recognising the name of each note on the </a:t>
            </a:r>
            <a:r>
              <a:rPr lang="en-US" sz="2367" b="true">
                <a:solidFill>
                  <a:srgbClr val="0B0A0A"/>
                </a:solidFill>
                <a:latin typeface="TT Firs Neue Bold"/>
                <a:ea typeface="TT Firs Neue Bold"/>
                <a:cs typeface="TT Firs Neue Bold"/>
                <a:sym typeface="TT Firs Neue Bold"/>
              </a:rPr>
              <a:t>bass stave </a:t>
            </a:r>
            <a:r>
              <a:rPr lang="en-US" sz="2367">
                <a:solidFill>
                  <a:srgbClr val="0B0A0A"/>
                </a:solidFill>
                <a:latin typeface="TT Firs Neue"/>
                <a:ea typeface="TT Firs Neue"/>
                <a:cs typeface="TT Firs Neue"/>
                <a:sym typeface="TT Firs Neue"/>
              </a:rPr>
              <a:t>is a fundamental skill that we need to learn. </a:t>
            </a:r>
          </a:p>
          <a:p>
            <a:pPr algn="l">
              <a:lnSpc>
                <a:spcPts val="2840"/>
              </a:lnSpc>
            </a:pPr>
          </a:p>
          <a:p>
            <a:pPr algn="l" marL="0" indent="0" lvl="0">
              <a:lnSpc>
                <a:spcPts val="2840"/>
              </a:lnSpc>
            </a:pPr>
            <a:r>
              <a:rPr lang="en-US" sz="2367">
                <a:solidFill>
                  <a:srgbClr val="0B0A0A"/>
                </a:solidFill>
                <a:latin typeface="TT Firs Neue"/>
                <a:ea typeface="TT Firs Neue"/>
                <a:cs typeface="TT Firs Neue"/>
                <a:sym typeface="TT Firs Neue"/>
              </a:rPr>
              <a:t>To make this easier, here are acronyms for the notes on each </a:t>
            </a:r>
            <a:r>
              <a:rPr lang="en-US" b="true" sz="2367">
                <a:solidFill>
                  <a:srgbClr val="0B0A0A"/>
                </a:solidFill>
                <a:latin typeface="TT Firs Neue Bold"/>
                <a:ea typeface="TT Firs Neue Bold"/>
                <a:cs typeface="TT Firs Neue Bold"/>
                <a:sym typeface="TT Firs Neue Bold"/>
              </a:rPr>
              <a:t>line </a:t>
            </a:r>
            <a:r>
              <a:rPr lang="en-US" sz="2367">
                <a:solidFill>
                  <a:srgbClr val="0B0A0A"/>
                </a:solidFill>
                <a:latin typeface="TT Firs Neue"/>
                <a:ea typeface="TT Firs Neue"/>
                <a:cs typeface="TT Firs Neue"/>
                <a:sym typeface="TT Firs Neue"/>
              </a:rPr>
              <a:t>of the Bass stave:</a:t>
            </a:r>
          </a:p>
        </p:txBody>
      </p:sp>
      <p:sp>
        <p:nvSpPr>
          <p:cNvPr name="TextBox 11" id="11"/>
          <p:cNvSpPr txBox="true"/>
          <p:nvPr/>
        </p:nvSpPr>
        <p:spPr>
          <a:xfrm rot="0">
            <a:off x="1920467" y="6627067"/>
            <a:ext cx="14447066" cy="352425"/>
          </a:xfrm>
          <a:prstGeom prst="rect">
            <a:avLst/>
          </a:prstGeom>
        </p:spPr>
        <p:txBody>
          <a:bodyPr anchor="t" rtlCol="false" tIns="0" lIns="0" bIns="0" rIns="0">
            <a:spAutoFit/>
          </a:bodyPr>
          <a:lstStyle/>
          <a:p>
            <a:pPr algn="l" marL="0" indent="0" lvl="0">
              <a:lnSpc>
                <a:spcPts val="2840"/>
              </a:lnSpc>
            </a:pPr>
            <a:r>
              <a:rPr lang="en-US" sz="2367">
                <a:solidFill>
                  <a:srgbClr val="0B0A0A"/>
                </a:solidFill>
                <a:latin typeface="TT Firs Neue"/>
                <a:ea typeface="TT Firs Neue"/>
                <a:cs typeface="TT Firs Neue"/>
                <a:sym typeface="TT Firs Neue"/>
              </a:rPr>
              <a:t>And here is an acronym for the notes in each </a:t>
            </a:r>
            <a:r>
              <a:rPr lang="en-US" b="true" sz="2367">
                <a:solidFill>
                  <a:srgbClr val="0B0A0A"/>
                </a:solidFill>
                <a:latin typeface="TT Firs Neue Bold"/>
                <a:ea typeface="TT Firs Neue Bold"/>
                <a:cs typeface="TT Firs Neue Bold"/>
                <a:sym typeface="TT Firs Neue Bold"/>
              </a:rPr>
              <a:t>space </a:t>
            </a:r>
            <a:r>
              <a:rPr lang="en-US" sz="2367">
                <a:solidFill>
                  <a:srgbClr val="0B0A0A"/>
                </a:solidFill>
                <a:latin typeface="TT Firs Neue"/>
                <a:ea typeface="TT Firs Neue"/>
                <a:cs typeface="TT Firs Neue"/>
                <a:sym typeface="TT Firs Neue"/>
              </a:rPr>
              <a:t>of the Bass stave:</a:t>
            </a:r>
          </a:p>
        </p:txBody>
      </p:sp>
      <p:sp>
        <p:nvSpPr>
          <p:cNvPr name="Freeform 12" id="12"/>
          <p:cNvSpPr/>
          <p:nvPr/>
        </p:nvSpPr>
        <p:spPr>
          <a:xfrm flipH="false" flipV="false" rot="0">
            <a:off x="5008749" y="7237722"/>
            <a:ext cx="6090098" cy="2889655"/>
          </a:xfrm>
          <a:custGeom>
            <a:avLst/>
            <a:gdLst/>
            <a:ahLst/>
            <a:cxnLst/>
            <a:rect r="r" b="b" t="t" l="l"/>
            <a:pathLst>
              <a:path h="2889655" w="6090098">
                <a:moveTo>
                  <a:pt x="0" y="0"/>
                </a:moveTo>
                <a:lnTo>
                  <a:pt x="6090097" y="0"/>
                </a:lnTo>
                <a:lnTo>
                  <a:pt x="6090097" y="2889655"/>
                </a:lnTo>
                <a:lnTo>
                  <a:pt x="0" y="2889655"/>
                </a:lnTo>
                <a:lnTo>
                  <a:pt x="0" y="0"/>
                </a:lnTo>
                <a:close/>
              </a:path>
            </a:pathLst>
          </a:custGeom>
          <a:blipFill>
            <a:blip r:embed="rId4"/>
            <a:stretch>
              <a:fillRect l="-2605" t="0" r="-5848" b="0"/>
            </a:stretch>
          </a:blipFill>
        </p:spPr>
      </p:sp>
      <p:sp>
        <p:nvSpPr>
          <p:cNvPr name="Freeform 13" id="13"/>
          <p:cNvSpPr/>
          <p:nvPr/>
        </p:nvSpPr>
        <p:spPr>
          <a:xfrm flipH="false" flipV="false" rot="0">
            <a:off x="3912905" y="2556777"/>
            <a:ext cx="7946894" cy="3415237"/>
          </a:xfrm>
          <a:custGeom>
            <a:avLst/>
            <a:gdLst/>
            <a:ahLst/>
            <a:cxnLst/>
            <a:rect r="r" b="b" t="t" l="l"/>
            <a:pathLst>
              <a:path h="3415237" w="7946894">
                <a:moveTo>
                  <a:pt x="0" y="0"/>
                </a:moveTo>
                <a:lnTo>
                  <a:pt x="7946894" y="0"/>
                </a:lnTo>
                <a:lnTo>
                  <a:pt x="7946894" y="3415237"/>
                </a:lnTo>
                <a:lnTo>
                  <a:pt x="0" y="3415237"/>
                </a:lnTo>
                <a:lnTo>
                  <a:pt x="0" y="0"/>
                </a:lnTo>
                <a:close/>
              </a:path>
            </a:pathLst>
          </a:custGeom>
          <a:blipFill>
            <a:blip r:embed="rId5"/>
            <a:stretch>
              <a:fillRect l="0" t="0" r="-6495" b="0"/>
            </a:stretch>
          </a:blipFill>
        </p:spPr>
      </p:sp>
      <p:sp>
        <p:nvSpPr>
          <p:cNvPr name="TextBox 14" id="14"/>
          <p:cNvSpPr txBox="true"/>
          <p:nvPr/>
        </p:nvSpPr>
        <p:spPr>
          <a:xfrm rot="0">
            <a:off x="4636266" y="5533864"/>
            <a:ext cx="14447066" cy="390525"/>
          </a:xfrm>
          <a:prstGeom prst="rect">
            <a:avLst/>
          </a:prstGeom>
        </p:spPr>
        <p:txBody>
          <a:bodyPr anchor="t" rtlCol="false" tIns="0" lIns="0" bIns="0" rIns="0">
            <a:spAutoFit/>
          </a:bodyPr>
          <a:lstStyle/>
          <a:p>
            <a:pPr algn="l" marL="0" indent="0" lvl="0">
              <a:lnSpc>
                <a:spcPts val="3080"/>
              </a:lnSpc>
            </a:pPr>
            <a:r>
              <a:rPr lang="en-US" sz="2567">
                <a:solidFill>
                  <a:srgbClr val="0B0A0A"/>
                </a:solidFill>
                <a:latin typeface="TT Firs Neue"/>
                <a:ea typeface="TT Firs Neue"/>
                <a:cs typeface="TT Firs Neue"/>
                <a:sym typeface="TT Firs Neue"/>
              </a:rPr>
              <a:t>or   Good     Birds     Don’t      Fly         Away</a:t>
            </a:r>
          </a:p>
        </p:txBody>
      </p:sp>
    </p:spTree>
  </p:cSld>
  <p:clrMapOvr>
    <a:masterClrMapping/>
  </p:clrMapOvr>
</p:sld>
</file>

<file path=ppt/slides/slide94.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301116" y="2140531"/>
            <a:ext cx="15685768" cy="4744945"/>
          </a:xfrm>
          <a:custGeom>
            <a:avLst/>
            <a:gdLst/>
            <a:ahLst/>
            <a:cxnLst/>
            <a:rect r="r" b="b" t="t" l="l"/>
            <a:pathLst>
              <a:path h="4744945" w="15685768">
                <a:moveTo>
                  <a:pt x="0" y="0"/>
                </a:moveTo>
                <a:lnTo>
                  <a:pt x="15685768" y="0"/>
                </a:lnTo>
                <a:lnTo>
                  <a:pt x="15685768" y="4744945"/>
                </a:lnTo>
                <a:lnTo>
                  <a:pt x="0" y="4744945"/>
                </a:lnTo>
                <a:lnTo>
                  <a:pt x="0" y="0"/>
                </a:lnTo>
                <a:close/>
              </a:path>
            </a:pathLst>
          </a:custGeom>
          <a:blipFill>
            <a:blip r:embed="rId4"/>
            <a:stretch>
              <a:fillRect l="0" t="0" r="0" b="0"/>
            </a:stretch>
          </a:blipFill>
        </p:spPr>
      </p:sp>
      <p:sp>
        <p:nvSpPr>
          <p:cNvPr name="Freeform 11" id="11"/>
          <p:cNvSpPr/>
          <p:nvPr/>
        </p:nvSpPr>
        <p:spPr>
          <a:xfrm flipH="false" flipV="false" rot="0">
            <a:off x="1301116" y="2140531"/>
            <a:ext cx="760225" cy="533580"/>
          </a:xfrm>
          <a:custGeom>
            <a:avLst/>
            <a:gdLst/>
            <a:ahLst/>
            <a:cxnLst/>
            <a:rect r="r" b="b" t="t" l="l"/>
            <a:pathLst>
              <a:path h="533580" w="760225">
                <a:moveTo>
                  <a:pt x="0" y="0"/>
                </a:moveTo>
                <a:lnTo>
                  <a:pt x="760225" y="0"/>
                </a:lnTo>
                <a:lnTo>
                  <a:pt x="760225" y="533580"/>
                </a:lnTo>
                <a:lnTo>
                  <a:pt x="0" y="533580"/>
                </a:lnTo>
                <a:lnTo>
                  <a:pt x="0" y="0"/>
                </a:lnTo>
                <a:close/>
              </a:path>
            </a:pathLst>
          </a:custGeom>
          <a:blipFill>
            <a:blip r:embed="rId5"/>
            <a:stretch>
              <a:fillRect l="-285752" t="-35948" r="-182114" b="-106773"/>
            </a:stretch>
          </a:blipFill>
          <a:ln cap="sq">
            <a:noFill/>
            <a:prstDash val="solid"/>
            <a:miter/>
          </a:ln>
        </p:spPr>
      </p:sp>
      <p:grpSp>
        <p:nvGrpSpPr>
          <p:cNvPr name="Group 12" id="12"/>
          <p:cNvGrpSpPr/>
          <p:nvPr/>
        </p:nvGrpSpPr>
        <p:grpSpPr>
          <a:xfrm rot="0">
            <a:off x="1789731" y="2525063"/>
            <a:ext cx="331206" cy="299357"/>
            <a:chOff x="0" y="0"/>
            <a:chExt cx="87231" cy="78843"/>
          </a:xfrm>
        </p:grpSpPr>
        <p:sp>
          <p:nvSpPr>
            <p:cNvPr name="Freeform 13" id="13"/>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p:spPr>
        </p:sp>
        <p:sp>
          <p:nvSpPr>
            <p:cNvPr name="TextBox 14" id="14"/>
            <p:cNvSpPr txBox="true"/>
            <p:nvPr/>
          </p:nvSpPr>
          <p:spPr>
            <a:xfrm>
              <a:off x="0" y="-47625"/>
              <a:ext cx="87231" cy="126468"/>
            </a:xfrm>
            <a:prstGeom prst="rect">
              <a:avLst/>
            </a:prstGeom>
          </p:spPr>
          <p:txBody>
            <a:bodyPr anchor="ctr" rtlCol="false" tIns="50800" lIns="50800" bIns="50800" rIns="50800"/>
            <a:lstStyle/>
            <a:p>
              <a:pPr algn="ctr">
                <a:lnSpc>
                  <a:spcPts val="3360"/>
                </a:lnSpc>
              </a:pPr>
            </a:p>
          </p:txBody>
        </p:sp>
      </p:grpSp>
      <p:sp>
        <p:nvSpPr>
          <p:cNvPr name="TextBox 15" id="15"/>
          <p:cNvSpPr txBox="true"/>
          <p:nvPr/>
        </p:nvSpPr>
        <p:spPr>
          <a:xfrm rot="0">
            <a:off x="1803563" y="2335884"/>
            <a:ext cx="666774" cy="295275"/>
          </a:xfrm>
          <a:prstGeom prst="rect">
            <a:avLst/>
          </a:prstGeom>
        </p:spPr>
        <p:txBody>
          <a:bodyPr anchor="t" rtlCol="false" tIns="0" lIns="0" bIns="0" rIns="0">
            <a:spAutoFit/>
          </a:bodyPr>
          <a:lstStyle/>
          <a:p>
            <a:pPr algn="l" marL="0" indent="0" lvl="0">
              <a:lnSpc>
                <a:spcPts val="2398"/>
              </a:lnSpc>
            </a:pPr>
            <a:r>
              <a:rPr lang="en-US" sz="1998">
                <a:solidFill>
                  <a:srgbClr val="0B0A0A"/>
                </a:solidFill>
                <a:latin typeface="TT Firs Neue"/>
                <a:ea typeface="TT Firs Neue"/>
                <a:cs typeface="TT Firs Neue"/>
                <a:sym typeface="TT Firs Neue"/>
              </a:rPr>
              <a:t>= 72</a:t>
            </a:r>
          </a:p>
        </p:txBody>
      </p:sp>
      <p:sp>
        <p:nvSpPr>
          <p:cNvPr name="TextBox 16" id="16"/>
          <p:cNvSpPr txBox="true"/>
          <p:nvPr/>
        </p:nvSpPr>
        <p:spPr>
          <a:xfrm rot="0">
            <a:off x="2737810" y="2109773"/>
            <a:ext cx="795040" cy="755015"/>
          </a:xfrm>
          <a:prstGeom prst="rect">
            <a:avLst/>
          </a:prstGeom>
        </p:spPr>
        <p:txBody>
          <a:bodyPr anchor="t" rtlCol="false" tIns="0" lIns="0" bIns="0" rIns="0">
            <a:spAutoFit/>
          </a:bodyPr>
          <a:lstStyle/>
          <a:p>
            <a:pPr algn="ctr">
              <a:lnSpc>
                <a:spcPts val="3360"/>
              </a:lnSpc>
            </a:pPr>
            <a:r>
              <a:rPr lang="en-US" sz="2400" b="true">
                <a:solidFill>
                  <a:srgbClr val="000000"/>
                </a:solidFill>
                <a:latin typeface="Droid Serif Bold"/>
                <a:ea typeface="Droid Serif Bold"/>
                <a:cs typeface="Droid Serif Bold"/>
                <a:sym typeface="Droid Serif Bold"/>
              </a:rPr>
              <a:t>Intro</a:t>
            </a:r>
          </a:p>
          <a:p>
            <a:pPr algn="just">
              <a:lnSpc>
                <a:spcPts val="2660"/>
              </a:lnSpc>
              <a:spcBef>
                <a:spcPct val="0"/>
              </a:spcBef>
            </a:pPr>
            <a:r>
              <a:rPr lang="en-US" sz="1900">
                <a:solidFill>
                  <a:srgbClr val="000000"/>
                </a:solidFill>
                <a:latin typeface="Droid Serif"/>
                <a:ea typeface="Droid Serif"/>
                <a:cs typeface="Droid Serif"/>
                <a:sym typeface="Droid Serif"/>
              </a:rPr>
              <a:t>1</a:t>
            </a:r>
          </a:p>
        </p:txBody>
      </p:sp>
      <p:sp>
        <p:nvSpPr>
          <p:cNvPr name="TextBox 17" id="17"/>
          <p:cNvSpPr txBox="true"/>
          <p:nvPr/>
        </p:nvSpPr>
        <p:spPr>
          <a:xfrm rot="0">
            <a:off x="8411782" y="4075025"/>
            <a:ext cx="8278563"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When I    find myself in tiimes of trouble                                                                                                                                                                              And in my hour of darkness she is</a:t>
            </a:r>
          </a:p>
          <a:p>
            <a:pPr algn="l">
              <a:lnSpc>
                <a:spcPts val="958"/>
              </a:lnSpc>
            </a:pPr>
            <a:r>
              <a:rPr lang="en-US" sz="798">
                <a:solidFill>
                  <a:srgbClr val="0B0A0A"/>
                </a:solidFill>
                <a:latin typeface="Droid Serif"/>
                <a:ea typeface="Droid Serif"/>
                <a:cs typeface="Droid Serif"/>
                <a:sym typeface="Droid Serif"/>
              </a:rPr>
              <a:t>                                                                       Mother Mary comes to me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18" id="18"/>
          <p:cNvSpPr txBox="true"/>
          <p:nvPr/>
        </p:nvSpPr>
        <p:spPr>
          <a:xfrm rot="0">
            <a:off x="2305954" y="6198657"/>
            <a:ext cx="13310625" cy="364511"/>
          </a:xfrm>
          <a:prstGeom prst="rect">
            <a:avLst/>
          </a:prstGeom>
        </p:spPr>
        <p:txBody>
          <a:bodyPr anchor="t" rtlCol="false" tIns="0" lIns="0" bIns="0" rIns="0">
            <a:spAutoFit/>
          </a:bodyPr>
          <a:lstStyle/>
          <a:p>
            <a:pPr algn="l">
              <a:lnSpc>
                <a:spcPts val="958"/>
              </a:lnSpc>
            </a:pPr>
            <a:r>
              <a:rPr lang="en-US" sz="798">
                <a:solidFill>
                  <a:srgbClr val="0B0A0A"/>
                </a:solidFill>
                <a:latin typeface="Droid Serif"/>
                <a:ea typeface="Droid Serif"/>
                <a:cs typeface="Droid Serif"/>
                <a:sym typeface="Droid Serif"/>
              </a:rPr>
              <a:t>standing right in front of me                                                                                                                              Let it be                Leit it be                               Let it be               Let it be                                                                    Whisper words of wisdom      Let it be</a:t>
            </a:r>
          </a:p>
          <a:p>
            <a:pPr algn="l">
              <a:lnSpc>
                <a:spcPts val="958"/>
              </a:lnSpc>
            </a:pPr>
            <a:r>
              <a:rPr lang="en-US" sz="798">
                <a:solidFill>
                  <a:srgbClr val="0B0A0A"/>
                </a:solidFill>
                <a:latin typeface="Droid Serif"/>
                <a:ea typeface="Droid Serif"/>
                <a:cs typeface="Droid Serif"/>
                <a:sym typeface="Droid Serif"/>
              </a:rPr>
              <a:t>                                                    Speaking words of wisdom </a:t>
            </a:r>
          </a:p>
          <a:p>
            <a:pPr algn="l" marL="0" indent="0" lvl="0">
              <a:lnSpc>
                <a:spcPts val="958"/>
              </a:lnSpc>
            </a:pPr>
            <a:r>
              <a:rPr lang="en-US" sz="798">
                <a:solidFill>
                  <a:srgbClr val="0B0A0A"/>
                </a:solidFill>
                <a:latin typeface="Droid Serif"/>
                <a:ea typeface="Droid Serif"/>
                <a:cs typeface="Droid Serif"/>
                <a:sym typeface="Droid Serif"/>
              </a:rPr>
              <a:t>                                                                                         Let it be</a:t>
            </a:r>
          </a:p>
        </p:txBody>
      </p:sp>
      <p:sp>
        <p:nvSpPr>
          <p:cNvPr name="TextBox 19" id="19"/>
          <p:cNvSpPr txBox="true"/>
          <p:nvPr/>
        </p:nvSpPr>
        <p:spPr>
          <a:xfrm rot="0">
            <a:off x="8810905" y="2109773"/>
            <a:ext cx="1118443"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Verse 1</a:t>
            </a:r>
          </a:p>
        </p:txBody>
      </p:sp>
      <p:sp>
        <p:nvSpPr>
          <p:cNvPr name="TextBox 20" id="20"/>
          <p:cNvSpPr txBox="true"/>
          <p:nvPr/>
        </p:nvSpPr>
        <p:spPr>
          <a:xfrm rot="0">
            <a:off x="7300036" y="4097714"/>
            <a:ext cx="1105049" cy="415290"/>
          </a:xfrm>
          <a:prstGeom prst="rect">
            <a:avLst/>
          </a:prstGeom>
        </p:spPr>
        <p:txBody>
          <a:bodyPr anchor="t" rtlCol="false" tIns="0" lIns="0" bIns="0" rIns="0">
            <a:spAutoFit/>
          </a:bodyPr>
          <a:lstStyle/>
          <a:p>
            <a:pPr algn="ctr">
              <a:lnSpc>
                <a:spcPts val="3360"/>
              </a:lnSpc>
              <a:spcBef>
                <a:spcPct val="0"/>
              </a:spcBef>
            </a:pPr>
            <a:r>
              <a:rPr lang="en-US" b="true" sz="2400">
                <a:solidFill>
                  <a:srgbClr val="000000"/>
                </a:solidFill>
                <a:latin typeface="Droid Serif Bold"/>
                <a:ea typeface="Droid Serif Bold"/>
                <a:cs typeface="Droid Serif Bold"/>
                <a:sym typeface="Droid Serif Bold"/>
              </a:rPr>
              <a:t>Chorus</a:t>
            </a:r>
          </a:p>
        </p:txBody>
      </p:sp>
      <p:grpSp>
        <p:nvGrpSpPr>
          <p:cNvPr name="Group 21" id="21"/>
          <p:cNvGrpSpPr/>
          <p:nvPr/>
        </p:nvGrpSpPr>
        <p:grpSpPr>
          <a:xfrm rot="0">
            <a:off x="2783349" y="2674741"/>
            <a:ext cx="6027555" cy="1278772"/>
            <a:chOff x="0" y="0"/>
            <a:chExt cx="1587504" cy="336796"/>
          </a:xfrm>
        </p:grpSpPr>
        <p:sp>
          <p:nvSpPr>
            <p:cNvPr name="Freeform 22" id="22"/>
            <p:cNvSpPr/>
            <p:nvPr/>
          </p:nvSpPr>
          <p:spPr>
            <a:xfrm flipH="false" flipV="false" rot="0">
              <a:off x="0" y="0"/>
              <a:ext cx="1587504" cy="336796"/>
            </a:xfrm>
            <a:custGeom>
              <a:avLst/>
              <a:gdLst/>
              <a:ahLst/>
              <a:cxnLst/>
              <a:rect r="r" b="b" t="t" l="l"/>
              <a:pathLst>
                <a:path h="336796" w="1587504">
                  <a:moveTo>
                    <a:pt x="0" y="0"/>
                  </a:moveTo>
                  <a:lnTo>
                    <a:pt x="1587504" y="0"/>
                  </a:lnTo>
                  <a:lnTo>
                    <a:pt x="1587504" y="336796"/>
                  </a:lnTo>
                  <a:lnTo>
                    <a:pt x="0" y="336796"/>
                  </a:lnTo>
                  <a:close/>
                </a:path>
              </a:pathLst>
            </a:custGeom>
            <a:solidFill>
              <a:srgbClr val="5170FF">
                <a:alpha val="64706"/>
              </a:srgbClr>
            </a:solidFill>
          </p:spPr>
        </p:sp>
        <p:sp>
          <p:nvSpPr>
            <p:cNvPr name="TextBox 23" id="23"/>
            <p:cNvSpPr txBox="true"/>
            <p:nvPr/>
          </p:nvSpPr>
          <p:spPr>
            <a:xfrm>
              <a:off x="0" y="-47625"/>
              <a:ext cx="1587504" cy="384421"/>
            </a:xfrm>
            <a:prstGeom prst="rect">
              <a:avLst/>
            </a:prstGeom>
          </p:spPr>
          <p:txBody>
            <a:bodyPr anchor="ctr" rtlCol="false" tIns="50800" lIns="50800" bIns="50800" rIns="50800"/>
            <a:lstStyle/>
            <a:p>
              <a:pPr algn="ctr">
                <a:lnSpc>
                  <a:spcPts val="3360"/>
                </a:lnSpc>
              </a:pPr>
            </a:p>
          </p:txBody>
        </p:sp>
      </p:grpSp>
      <p:grpSp>
        <p:nvGrpSpPr>
          <p:cNvPr name="Group 24" id="24"/>
          <p:cNvGrpSpPr/>
          <p:nvPr/>
        </p:nvGrpSpPr>
        <p:grpSpPr>
          <a:xfrm rot="0">
            <a:off x="8961266" y="2674741"/>
            <a:ext cx="6027555" cy="1278772"/>
            <a:chOff x="0" y="0"/>
            <a:chExt cx="1587504" cy="336796"/>
          </a:xfrm>
        </p:grpSpPr>
        <p:sp>
          <p:nvSpPr>
            <p:cNvPr name="Freeform 25" id="25"/>
            <p:cNvSpPr/>
            <p:nvPr/>
          </p:nvSpPr>
          <p:spPr>
            <a:xfrm flipH="false" flipV="false" rot="0">
              <a:off x="0" y="0"/>
              <a:ext cx="1587504" cy="336796"/>
            </a:xfrm>
            <a:custGeom>
              <a:avLst/>
              <a:gdLst/>
              <a:ahLst/>
              <a:cxnLst/>
              <a:rect r="r" b="b" t="t" l="l"/>
              <a:pathLst>
                <a:path h="336796" w="1587504">
                  <a:moveTo>
                    <a:pt x="0" y="0"/>
                  </a:moveTo>
                  <a:lnTo>
                    <a:pt x="1587504" y="0"/>
                  </a:lnTo>
                  <a:lnTo>
                    <a:pt x="1587504" y="336796"/>
                  </a:lnTo>
                  <a:lnTo>
                    <a:pt x="0" y="336796"/>
                  </a:lnTo>
                  <a:close/>
                </a:path>
              </a:pathLst>
            </a:custGeom>
            <a:solidFill>
              <a:srgbClr val="5170FF">
                <a:alpha val="64706"/>
              </a:srgbClr>
            </a:solidFill>
          </p:spPr>
        </p:sp>
        <p:sp>
          <p:nvSpPr>
            <p:cNvPr name="TextBox 26" id="26"/>
            <p:cNvSpPr txBox="true"/>
            <p:nvPr/>
          </p:nvSpPr>
          <p:spPr>
            <a:xfrm>
              <a:off x="0" y="-47625"/>
              <a:ext cx="1587504" cy="384421"/>
            </a:xfrm>
            <a:prstGeom prst="rect">
              <a:avLst/>
            </a:prstGeom>
          </p:spPr>
          <p:txBody>
            <a:bodyPr anchor="ctr" rtlCol="false" tIns="50800" lIns="50800" bIns="50800" rIns="50800"/>
            <a:lstStyle/>
            <a:p>
              <a:pPr algn="ctr">
                <a:lnSpc>
                  <a:spcPts val="3360"/>
                </a:lnSpc>
              </a:pPr>
            </a:p>
          </p:txBody>
        </p:sp>
      </p:grpSp>
      <p:grpSp>
        <p:nvGrpSpPr>
          <p:cNvPr name="Group 27" id="27"/>
          <p:cNvGrpSpPr/>
          <p:nvPr/>
        </p:nvGrpSpPr>
        <p:grpSpPr>
          <a:xfrm rot="0">
            <a:off x="15250653" y="2674741"/>
            <a:ext cx="1551162" cy="1278772"/>
            <a:chOff x="0" y="0"/>
            <a:chExt cx="408537" cy="336796"/>
          </a:xfrm>
        </p:grpSpPr>
        <p:sp>
          <p:nvSpPr>
            <p:cNvPr name="Freeform 28" id="28"/>
            <p:cNvSpPr/>
            <p:nvPr/>
          </p:nvSpPr>
          <p:spPr>
            <a:xfrm flipH="false" flipV="false" rot="0">
              <a:off x="0" y="0"/>
              <a:ext cx="408537" cy="336796"/>
            </a:xfrm>
            <a:custGeom>
              <a:avLst/>
              <a:gdLst/>
              <a:ahLst/>
              <a:cxnLst/>
              <a:rect r="r" b="b" t="t" l="l"/>
              <a:pathLst>
                <a:path h="336796" w="408537">
                  <a:moveTo>
                    <a:pt x="0" y="0"/>
                  </a:moveTo>
                  <a:lnTo>
                    <a:pt x="408537" y="0"/>
                  </a:lnTo>
                  <a:lnTo>
                    <a:pt x="408537" y="336796"/>
                  </a:lnTo>
                  <a:lnTo>
                    <a:pt x="0" y="336796"/>
                  </a:lnTo>
                  <a:close/>
                </a:path>
              </a:pathLst>
            </a:custGeom>
            <a:solidFill>
              <a:srgbClr val="5170FF">
                <a:alpha val="64706"/>
              </a:srgbClr>
            </a:solidFill>
          </p:spPr>
        </p:sp>
        <p:sp>
          <p:nvSpPr>
            <p:cNvPr name="TextBox 29" id="29"/>
            <p:cNvSpPr txBox="true"/>
            <p:nvPr/>
          </p:nvSpPr>
          <p:spPr>
            <a:xfrm>
              <a:off x="0" y="-47625"/>
              <a:ext cx="408537" cy="384421"/>
            </a:xfrm>
            <a:prstGeom prst="rect">
              <a:avLst/>
            </a:prstGeom>
          </p:spPr>
          <p:txBody>
            <a:bodyPr anchor="ctr" rtlCol="false" tIns="50800" lIns="50800" bIns="50800" rIns="50800"/>
            <a:lstStyle/>
            <a:p>
              <a:pPr algn="ctr">
                <a:lnSpc>
                  <a:spcPts val="3360"/>
                </a:lnSpc>
              </a:pPr>
            </a:p>
          </p:txBody>
        </p:sp>
      </p:grpSp>
      <p:grpSp>
        <p:nvGrpSpPr>
          <p:cNvPr name="Group 30" id="30"/>
          <p:cNvGrpSpPr/>
          <p:nvPr/>
        </p:nvGrpSpPr>
        <p:grpSpPr>
          <a:xfrm rot="0">
            <a:off x="2305954" y="4627032"/>
            <a:ext cx="4994082" cy="1278772"/>
            <a:chOff x="0" y="0"/>
            <a:chExt cx="1315314" cy="336796"/>
          </a:xfrm>
        </p:grpSpPr>
        <p:sp>
          <p:nvSpPr>
            <p:cNvPr name="Freeform 31" id="31"/>
            <p:cNvSpPr/>
            <p:nvPr/>
          </p:nvSpPr>
          <p:spPr>
            <a:xfrm flipH="false" flipV="false" rot="0">
              <a:off x="0" y="0"/>
              <a:ext cx="1315314" cy="336796"/>
            </a:xfrm>
            <a:custGeom>
              <a:avLst/>
              <a:gdLst/>
              <a:ahLst/>
              <a:cxnLst/>
              <a:rect r="r" b="b" t="t" l="l"/>
              <a:pathLst>
                <a:path h="336796" w="1315314">
                  <a:moveTo>
                    <a:pt x="0" y="0"/>
                  </a:moveTo>
                  <a:lnTo>
                    <a:pt x="1315314" y="0"/>
                  </a:lnTo>
                  <a:lnTo>
                    <a:pt x="1315314" y="336796"/>
                  </a:lnTo>
                  <a:lnTo>
                    <a:pt x="0" y="336796"/>
                  </a:lnTo>
                  <a:close/>
                </a:path>
              </a:pathLst>
            </a:custGeom>
            <a:solidFill>
              <a:srgbClr val="5170FF">
                <a:alpha val="64706"/>
              </a:srgbClr>
            </a:solidFill>
          </p:spPr>
        </p:sp>
        <p:sp>
          <p:nvSpPr>
            <p:cNvPr name="TextBox 32" id="32"/>
            <p:cNvSpPr txBox="true"/>
            <p:nvPr/>
          </p:nvSpPr>
          <p:spPr>
            <a:xfrm>
              <a:off x="0" y="-47625"/>
              <a:ext cx="1315314" cy="384421"/>
            </a:xfrm>
            <a:prstGeom prst="rect">
              <a:avLst/>
            </a:prstGeom>
          </p:spPr>
          <p:txBody>
            <a:bodyPr anchor="ctr" rtlCol="false" tIns="50800" lIns="50800" bIns="50800" rIns="50800"/>
            <a:lstStyle/>
            <a:p>
              <a:pPr algn="ctr">
                <a:lnSpc>
                  <a:spcPts val="3360"/>
                </a:lnSpc>
              </a:pPr>
            </a:p>
          </p:txBody>
        </p:sp>
      </p:grpSp>
      <p:sp>
        <p:nvSpPr>
          <p:cNvPr name="TextBox 33" id="33"/>
          <p:cNvSpPr txBox="true"/>
          <p:nvPr/>
        </p:nvSpPr>
        <p:spPr>
          <a:xfrm rot="0">
            <a:off x="1301116" y="7180751"/>
            <a:ext cx="11249948"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Let’s identify the chords being used in bars 13-16 and practice playing it:</a:t>
            </a:r>
          </a:p>
        </p:txBody>
      </p:sp>
      <p:sp>
        <p:nvSpPr>
          <p:cNvPr name="Freeform 34" id="34"/>
          <p:cNvSpPr/>
          <p:nvPr/>
        </p:nvSpPr>
        <p:spPr>
          <a:xfrm flipH="false" flipV="false" rot="0">
            <a:off x="2643899" y="7647476"/>
            <a:ext cx="12948560" cy="2553902"/>
          </a:xfrm>
          <a:custGeom>
            <a:avLst/>
            <a:gdLst/>
            <a:ahLst/>
            <a:cxnLst/>
            <a:rect r="r" b="b" t="t" l="l"/>
            <a:pathLst>
              <a:path h="2553902" w="12948560">
                <a:moveTo>
                  <a:pt x="0" y="0"/>
                </a:moveTo>
                <a:lnTo>
                  <a:pt x="12948561" y="0"/>
                </a:lnTo>
                <a:lnTo>
                  <a:pt x="12948561" y="2553903"/>
                </a:lnTo>
                <a:lnTo>
                  <a:pt x="0" y="2553903"/>
                </a:lnTo>
                <a:lnTo>
                  <a:pt x="0" y="0"/>
                </a:lnTo>
                <a:close/>
              </a:path>
            </a:pathLst>
          </a:custGeom>
          <a:blipFill>
            <a:blip r:embed="rId4"/>
            <a:stretch>
              <a:fillRect l="-63788" t="-123336" r="-4042" b="-34066"/>
            </a:stretch>
          </a:blipFill>
        </p:spPr>
      </p:sp>
      <p:sp>
        <p:nvSpPr>
          <p:cNvPr name="TextBox 35" id="35"/>
          <p:cNvSpPr txBox="true"/>
          <p:nvPr/>
        </p:nvSpPr>
        <p:spPr>
          <a:xfrm rot="0">
            <a:off x="2989960" y="7899048"/>
            <a:ext cx="12449654" cy="438150"/>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Am Am G   G       F    F    C   C        C   C   G   G</a:t>
            </a:r>
          </a:p>
        </p:txBody>
      </p:sp>
      <p:sp>
        <p:nvSpPr>
          <p:cNvPr name="TextBox 36" id="36"/>
          <p:cNvSpPr txBox="true"/>
          <p:nvPr/>
        </p:nvSpPr>
        <p:spPr>
          <a:xfrm rot="0">
            <a:off x="396005" y="124520"/>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Let It Be - Section B - The Last 4 Bars</a:t>
            </a:r>
          </a:p>
        </p:txBody>
      </p:sp>
      <p:sp>
        <p:nvSpPr>
          <p:cNvPr name="TextBox 37" id="37"/>
          <p:cNvSpPr txBox="true"/>
          <p:nvPr/>
        </p:nvSpPr>
        <p:spPr>
          <a:xfrm rot="0">
            <a:off x="1301116" y="1469109"/>
            <a:ext cx="9529256" cy="352425"/>
          </a:xfrm>
          <a:prstGeom prst="rect">
            <a:avLst/>
          </a:prstGeom>
        </p:spPr>
        <p:txBody>
          <a:bodyPr anchor="t" rtlCol="false" tIns="0" lIns="0" bIns="0" rIns="0">
            <a:spAutoFit/>
          </a:bodyPr>
          <a:lstStyle/>
          <a:p>
            <a:pPr algn="l" marL="0" indent="0" lvl="0">
              <a:lnSpc>
                <a:spcPts val="2758"/>
              </a:lnSpc>
            </a:pPr>
            <a:r>
              <a:rPr lang="en-US" sz="2298">
                <a:solidFill>
                  <a:srgbClr val="0B0A0A"/>
                </a:solidFill>
                <a:latin typeface="TT Firs Neue"/>
                <a:ea typeface="TT Firs Neue"/>
                <a:cs typeface="TT Firs Neue"/>
                <a:sym typeface="TT Firs Neue"/>
              </a:rPr>
              <a:t>Now you know how to play the first 4 bars:</a:t>
            </a:r>
          </a:p>
        </p:txBody>
      </p:sp>
      <p:sp>
        <p:nvSpPr>
          <p:cNvPr name="TextBox 38" id="38"/>
          <p:cNvSpPr txBox="true"/>
          <p:nvPr/>
        </p:nvSpPr>
        <p:spPr>
          <a:xfrm rot="0">
            <a:off x="12426593" y="9680223"/>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F   Em Dm C</a:t>
            </a:r>
          </a:p>
        </p:txBody>
      </p:sp>
      <p:sp>
        <p:nvSpPr>
          <p:cNvPr name="TextBox 39" id="39"/>
          <p:cNvSpPr txBox="true"/>
          <p:nvPr/>
        </p:nvSpPr>
        <p:spPr>
          <a:xfrm rot="0">
            <a:off x="2305954" y="3922182"/>
            <a:ext cx="955490" cy="352425"/>
          </a:xfrm>
          <a:prstGeom prst="rect">
            <a:avLst/>
          </a:prstGeom>
        </p:spPr>
        <p:txBody>
          <a:bodyPr anchor="t" rtlCol="false" tIns="0" lIns="0" bIns="0" rIns="0">
            <a:spAutoFit/>
          </a:bodyPr>
          <a:lstStyle/>
          <a:p>
            <a:pPr algn="ctr" marL="0" indent="0" lvl="0">
              <a:lnSpc>
                <a:spcPts val="2758"/>
              </a:lnSpc>
            </a:pPr>
            <a:r>
              <a:rPr lang="en-US" sz="2298" i="true">
                <a:solidFill>
                  <a:srgbClr val="0B0A0A"/>
                </a:solidFill>
                <a:latin typeface="TT Firs Neue Italics"/>
                <a:ea typeface="TT Firs Neue Italics"/>
                <a:cs typeface="TT Firs Neue Italics"/>
                <a:sym typeface="TT Firs Neue Italics"/>
              </a:rPr>
              <a:t>8va</a:t>
            </a:r>
          </a:p>
        </p:txBody>
      </p:sp>
      <p:sp>
        <p:nvSpPr>
          <p:cNvPr name="TextBox 40" id="40"/>
          <p:cNvSpPr txBox="true"/>
          <p:nvPr/>
        </p:nvSpPr>
        <p:spPr>
          <a:xfrm rot="0">
            <a:off x="2783699" y="9848954"/>
            <a:ext cx="955490" cy="352425"/>
          </a:xfrm>
          <a:prstGeom prst="rect">
            <a:avLst/>
          </a:prstGeom>
        </p:spPr>
        <p:txBody>
          <a:bodyPr anchor="t" rtlCol="false" tIns="0" lIns="0" bIns="0" rIns="0">
            <a:spAutoFit/>
          </a:bodyPr>
          <a:lstStyle/>
          <a:p>
            <a:pPr algn="ctr" marL="0" indent="0" lvl="0">
              <a:lnSpc>
                <a:spcPts val="2758"/>
              </a:lnSpc>
            </a:pPr>
            <a:r>
              <a:rPr lang="en-US" sz="2298" i="true">
                <a:solidFill>
                  <a:srgbClr val="0B0A0A"/>
                </a:solidFill>
                <a:latin typeface="TT Firs Neue Italics"/>
                <a:ea typeface="TT Firs Neue Italics"/>
                <a:cs typeface="TT Firs Neue Italics"/>
                <a:sym typeface="TT Firs Neue Italics"/>
              </a:rPr>
              <a:t>8va</a:t>
            </a:r>
          </a:p>
        </p:txBody>
      </p:sp>
      <p:sp>
        <p:nvSpPr>
          <p:cNvPr name="TextBox 41" id="41"/>
          <p:cNvSpPr txBox="true"/>
          <p:nvPr/>
        </p:nvSpPr>
        <p:spPr>
          <a:xfrm rot="0">
            <a:off x="2643899" y="1831059"/>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FF751F"/>
                </a:solidFill>
                <a:latin typeface="TT Firs Neue Bold"/>
                <a:ea typeface="TT Firs Neue Bold"/>
                <a:cs typeface="TT Firs Neue Bold"/>
                <a:sym typeface="TT Firs Neue Bold"/>
              </a:rPr>
              <a:t>A</a:t>
            </a:r>
          </a:p>
        </p:txBody>
      </p:sp>
      <p:sp>
        <p:nvSpPr>
          <p:cNvPr name="TextBox 42" id="42"/>
          <p:cNvSpPr txBox="true"/>
          <p:nvPr/>
        </p:nvSpPr>
        <p:spPr>
          <a:xfrm rot="0">
            <a:off x="9011270" y="1831059"/>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FF751F"/>
                </a:solidFill>
                <a:latin typeface="TT Firs Neue Bold"/>
                <a:ea typeface="TT Firs Neue Bold"/>
                <a:cs typeface="TT Firs Neue Bold"/>
                <a:sym typeface="TT Firs Neue Bold"/>
              </a:rPr>
              <a:t>A</a:t>
            </a:r>
          </a:p>
        </p:txBody>
      </p:sp>
      <p:sp>
        <p:nvSpPr>
          <p:cNvPr name="TextBox 43" id="43"/>
          <p:cNvSpPr txBox="true"/>
          <p:nvPr/>
        </p:nvSpPr>
        <p:spPr>
          <a:xfrm rot="0">
            <a:off x="2305954" y="4271568"/>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FF751F"/>
                </a:solidFill>
                <a:latin typeface="TT Firs Neue Bold"/>
                <a:ea typeface="TT Firs Neue Bold"/>
                <a:cs typeface="TT Firs Neue Bold"/>
                <a:sym typeface="TT Firs Neue Bold"/>
              </a:rPr>
              <a:t>A</a:t>
            </a:r>
          </a:p>
        </p:txBody>
      </p:sp>
      <p:sp>
        <p:nvSpPr>
          <p:cNvPr name="TextBox 44" id="44"/>
          <p:cNvSpPr txBox="true"/>
          <p:nvPr/>
        </p:nvSpPr>
        <p:spPr>
          <a:xfrm rot="0">
            <a:off x="7595164" y="4412719"/>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FF751F"/>
                </a:solidFill>
                <a:latin typeface="TT Firs Neue Bold"/>
                <a:ea typeface="TT Firs Neue Bold"/>
                <a:cs typeface="TT Firs Neue Bold"/>
                <a:sym typeface="TT Firs Neue Bold"/>
              </a:rPr>
              <a:t>B</a:t>
            </a:r>
          </a:p>
        </p:txBody>
      </p:sp>
      <p:sp>
        <p:nvSpPr>
          <p:cNvPr name="TextBox 45" id="45"/>
          <p:cNvSpPr txBox="true"/>
          <p:nvPr/>
        </p:nvSpPr>
        <p:spPr>
          <a:xfrm rot="0">
            <a:off x="433350" y="7952276"/>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FF751F"/>
                </a:solidFill>
                <a:latin typeface="TT Firs Neue Bold"/>
                <a:ea typeface="TT Firs Neue Bold"/>
                <a:cs typeface="TT Firs Neue Bold"/>
                <a:sym typeface="TT Firs Neue Bold"/>
              </a:rPr>
              <a:t>Section B</a:t>
            </a:r>
          </a:p>
        </p:txBody>
      </p:sp>
    </p:spTree>
  </p:cSld>
  <p:clrMapOvr>
    <a:masterClrMapping/>
  </p:clrMapOvr>
</p:sld>
</file>

<file path=ppt/slides/slide95.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924164" y="3986169"/>
            <a:ext cx="16231972" cy="2260821"/>
          </a:xfrm>
          <a:custGeom>
            <a:avLst/>
            <a:gdLst/>
            <a:ahLst/>
            <a:cxnLst/>
            <a:rect r="r" b="b" t="t" l="l"/>
            <a:pathLst>
              <a:path h="2260821" w="16231972">
                <a:moveTo>
                  <a:pt x="0" y="0"/>
                </a:moveTo>
                <a:lnTo>
                  <a:pt x="16231972" y="0"/>
                </a:lnTo>
                <a:lnTo>
                  <a:pt x="16231972" y="2260820"/>
                </a:lnTo>
                <a:lnTo>
                  <a:pt x="0" y="2260820"/>
                </a:lnTo>
                <a:lnTo>
                  <a:pt x="0" y="0"/>
                </a:lnTo>
                <a:close/>
              </a:path>
            </a:pathLst>
          </a:custGeom>
          <a:blipFill>
            <a:blip r:embed="rId4"/>
            <a:stretch>
              <a:fillRect l="-32783" t="-189293" r="-6764" b="-109591"/>
            </a:stretch>
          </a:blipFill>
        </p:spPr>
      </p:sp>
      <p:grpSp>
        <p:nvGrpSpPr>
          <p:cNvPr name="Group 11" id="11"/>
          <p:cNvGrpSpPr/>
          <p:nvPr/>
        </p:nvGrpSpPr>
        <p:grpSpPr>
          <a:xfrm rot="0">
            <a:off x="924164" y="3755342"/>
            <a:ext cx="16231972" cy="414540"/>
            <a:chOff x="0" y="0"/>
            <a:chExt cx="1952982" cy="49876"/>
          </a:xfrm>
        </p:grpSpPr>
        <p:sp>
          <p:nvSpPr>
            <p:cNvPr name="Freeform 12" id="12"/>
            <p:cNvSpPr/>
            <p:nvPr/>
          </p:nvSpPr>
          <p:spPr>
            <a:xfrm flipH="false" flipV="false" rot="0">
              <a:off x="0" y="0"/>
              <a:ext cx="1952983" cy="49876"/>
            </a:xfrm>
            <a:custGeom>
              <a:avLst/>
              <a:gdLst/>
              <a:ahLst/>
              <a:cxnLst/>
              <a:rect r="r" b="b" t="t" l="l"/>
              <a:pathLst>
                <a:path h="49876" w="1952983">
                  <a:moveTo>
                    <a:pt x="0" y="0"/>
                  </a:moveTo>
                  <a:lnTo>
                    <a:pt x="1952983" y="0"/>
                  </a:lnTo>
                  <a:lnTo>
                    <a:pt x="1952983" y="49876"/>
                  </a:lnTo>
                  <a:lnTo>
                    <a:pt x="0" y="49876"/>
                  </a:lnTo>
                  <a:close/>
                </a:path>
              </a:pathLst>
            </a:custGeom>
            <a:solidFill>
              <a:srgbClr val="FFFFFF"/>
            </a:solidFill>
          </p:spPr>
        </p:sp>
        <p:sp>
          <p:nvSpPr>
            <p:cNvPr name="TextBox 13" id="13"/>
            <p:cNvSpPr txBox="true"/>
            <p:nvPr/>
          </p:nvSpPr>
          <p:spPr>
            <a:xfrm>
              <a:off x="0" y="-38100"/>
              <a:ext cx="1952982" cy="87976"/>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2605705" y="3764867"/>
            <a:ext cx="12449654" cy="438150"/>
          </a:xfrm>
          <a:prstGeom prst="rect">
            <a:avLst/>
          </a:prstGeom>
        </p:spPr>
        <p:txBody>
          <a:bodyPr anchor="t" rtlCol="false" tIns="0" lIns="0" bIns="0" rIns="0">
            <a:spAutoFit/>
          </a:bodyPr>
          <a:lstStyle/>
          <a:p>
            <a:pPr algn="l" marL="0" indent="0" lvl="0">
              <a:lnSpc>
                <a:spcPts val="3598"/>
              </a:lnSpc>
            </a:pPr>
            <a:r>
              <a:rPr lang="en-US" b="true" sz="2998">
                <a:solidFill>
                  <a:srgbClr val="5170FF"/>
                </a:solidFill>
                <a:latin typeface="TT Firs Neue Bold"/>
                <a:ea typeface="TT Firs Neue Bold"/>
                <a:cs typeface="TT Firs Neue Bold"/>
                <a:sym typeface="TT Firs Neue Bold"/>
              </a:rPr>
              <a:t>F              Em   Dm        C             B°    Am      G               F               C   </a:t>
            </a:r>
          </a:p>
        </p:txBody>
      </p:sp>
      <p:sp>
        <p:nvSpPr>
          <p:cNvPr name="TextBox 15" id="15"/>
          <p:cNvSpPr txBox="true"/>
          <p:nvPr/>
        </p:nvSpPr>
        <p:spPr>
          <a:xfrm rot="0">
            <a:off x="396005" y="124520"/>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Let It Be - Section C - The Bridge</a:t>
            </a:r>
          </a:p>
        </p:txBody>
      </p:sp>
      <p:sp>
        <p:nvSpPr>
          <p:cNvPr name="TextBox 16" id="16"/>
          <p:cNvSpPr txBox="true"/>
          <p:nvPr/>
        </p:nvSpPr>
        <p:spPr>
          <a:xfrm rot="0">
            <a:off x="1447487" y="1603287"/>
            <a:ext cx="14766088" cy="1038225"/>
          </a:xfrm>
          <a:prstGeom prst="rect">
            <a:avLst/>
          </a:prstGeom>
        </p:spPr>
        <p:txBody>
          <a:bodyPr anchor="t" rtlCol="false" tIns="0" lIns="0" bIns="0" rIns="0">
            <a:spAutoFit/>
          </a:bodyPr>
          <a:lstStyle/>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Section </a:t>
            </a:r>
            <a:r>
              <a:rPr lang="en-US" b="true" sz="2298">
                <a:solidFill>
                  <a:srgbClr val="FF751F"/>
                </a:solidFill>
                <a:latin typeface="TT Firs Neue Bold"/>
                <a:ea typeface="TT Firs Neue Bold"/>
                <a:cs typeface="TT Firs Neue Bold"/>
                <a:sym typeface="TT Firs Neue Bold"/>
              </a:rPr>
              <a:t>A</a:t>
            </a:r>
            <a:r>
              <a:rPr lang="en-US" sz="2298">
                <a:solidFill>
                  <a:srgbClr val="0B0A0A"/>
                </a:solidFill>
                <a:latin typeface="TT Firs Neue"/>
                <a:ea typeface="TT Firs Neue"/>
                <a:cs typeface="TT Firs Neue"/>
                <a:sym typeface="TT Firs Neue"/>
              </a:rPr>
              <a:t> is the Intro and Verses</a:t>
            </a: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Section </a:t>
            </a:r>
            <a:r>
              <a:rPr lang="en-US" b="true" sz="2298">
                <a:solidFill>
                  <a:srgbClr val="FF751F"/>
                </a:solidFill>
                <a:latin typeface="TT Firs Neue Bold"/>
                <a:ea typeface="TT Firs Neue Bold"/>
                <a:cs typeface="TT Firs Neue Bold"/>
                <a:sym typeface="TT Firs Neue Bold"/>
              </a:rPr>
              <a:t>B</a:t>
            </a:r>
            <a:r>
              <a:rPr lang="en-US" sz="2298">
                <a:solidFill>
                  <a:srgbClr val="0B0A0A"/>
                </a:solidFill>
                <a:latin typeface="TT Firs Neue"/>
                <a:ea typeface="TT Firs Neue"/>
                <a:cs typeface="TT Firs Neue"/>
                <a:sym typeface="TT Firs Neue"/>
              </a:rPr>
              <a:t> is the Chorus</a:t>
            </a:r>
          </a:p>
          <a:p>
            <a:pPr algn="l" marL="496265" indent="-248132" lvl="1">
              <a:lnSpc>
                <a:spcPts val="2758"/>
              </a:lnSpc>
              <a:buFont typeface="Arial"/>
              <a:buChar char="•"/>
            </a:pPr>
            <a:r>
              <a:rPr lang="en-US" sz="2298">
                <a:solidFill>
                  <a:srgbClr val="0B0A0A"/>
                </a:solidFill>
                <a:latin typeface="TT Firs Neue"/>
                <a:ea typeface="TT Firs Neue"/>
                <a:cs typeface="TT Firs Neue"/>
                <a:sym typeface="TT Firs Neue"/>
              </a:rPr>
              <a:t>Section </a:t>
            </a:r>
            <a:r>
              <a:rPr lang="en-US" b="true" sz="2298">
                <a:solidFill>
                  <a:srgbClr val="FF751F"/>
                </a:solidFill>
                <a:latin typeface="TT Firs Neue Bold"/>
                <a:ea typeface="TT Firs Neue Bold"/>
                <a:cs typeface="TT Firs Neue Bold"/>
                <a:sym typeface="TT Firs Neue Bold"/>
              </a:rPr>
              <a:t>C</a:t>
            </a:r>
            <a:r>
              <a:rPr lang="en-US" sz="2298">
                <a:solidFill>
                  <a:srgbClr val="0B0A0A"/>
                </a:solidFill>
                <a:latin typeface="TT Firs Neue"/>
                <a:ea typeface="TT Firs Neue"/>
                <a:cs typeface="TT Firs Neue"/>
                <a:sym typeface="TT Firs Neue"/>
              </a:rPr>
              <a:t> is the Bridge (a contrasting section of a song that connects two other sections)</a:t>
            </a:r>
          </a:p>
        </p:txBody>
      </p:sp>
      <p:sp>
        <p:nvSpPr>
          <p:cNvPr name="TextBox 17" id="17"/>
          <p:cNvSpPr txBox="true"/>
          <p:nvPr/>
        </p:nvSpPr>
        <p:spPr>
          <a:xfrm rot="0">
            <a:off x="606912" y="3317192"/>
            <a:ext cx="4073975" cy="438150"/>
          </a:xfrm>
          <a:prstGeom prst="rect">
            <a:avLst/>
          </a:prstGeom>
        </p:spPr>
        <p:txBody>
          <a:bodyPr anchor="t" rtlCol="false" tIns="0" lIns="0" bIns="0" rIns="0">
            <a:spAutoFit/>
          </a:bodyPr>
          <a:lstStyle/>
          <a:p>
            <a:pPr algn="l" marL="0" indent="0" lvl="0">
              <a:lnSpc>
                <a:spcPts val="3598"/>
              </a:lnSpc>
            </a:pPr>
            <a:r>
              <a:rPr lang="en-US" b="true" sz="2998">
                <a:solidFill>
                  <a:srgbClr val="FF751F"/>
                </a:solidFill>
                <a:latin typeface="TT Firs Neue Bold"/>
                <a:ea typeface="TT Firs Neue Bold"/>
                <a:cs typeface="TT Firs Neue Bold"/>
                <a:sym typeface="TT Firs Neue Bold"/>
              </a:rPr>
              <a:t>Section C</a:t>
            </a:r>
          </a:p>
        </p:txBody>
      </p:sp>
      <p:grpSp>
        <p:nvGrpSpPr>
          <p:cNvPr name="Group 18" id="18"/>
          <p:cNvGrpSpPr/>
          <p:nvPr/>
        </p:nvGrpSpPr>
        <p:grpSpPr>
          <a:xfrm rot="0">
            <a:off x="1447487" y="4193492"/>
            <a:ext cx="331206" cy="299357"/>
            <a:chOff x="0" y="0"/>
            <a:chExt cx="87231" cy="78843"/>
          </a:xfrm>
        </p:grpSpPr>
        <p:sp>
          <p:nvSpPr>
            <p:cNvPr name="Freeform 19" id="19"/>
            <p:cNvSpPr/>
            <p:nvPr/>
          </p:nvSpPr>
          <p:spPr>
            <a:xfrm flipH="false" flipV="false" rot="0">
              <a:off x="0" y="0"/>
              <a:ext cx="87231" cy="78843"/>
            </a:xfrm>
            <a:custGeom>
              <a:avLst/>
              <a:gdLst/>
              <a:ahLst/>
              <a:cxnLst/>
              <a:rect r="r" b="b" t="t" l="l"/>
              <a:pathLst>
                <a:path h="78843" w="87231">
                  <a:moveTo>
                    <a:pt x="0" y="0"/>
                  </a:moveTo>
                  <a:lnTo>
                    <a:pt x="87231" y="0"/>
                  </a:lnTo>
                  <a:lnTo>
                    <a:pt x="87231" y="78843"/>
                  </a:lnTo>
                  <a:lnTo>
                    <a:pt x="0" y="78843"/>
                  </a:lnTo>
                  <a:close/>
                </a:path>
              </a:pathLst>
            </a:custGeom>
            <a:solidFill>
              <a:srgbClr val="FFFFFF"/>
            </a:solidFill>
          </p:spPr>
        </p:sp>
        <p:sp>
          <p:nvSpPr>
            <p:cNvPr name="TextBox 20" id="20"/>
            <p:cNvSpPr txBox="true"/>
            <p:nvPr/>
          </p:nvSpPr>
          <p:spPr>
            <a:xfrm>
              <a:off x="0" y="-47625"/>
              <a:ext cx="87231" cy="126468"/>
            </a:xfrm>
            <a:prstGeom prst="rect">
              <a:avLst/>
            </a:prstGeom>
          </p:spPr>
          <p:txBody>
            <a:bodyPr anchor="ctr" rtlCol="false" tIns="50800" lIns="50800" bIns="50800" rIns="50800"/>
            <a:lstStyle/>
            <a:p>
              <a:pPr algn="ctr">
                <a:lnSpc>
                  <a:spcPts val="3360"/>
                </a:lnSpc>
              </a:pPr>
            </a:p>
          </p:txBody>
        </p:sp>
      </p:grpSp>
    </p:spTree>
  </p:cSld>
  <p:clrMapOvr>
    <a:masterClrMapping/>
  </p:clrMapOvr>
</p:sld>
</file>

<file path=ppt/slides/slide96.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531373" y="2086644"/>
            <a:ext cx="5959233" cy="8106800"/>
          </a:xfrm>
          <a:custGeom>
            <a:avLst/>
            <a:gdLst/>
            <a:ahLst/>
            <a:cxnLst/>
            <a:rect r="r" b="b" t="t" l="l"/>
            <a:pathLst>
              <a:path h="8106800" w="5959233">
                <a:moveTo>
                  <a:pt x="0" y="0"/>
                </a:moveTo>
                <a:lnTo>
                  <a:pt x="5959233" y="0"/>
                </a:lnTo>
                <a:lnTo>
                  <a:pt x="5959233" y="8106800"/>
                </a:lnTo>
                <a:lnTo>
                  <a:pt x="0" y="8106800"/>
                </a:lnTo>
                <a:lnTo>
                  <a:pt x="0" y="0"/>
                </a:lnTo>
                <a:close/>
              </a:path>
            </a:pathLst>
          </a:custGeom>
          <a:blipFill>
            <a:blip r:embed="rId4"/>
            <a:stretch>
              <a:fillRect l="-126493" t="-29466" r="-131838" b="-12114"/>
            </a:stretch>
          </a:blipFill>
        </p:spPr>
      </p:sp>
      <p:sp>
        <p:nvSpPr>
          <p:cNvPr name="Freeform 11" id="11"/>
          <p:cNvSpPr/>
          <p:nvPr/>
        </p:nvSpPr>
        <p:spPr>
          <a:xfrm flipH="false" flipV="false" rot="0">
            <a:off x="10496550" y="2086644"/>
            <a:ext cx="5895836" cy="8106800"/>
          </a:xfrm>
          <a:custGeom>
            <a:avLst/>
            <a:gdLst/>
            <a:ahLst/>
            <a:cxnLst/>
            <a:rect r="r" b="b" t="t" l="l"/>
            <a:pathLst>
              <a:path h="8106800" w="5895836">
                <a:moveTo>
                  <a:pt x="0" y="0"/>
                </a:moveTo>
                <a:lnTo>
                  <a:pt x="5895836" y="0"/>
                </a:lnTo>
                <a:lnTo>
                  <a:pt x="5895836" y="8106800"/>
                </a:lnTo>
                <a:lnTo>
                  <a:pt x="0" y="8106800"/>
                </a:lnTo>
                <a:lnTo>
                  <a:pt x="0" y="0"/>
                </a:lnTo>
                <a:close/>
              </a:path>
            </a:pathLst>
          </a:custGeom>
          <a:blipFill>
            <a:blip r:embed="rId5"/>
            <a:stretch>
              <a:fillRect l="-7134" t="-15566" r="-35672" b="-65059"/>
            </a:stretch>
          </a:blipFill>
        </p:spPr>
      </p:sp>
      <p:sp>
        <p:nvSpPr>
          <p:cNvPr name="TextBox 12" id="12"/>
          <p:cNvSpPr txBox="true"/>
          <p:nvPr/>
        </p:nvSpPr>
        <p:spPr>
          <a:xfrm rot="0">
            <a:off x="0" y="124520"/>
            <a:ext cx="18288000"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Let It Be - Putting It All Together</a:t>
            </a:r>
          </a:p>
        </p:txBody>
      </p:sp>
      <p:sp>
        <p:nvSpPr>
          <p:cNvPr name="TextBox 13" id="13"/>
          <p:cNvSpPr txBox="true"/>
          <p:nvPr/>
        </p:nvSpPr>
        <p:spPr>
          <a:xfrm rot="0">
            <a:off x="1531373" y="1585880"/>
            <a:ext cx="5959233" cy="400050"/>
          </a:xfrm>
          <a:prstGeom prst="rect">
            <a:avLst/>
          </a:prstGeom>
        </p:spPr>
        <p:txBody>
          <a:bodyPr anchor="t" rtlCol="false" tIns="0" lIns="0" bIns="0" rIns="0">
            <a:spAutoFit/>
          </a:bodyPr>
          <a:lstStyle/>
          <a:p>
            <a:pPr algn="ctr">
              <a:lnSpc>
                <a:spcPts val="3201"/>
              </a:lnSpc>
            </a:pPr>
            <a:r>
              <a:rPr lang="en-US" b="true" sz="2668">
                <a:solidFill>
                  <a:srgbClr val="0B0A0A"/>
                </a:solidFill>
                <a:latin typeface="TT Firs Neue Bold"/>
                <a:ea typeface="TT Firs Neue Bold"/>
                <a:cs typeface="TT Firs Neue Bold"/>
                <a:sym typeface="TT Firs Neue Bold"/>
              </a:rPr>
              <a:t>Sheet Music By Sections</a:t>
            </a:r>
          </a:p>
        </p:txBody>
      </p:sp>
      <p:sp>
        <p:nvSpPr>
          <p:cNvPr name="TextBox 14" id="14"/>
          <p:cNvSpPr txBox="true"/>
          <p:nvPr/>
        </p:nvSpPr>
        <p:spPr>
          <a:xfrm rot="0">
            <a:off x="10496550" y="1585880"/>
            <a:ext cx="5895836" cy="400050"/>
          </a:xfrm>
          <a:prstGeom prst="rect">
            <a:avLst/>
          </a:prstGeom>
        </p:spPr>
        <p:txBody>
          <a:bodyPr anchor="t" rtlCol="false" tIns="0" lIns="0" bIns="0" rIns="0">
            <a:spAutoFit/>
          </a:bodyPr>
          <a:lstStyle/>
          <a:p>
            <a:pPr algn="ctr">
              <a:lnSpc>
                <a:spcPts val="3201"/>
              </a:lnSpc>
            </a:pPr>
            <a:r>
              <a:rPr lang="en-US" b="true" sz="2668">
                <a:solidFill>
                  <a:srgbClr val="0B0A0A"/>
                </a:solidFill>
                <a:latin typeface="TT Firs Neue Bold"/>
                <a:ea typeface="TT Firs Neue Bold"/>
                <a:cs typeface="TT Firs Neue Bold"/>
                <a:sym typeface="TT Firs Neue Bold"/>
              </a:rPr>
              <a:t>Chord Chart</a:t>
            </a:r>
          </a:p>
        </p:txBody>
      </p:sp>
      <p:sp>
        <p:nvSpPr>
          <p:cNvPr name="TextBox 15" id="15"/>
          <p:cNvSpPr txBox="true"/>
          <p:nvPr/>
        </p:nvSpPr>
        <p:spPr>
          <a:xfrm rot="0">
            <a:off x="7490606" y="6068814"/>
            <a:ext cx="3005944" cy="1095375"/>
          </a:xfrm>
          <a:prstGeom prst="rect">
            <a:avLst/>
          </a:prstGeom>
        </p:spPr>
        <p:txBody>
          <a:bodyPr anchor="t" rtlCol="false" tIns="0" lIns="0" bIns="0" rIns="0">
            <a:spAutoFit/>
          </a:bodyPr>
          <a:lstStyle/>
          <a:p>
            <a:pPr algn="ctr">
              <a:lnSpc>
                <a:spcPts val="8640"/>
              </a:lnSpc>
            </a:pPr>
            <a:r>
              <a:rPr lang="en-US" b="true" sz="7200">
                <a:solidFill>
                  <a:srgbClr val="0B0A0A"/>
                </a:solidFill>
                <a:latin typeface="TT Firs Neue Bold"/>
                <a:ea typeface="TT Firs Neue Bold"/>
                <a:cs typeface="TT Firs Neue Bold"/>
                <a:sym typeface="TT Firs Neue Bold"/>
              </a:rPr>
              <a:t>or</a:t>
            </a:r>
          </a:p>
        </p:txBody>
      </p:sp>
    </p:spTree>
  </p:cSld>
  <p:clrMapOvr>
    <a:masterClrMapping/>
  </p:clrMapOvr>
</p:sld>
</file>

<file path=ppt/slides/slide97.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70</a:t>
            </a:r>
          </a:p>
        </p:txBody>
      </p:sp>
    </p:spTree>
  </p:cSld>
  <p:clrMapOvr>
    <a:masterClrMapping/>
  </p:clrMapOvr>
</p:sld>
</file>

<file path=ppt/slides/slide98.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7690777"/>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4838019"/>
            <a:chOff x="0" y="0"/>
            <a:chExt cx="5344969" cy="1500770"/>
          </a:xfrm>
        </p:grpSpPr>
        <p:sp>
          <p:nvSpPr>
            <p:cNvPr name="Freeform 10" id="10"/>
            <p:cNvSpPr/>
            <p:nvPr/>
          </p:nvSpPr>
          <p:spPr>
            <a:xfrm flipH="false" flipV="false" rot="0">
              <a:off x="0" y="0"/>
              <a:ext cx="5344969" cy="1500770"/>
            </a:xfrm>
            <a:custGeom>
              <a:avLst/>
              <a:gdLst/>
              <a:ahLst/>
              <a:cxnLst/>
              <a:rect r="r" b="b" t="t" l="l"/>
              <a:pathLst>
                <a:path h="1500770" w="5344969">
                  <a:moveTo>
                    <a:pt x="0" y="0"/>
                  </a:moveTo>
                  <a:lnTo>
                    <a:pt x="5344969" y="0"/>
                  </a:lnTo>
                  <a:lnTo>
                    <a:pt x="5344969" y="1500770"/>
                  </a:lnTo>
                  <a:lnTo>
                    <a:pt x="0" y="1500770"/>
                  </a:lnTo>
                  <a:close/>
                </a:path>
              </a:pathLst>
            </a:custGeom>
            <a:solidFill>
              <a:srgbClr val="545454"/>
            </a:solidFill>
          </p:spPr>
        </p:sp>
        <p:sp>
          <p:nvSpPr>
            <p:cNvPr name="TextBox 11" id="11"/>
            <p:cNvSpPr txBox="true"/>
            <p:nvPr/>
          </p:nvSpPr>
          <p:spPr>
            <a:xfrm>
              <a:off x="0" y="-47625"/>
              <a:ext cx="5344969" cy="1548395"/>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3013338"/>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Memorise the acronyms for the bass stave: “Good Birds Don’t Fly Away” and “All Cows Eat Grass”.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Keep practising the chords of Let It Be until you can play them at 72 bpm. Next week we will play the entire song together.</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3-4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the next 6-7 pages of the textbook.</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slides/slide99.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Lesson 15</a:t>
            </a:r>
          </a:p>
        </p:txBody>
      </p:sp>
      <p:grpSp>
        <p:nvGrpSpPr>
          <p:cNvPr name="Group 8" id="8"/>
          <p:cNvGrpSpPr/>
          <p:nvPr/>
        </p:nvGrpSpPr>
        <p:grpSpPr>
          <a:xfrm rot="0">
            <a:off x="491551" y="1756092"/>
            <a:ext cx="17230529" cy="3882564"/>
            <a:chOff x="0" y="0"/>
            <a:chExt cx="5344969" cy="1204385"/>
          </a:xfrm>
        </p:grpSpPr>
        <p:sp>
          <p:nvSpPr>
            <p:cNvPr name="Freeform 9" id="9"/>
            <p:cNvSpPr/>
            <p:nvPr/>
          </p:nvSpPr>
          <p:spPr>
            <a:xfrm flipH="false" flipV="false" rot="0">
              <a:off x="0" y="0"/>
              <a:ext cx="5344969" cy="1204385"/>
            </a:xfrm>
            <a:custGeom>
              <a:avLst/>
              <a:gdLst/>
              <a:ahLst/>
              <a:cxnLst/>
              <a:rect r="r" b="b" t="t" l="l"/>
              <a:pathLst>
                <a:path h="1204385" w="5344969">
                  <a:moveTo>
                    <a:pt x="0" y="0"/>
                  </a:moveTo>
                  <a:lnTo>
                    <a:pt x="5344969" y="0"/>
                  </a:lnTo>
                  <a:lnTo>
                    <a:pt x="5344969" y="1204385"/>
                  </a:lnTo>
                  <a:lnTo>
                    <a:pt x="0" y="1204385"/>
                  </a:lnTo>
                  <a:close/>
                </a:path>
              </a:pathLst>
            </a:custGeom>
            <a:solidFill>
              <a:srgbClr val="545454"/>
            </a:solidFill>
          </p:spPr>
        </p:sp>
        <p:sp>
          <p:nvSpPr>
            <p:cNvPr name="TextBox 10" id="10"/>
            <p:cNvSpPr txBox="true"/>
            <p:nvPr/>
          </p:nvSpPr>
          <p:spPr>
            <a:xfrm>
              <a:off x="0" y="-47625"/>
              <a:ext cx="5344969" cy="1252010"/>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491551" y="1974605"/>
            <a:ext cx="17230529" cy="542925"/>
          </a:xfrm>
          <a:prstGeom prst="rect">
            <a:avLst/>
          </a:prstGeom>
        </p:spPr>
        <p:txBody>
          <a:bodyPr anchor="t" rtlCol="false" tIns="0" lIns="0" bIns="0" rIns="0">
            <a:spAutoFit/>
          </a:bodyPr>
          <a:lstStyle/>
          <a:p>
            <a:pPr algn="ctr" marL="0" indent="0" lvl="0">
              <a:lnSpc>
                <a:spcPts val="4320"/>
              </a:lnSpc>
            </a:pPr>
            <a:r>
              <a:rPr lang="en-US" b="true" sz="3600">
                <a:solidFill>
                  <a:srgbClr val="D45000"/>
                </a:solidFill>
                <a:latin typeface="TT Firs Neue Bold"/>
                <a:ea typeface="TT Firs Neue Bold"/>
                <a:cs typeface="TT Firs Neue Bold"/>
                <a:sym typeface="TT Firs Neue Bold"/>
              </a:rPr>
              <a:t>Since the last lesson, did you ...</a:t>
            </a:r>
          </a:p>
        </p:txBody>
      </p:sp>
      <p:sp>
        <p:nvSpPr>
          <p:cNvPr name="TextBox 12" id="12"/>
          <p:cNvSpPr txBox="true"/>
          <p:nvPr/>
        </p:nvSpPr>
        <p:spPr>
          <a:xfrm rot="0">
            <a:off x="0" y="6735405"/>
            <a:ext cx="18288000" cy="2165238"/>
          </a:xfrm>
          <a:prstGeom prst="rect">
            <a:avLst/>
          </a:prstGeom>
        </p:spPr>
        <p:txBody>
          <a:bodyPr anchor="t" rtlCol="false" tIns="0" lIns="0" bIns="0" rIns="0">
            <a:spAutoFit/>
          </a:bodyPr>
          <a:lstStyle/>
          <a:p>
            <a:pPr algn="ctr">
              <a:lnSpc>
                <a:spcPts val="8756"/>
              </a:lnSpc>
            </a:pPr>
            <a:r>
              <a:rPr lang="en-US" sz="6254">
                <a:solidFill>
                  <a:srgbClr val="2B7F7F"/>
                </a:solidFill>
                <a:latin typeface="TT Firs Neue"/>
                <a:ea typeface="TT Firs Neue"/>
                <a:cs typeface="TT Firs Neue"/>
                <a:sym typeface="TT Firs Neue"/>
              </a:rPr>
              <a:t>Any questions that came </a:t>
            </a:r>
          </a:p>
          <a:p>
            <a:pPr algn="ctr">
              <a:lnSpc>
                <a:spcPts val="8756"/>
              </a:lnSpc>
            </a:pPr>
            <a:r>
              <a:rPr lang="en-US" sz="6254">
                <a:solidFill>
                  <a:srgbClr val="2B7F7F"/>
                </a:solidFill>
                <a:latin typeface="TT Firs Neue"/>
                <a:ea typeface="TT Firs Neue"/>
                <a:cs typeface="TT Firs Neue"/>
                <a:sym typeface="TT Firs Neue"/>
              </a:rPr>
              <a:t>up since the last class?</a:t>
            </a:r>
          </a:p>
        </p:txBody>
      </p:sp>
      <p:sp>
        <p:nvSpPr>
          <p:cNvPr name="TextBox 13" id="13"/>
          <p:cNvSpPr txBox="true"/>
          <p:nvPr/>
        </p:nvSpPr>
        <p:spPr>
          <a:xfrm rot="0">
            <a:off x="686728" y="2562030"/>
            <a:ext cx="16424166" cy="14988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Memorise the acronyms for the bass stave: “Good Birds Don’t Fly Away” and “All Cows Eat Grass”?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Practiced Let It Be (the entire song)?</a:t>
            </a:r>
          </a:p>
        </p:txBody>
      </p:sp>
    </p:spTree>
  </p:cSld>
  <p:clrMapOvr>
    <a:masterClrMapping/>
  </p:clrMapOvr>
</p:sld>
</file>

<file path=ppt/slides/slide100.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2027 Keyboard Class</a:t>
            </a:r>
          </a:p>
        </p:txBody>
      </p:sp>
      <p:grpSp>
        <p:nvGrpSpPr>
          <p:cNvPr name="Group 8" id="8"/>
          <p:cNvGrpSpPr/>
          <p:nvPr/>
        </p:nvGrpSpPr>
        <p:grpSpPr>
          <a:xfrm rot="0">
            <a:off x="396005" y="8394481"/>
            <a:ext cx="17230529" cy="1727637"/>
            <a:chOff x="0" y="0"/>
            <a:chExt cx="5344969" cy="535919"/>
          </a:xfrm>
        </p:grpSpPr>
        <p:sp>
          <p:nvSpPr>
            <p:cNvPr name="Freeform 9" id="9"/>
            <p:cNvSpPr/>
            <p:nvPr/>
          </p:nvSpPr>
          <p:spPr>
            <a:xfrm flipH="false" flipV="false" rot="0">
              <a:off x="0" y="0"/>
              <a:ext cx="5344969" cy="535919"/>
            </a:xfrm>
            <a:custGeom>
              <a:avLst/>
              <a:gdLst/>
              <a:ahLst/>
              <a:cxnLst/>
              <a:rect r="r" b="b" t="t" l="l"/>
              <a:pathLst>
                <a:path h="535919" w="5344969">
                  <a:moveTo>
                    <a:pt x="0" y="0"/>
                  </a:moveTo>
                  <a:lnTo>
                    <a:pt x="5344969" y="0"/>
                  </a:lnTo>
                  <a:lnTo>
                    <a:pt x="5344969" y="535919"/>
                  </a:lnTo>
                  <a:lnTo>
                    <a:pt x="0" y="535919"/>
                  </a:lnTo>
                  <a:close/>
                </a:path>
              </a:pathLst>
            </a:custGeom>
            <a:solidFill>
              <a:srgbClr val="D9D9D9"/>
            </a:solidFill>
          </p:spPr>
        </p:sp>
        <p:sp>
          <p:nvSpPr>
            <p:cNvPr name="TextBox 10" id="10"/>
            <p:cNvSpPr txBox="true"/>
            <p:nvPr/>
          </p:nvSpPr>
          <p:spPr>
            <a:xfrm>
              <a:off x="0" y="-47625"/>
              <a:ext cx="5344969" cy="583544"/>
            </a:xfrm>
            <a:prstGeom prst="rect">
              <a:avLst/>
            </a:prstGeom>
          </p:spPr>
          <p:txBody>
            <a:bodyPr anchor="ctr" rtlCol="false" tIns="43131" lIns="43131" bIns="43131" rIns="43131"/>
            <a:lstStyle/>
            <a:p>
              <a:pPr algn="ctr">
                <a:lnSpc>
                  <a:spcPts val="3359"/>
                </a:lnSpc>
              </a:pPr>
            </a:p>
          </p:txBody>
        </p:sp>
      </p:grpSp>
      <p:sp>
        <p:nvSpPr>
          <p:cNvPr name="TextBox 11" id="11"/>
          <p:cNvSpPr txBox="true"/>
          <p:nvPr/>
        </p:nvSpPr>
        <p:spPr>
          <a:xfrm rot="0">
            <a:off x="507475" y="1723906"/>
            <a:ext cx="17588532" cy="8393433"/>
          </a:xfrm>
          <a:prstGeom prst="rect">
            <a:avLst/>
          </a:prstGeom>
        </p:spPr>
        <p:txBody>
          <a:bodyPr anchor="t" rtlCol="false" tIns="0" lIns="0" bIns="0" rIns="0">
            <a:spAutoFit/>
          </a:bodyPr>
          <a:lstStyle/>
          <a:p>
            <a:pPr algn="l">
              <a:lnSpc>
                <a:spcPts val="3814"/>
              </a:lnSpc>
            </a:pPr>
            <a:r>
              <a:rPr lang="en-US" sz="2724">
                <a:solidFill>
                  <a:srgbClr val="000000"/>
                </a:solidFill>
                <a:latin typeface="TT Firs Neue"/>
                <a:ea typeface="TT Firs Neue"/>
                <a:cs typeface="TT Firs Neue"/>
                <a:sym typeface="TT Firs Neue"/>
              </a:rPr>
              <a:t>In 2027, we will continue this class from wherever we finish up at the end of 2026.</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The time and room will change:</a:t>
            </a:r>
          </a:p>
          <a:p>
            <a:pPr algn="l">
              <a:lnSpc>
                <a:spcPts val="3814"/>
              </a:lnSpc>
            </a:pPr>
          </a:p>
          <a:p>
            <a:pPr algn="l" marL="825788" indent="-412894" lvl="1">
              <a:lnSpc>
                <a:spcPts val="5354"/>
              </a:lnSpc>
              <a:buFont typeface="Arial"/>
              <a:buChar char="•"/>
            </a:pPr>
            <a:r>
              <a:rPr lang="en-US" b="true" sz="3824">
                <a:solidFill>
                  <a:srgbClr val="000000"/>
                </a:solidFill>
                <a:latin typeface="TT Firs Neue Bold"/>
                <a:ea typeface="TT Firs Neue Bold"/>
                <a:cs typeface="TT Firs Neue Bold"/>
                <a:sym typeface="TT Firs Neue Bold"/>
              </a:rPr>
              <a:t>Monday 9.00 am - 10.20 am</a:t>
            </a:r>
          </a:p>
          <a:p>
            <a:pPr algn="l" marL="825788" indent="-412894" lvl="1">
              <a:lnSpc>
                <a:spcPts val="5354"/>
              </a:lnSpc>
              <a:buFont typeface="Arial"/>
              <a:buChar char="•"/>
            </a:pPr>
            <a:r>
              <a:rPr lang="en-US" b="true" sz="3824">
                <a:solidFill>
                  <a:srgbClr val="000000"/>
                </a:solidFill>
                <a:latin typeface="TT Firs Neue Bold"/>
                <a:ea typeface="TT Firs Neue Bold"/>
                <a:cs typeface="TT Firs Neue Bold"/>
                <a:sym typeface="TT Firs Neue Bold"/>
              </a:rPr>
              <a:t>Room 13</a:t>
            </a:r>
            <a:r>
              <a:rPr lang="en-US" sz="3824">
                <a:solidFill>
                  <a:srgbClr val="000000"/>
                </a:solidFill>
                <a:latin typeface="TT Firs Neue"/>
                <a:ea typeface="TT Firs Neue"/>
                <a:cs typeface="TT Firs Neue"/>
                <a:sym typeface="TT Firs Neue"/>
              </a:rPr>
              <a:t> - Which is larger than Room 15, and there is enough room for everyone to be able to use their own keyboard.</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U3A rules mean enrolments are first come, first served. There’s nothing I can do to give preference to you over anyone else who wants to enrol. There are currently 8 people on the waiting list. </a:t>
            </a:r>
          </a:p>
          <a:p>
            <a:pPr algn="l">
              <a:lnSpc>
                <a:spcPts val="3814"/>
              </a:lnSpc>
            </a:pPr>
          </a:p>
          <a:p>
            <a:pPr algn="l">
              <a:lnSpc>
                <a:spcPts val="3814"/>
              </a:lnSpc>
            </a:pPr>
            <a:r>
              <a:rPr lang="en-US" sz="2724">
                <a:solidFill>
                  <a:srgbClr val="000000"/>
                </a:solidFill>
                <a:latin typeface="TT Firs Neue"/>
                <a:ea typeface="TT Firs Neue"/>
                <a:cs typeface="TT Firs Neue"/>
                <a:sym typeface="TT Firs Neue"/>
              </a:rPr>
              <a:t>So put it in your diary and enrol ASAP to avoid disappointment:</a:t>
            </a:r>
          </a:p>
          <a:p>
            <a:pPr algn="l">
              <a:lnSpc>
                <a:spcPts val="3814"/>
              </a:lnSpc>
            </a:pPr>
          </a:p>
          <a:p>
            <a:pPr algn="ctr">
              <a:lnSpc>
                <a:spcPts val="6474"/>
              </a:lnSpc>
            </a:pPr>
            <a:r>
              <a:rPr lang="en-US" sz="4624">
                <a:solidFill>
                  <a:srgbClr val="006666"/>
                </a:solidFill>
                <a:latin typeface="TT Firs Neue"/>
                <a:ea typeface="TT Firs Neue"/>
                <a:cs typeface="TT Firs Neue"/>
                <a:sym typeface="TT Firs Neue"/>
              </a:rPr>
              <a:t>Music Keyboard Level 2</a:t>
            </a:r>
          </a:p>
          <a:p>
            <a:pPr algn="ctr">
              <a:lnSpc>
                <a:spcPts val="6474"/>
              </a:lnSpc>
            </a:pPr>
            <a:r>
              <a:rPr lang="en-US" sz="4624">
                <a:solidFill>
                  <a:srgbClr val="000000"/>
                </a:solidFill>
                <a:latin typeface="TT Firs Neue"/>
                <a:ea typeface="TT Firs Neue"/>
                <a:cs typeface="TT Firs Neue"/>
                <a:sym typeface="TT Firs Neue"/>
              </a:rPr>
              <a:t>General enrolments open </a:t>
            </a:r>
            <a:r>
              <a:rPr lang="en-US" sz="4624" b="true">
                <a:solidFill>
                  <a:srgbClr val="000000"/>
                </a:solidFill>
                <a:latin typeface="TT Firs Neue Bold"/>
                <a:ea typeface="TT Firs Neue Bold"/>
                <a:cs typeface="TT Firs Neue Bold"/>
                <a:sym typeface="TT Firs Neue Bold"/>
              </a:rPr>
              <a:t>Thursday 26 November 2026</a:t>
            </a:r>
          </a:p>
        </p:txBody>
      </p:sp>
    </p:spTree>
  </p:cSld>
  <p:clrMapOvr>
    <a:masterClrMapping/>
  </p:clrMapOvr>
</p:sld>
</file>

<file path=ppt/slides/slide101.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2384693" y="67731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950443" y="5122087"/>
            <a:ext cx="6617714" cy="6617714"/>
          </a:xfrm>
          <a:custGeom>
            <a:avLst/>
            <a:gdLst/>
            <a:ahLst/>
            <a:cxnLst/>
            <a:rect r="r" b="b" t="t" l="l"/>
            <a:pathLst>
              <a:path h="6617714" w="6617714">
                <a:moveTo>
                  <a:pt x="0" y="0"/>
                </a:moveTo>
                <a:lnTo>
                  <a:pt x="6617714" y="0"/>
                </a:lnTo>
                <a:lnTo>
                  <a:pt x="6617714" y="6617713"/>
                </a:lnTo>
                <a:lnTo>
                  <a:pt x="0" y="6617713"/>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1761280" y="-668009"/>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650711">
            <a:off x="-954037" y="6993942"/>
            <a:ext cx="19894422" cy="2372185"/>
            <a:chOff x="0" y="0"/>
            <a:chExt cx="5239683" cy="624773"/>
          </a:xfrm>
        </p:grpSpPr>
        <p:sp>
          <p:nvSpPr>
            <p:cNvPr name="Freeform 8" id="8"/>
            <p:cNvSpPr/>
            <p:nvPr/>
          </p:nvSpPr>
          <p:spPr>
            <a:xfrm flipH="false" flipV="false" rot="0">
              <a:off x="0" y="0"/>
              <a:ext cx="5239683" cy="624773"/>
            </a:xfrm>
            <a:custGeom>
              <a:avLst/>
              <a:gdLst/>
              <a:ahLst/>
              <a:cxnLst/>
              <a:rect r="r" b="b" t="t" l="l"/>
              <a:pathLst>
                <a:path h="624773" w="5239683">
                  <a:moveTo>
                    <a:pt x="0" y="0"/>
                  </a:moveTo>
                  <a:lnTo>
                    <a:pt x="5239683" y="0"/>
                  </a:lnTo>
                  <a:lnTo>
                    <a:pt x="5239683" y="624773"/>
                  </a:lnTo>
                  <a:lnTo>
                    <a:pt x="0" y="624773"/>
                  </a:lnTo>
                  <a:close/>
                </a:path>
              </a:pathLst>
            </a:custGeom>
            <a:solidFill>
              <a:srgbClr val="EBEAEA"/>
            </a:solidFill>
          </p:spPr>
        </p:sp>
        <p:sp>
          <p:nvSpPr>
            <p:cNvPr name="TextBox 9" id="9"/>
            <p:cNvSpPr txBox="true"/>
            <p:nvPr/>
          </p:nvSpPr>
          <p:spPr>
            <a:xfrm>
              <a:off x="0" y="-38100"/>
              <a:ext cx="5239683" cy="662873"/>
            </a:xfrm>
            <a:prstGeom prst="rect">
              <a:avLst/>
            </a:prstGeom>
          </p:spPr>
          <p:txBody>
            <a:bodyPr anchor="ctr" rtlCol="false" tIns="50800" lIns="50800" bIns="50800" rIns="50800"/>
            <a:lstStyle/>
            <a:p>
              <a:pPr algn="ctr" marL="0" indent="0" lvl="0">
                <a:lnSpc>
                  <a:spcPts val="2659"/>
                </a:lnSpc>
              </a:pPr>
            </a:p>
          </p:txBody>
        </p:sp>
      </p:grpSp>
      <p:sp>
        <p:nvSpPr>
          <p:cNvPr name="Freeform 10" id="10"/>
          <p:cNvSpPr/>
          <p:nvPr/>
        </p:nvSpPr>
        <p:spPr>
          <a:xfrm flipH="false" flipV="false" rot="0">
            <a:off x="1531373" y="2086644"/>
            <a:ext cx="5959233" cy="8106800"/>
          </a:xfrm>
          <a:custGeom>
            <a:avLst/>
            <a:gdLst/>
            <a:ahLst/>
            <a:cxnLst/>
            <a:rect r="r" b="b" t="t" l="l"/>
            <a:pathLst>
              <a:path h="8106800" w="5959233">
                <a:moveTo>
                  <a:pt x="0" y="0"/>
                </a:moveTo>
                <a:lnTo>
                  <a:pt x="5959233" y="0"/>
                </a:lnTo>
                <a:lnTo>
                  <a:pt x="5959233" y="8106800"/>
                </a:lnTo>
                <a:lnTo>
                  <a:pt x="0" y="8106800"/>
                </a:lnTo>
                <a:lnTo>
                  <a:pt x="0" y="0"/>
                </a:lnTo>
                <a:close/>
              </a:path>
            </a:pathLst>
          </a:custGeom>
          <a:blipFill>
            <a:blip r:embed="rId4"/>
            <a:stretch>
              <a:fillRect l="-126493" t="-29466" r="-131838" b="-12114"/>
            </a:stretch>
          </a:blipFill>
        </p:spPr>
      </p:sp>
      <p:sp>
        <p:nvSpPr>
          <p:cNvPr name="Freeform 11" id="11"/>
          <p:cNvSpPr/>
          <p:nvPr/>
        </p:nvSpPr>
        <p:spPr>
          <a:xfrm flipH="false" flipV="false" rot="0">
            <a:off x="10496550" y="2086644"/>
            <a:ext cx="5895836" cy="8106800"/>
          </a:xfrm>
          <a:custGeom>
            <a:avLst/>
            <a:gdLst/>
            <a:ahLst/>
            <a:cxnLst/>
            <a:rect r="r" b="b" t="t" l="l"/>
            <a:pathLst>
              <a:path h="8106800" w="5895836">
                <a:moveTo>
                  <a:pt x="0" y="0"/>
                </a:moveTo>
                <a:lnTo>
                  <a:pt x="5895836" y="0"/>
                </a:lnTo>
                <a:lnTo>
                  <a:pt x="5895836" y="8106800"/>
                </a:lnTo>
                <a:lnTo>
                  <a:pt x="0" y="8106800"/>
                </a:lnTo>
                <a:lnTo>
                  <a:pt x="0" y="0"/>
                </a:lnTo>
                <a:close/>
              </a:path>
            </a:pathLst>
          </a:custGeom>
          <a:blipFill>
            <a:blip r:embed="rId5"/>
            <a:stretch>
              <a:fillRect l="-7134" t="-15566" r="-35672" b="-65059"/>
            </a:stretch>
          </a:blipFill>
        </p:spPr>
      </p:sp>
      <p:sp>
        <p:nvSpPr>
          <p:cNvPr name="TextBox 12" id="12"/>
          <p:cNvSpPr txBox="true"/>
          <p:nvPr/>
        </p:nvSpPr>
        <p:spPr>
          <a:xfrm rot="0">
            <a:off x="0" y="124520"/>
            <a:ext cx="18288000" cy="1056139"/>
          </a:xfrm>
          <a:prstGeom prst="rect">
            <a:avLst/>
          </a:prstGeom>
        </p:spPr>
        <p:txBody>
          <a:bodyPr anchor="t" rtlCol="false" tIns="0" lIns="0" bIns="0" rIns="0">
            <a:spAutoFit/>
          </a:bodyPr>
          <a:lstStyle/>
          <a:p>
            <a:pPr algn="ctr" marL="0" indent="0" lvl="0">
              <a:lnSpc>
                <a:spcPts val="6705"/>
              </a:lnSpc>
            </a:pPr>
            <a:r>
              <a:rPr lang="en-US" sz="6705" spc="-368">
                <a:solidFill>
                  <a:srgbClr val="006666"/>
                </a:solidFill>
                <a:latin typeface="Heading Now 71-78"/>
                <a:ea typeface="Heading Now 71-78"/>
                <a:cs typeface="Heading Now 71-78"/>
                <a:sym typeface="Heading Now 71-78"/>
              </a:rPr>
              <a:t>Let It Be - Putting It All Together</a:t>
            </a:r>
          </a:p>
        </p:txBody>
      </p:sp>
      <p:sp>
        <p:nvSpPr>
          <p:cNvPr name="TextBox 13" id="13"/>
          <p:cNvSpPr txBox="true"/>
          <p:nvPr/>
        </p:nvSpPr>
        <p:spPr>
          <a:xfrm rot="0">
            <a:off x="1531373" y="1585880"/>
            <a:ext cx="5959233" cy="400050"/>
          </a:xfrm>
          <a:prstGeom prst="rect">
            <a:avLst/>
          </a:prstGeom>
        </p:spPr>
        <p:txBody>
          <a:bodyPr anchor="t" rtlCol="false" tIns="0" lIns="0" bIns="0" rIns="0">
            <a:spAutoFit/>
          </a:bodyPr>
          <a:lstStyle/>
          <a:p>
            <a:pPr algn="ctr">
              <a:lnSpc>
                <a:spcPts val="3201"/>
              </a:lnSpc>
            </a:pPr>
            <a:r>
              <a:rPr lang="en-US" b="true" sz="2668">
                <a:solidFill>
                  <a:srgbClr val="0B0A0A"/>
                </a:solidFill>
                <a:latin typeface="TT Firs Neue Bold"/>
                <a:ea typeface="TT Firs Neue Bold"/>
                <a:cs typeface="TT Firs Neue Bold"/>
                <a:sym typeface="TT Firs Neue Bold"/>
              </a:rPr>
              <a:t>Sheet Music By Sections</a:t>
            </a:r>
          </a:p>
        </p:txBody>
      </p:sp>
      <p:sp>
        <p:nvSpPr>
          <p:cNvPr name="TextBox 14" id="14"/>
          <p:cNvSpPr txBox="true"/>
          <p:nvPr/>
        </p:nvSpPr>
        <p:spPr>
          <a:xfrm rot="0">
            <a:off x="10496550" y="1585880"/>
            <a:ext cx="5895836" cy="400050"/>
          </a:xfrm>
          <a:prstGeom prst="rect">
            <a:avLst/>
          </a:prstGeom>
        </p:spPr>
        <p:txBody>
          <a:bodyPr anchor="t" rtlCol="false" tIns="0" lIns="0" bIns="0" rIns="0">
            <a:spAutoFit/>
          </a:bodyPr>
          <a:lstStyle/>
          <a:p>
            <a:pPr algn="ctr">
              <a:lnSpc>
                <a:spcPts val="3201"/>
              </a:lnSpc>
            </a:pPr>
            <a:r>
              <a:rPr lang="en-US" b="true" sz="2668">
                <a:solidFill>
                  <a:srgbClr val="0B0A0A"/>
                </a:solidFill>
                <a:latin typeface="TT Firs Neue Bold"/>
                <a:ea typeface="TT Firs Neue Bold"/>
                <a:cs typeface="TT Firs Neue Bold"/>
                <a:sym typeface="TT Firs Neue Bold"/>
              </a:rPr>
              <a:t>Chord Chart</a:t>
            </a:r>
          </a:p>
        </p:txBody>
      </p:sp>
      <p:sp>
        <p:nvSpPr>
          <p:cNvPr name="TextBox 15" id="15"/>
          <p:cNvSpPr txBox="true"/>
          <p:nvPr/>
        </p:nvSpPr>
        <p:spPr>
          <a:xfrm rot="0">
            <a:off x="7490606" y="6068814"/>
            <a:ext cx="3005944" cy="1095375"/>
          </a:xfrm>
          <a:prstGeom prst="rect">
            <a:avLst/>
          </a:prstGeom>
        </p:spPr>
        <p:txBody>
          <a:bodyPr anchor="t" rtlCol="false" tIns="0" lIns="0" bIns="0" rIns="0">
            <a:spAutoFit/>
          </a:bodyPr>
          <a:lstStyle/>
          <a:p>
            <a:pPr algn="ctr">
              <a:lnSpc>
                <a:spcPts val="8640"/>
              </a:lnSpc>
            </a:pPr>
            <a:r>
              <a:rPr lang="en-US" b="true" sz="7200">
                <a:solidFill>
                  <a:srgbClr val="0B0A0A"/>
                </a:solidFill>
                <a:latin typeface="TT Firs Neue Bold"/>
                <a:ea typeface="TT Firs Neue Bold"/>
                <a:cs typeface="TT Firs Neue Bold"/>
                <a:sym typeface="TT Firs Neue Bold"/>
              </a:rPr>
              <a:t>or</a:t>
            </a:r>
          </a:p>
        </p:txBody>
      </p:sp>
    </p:spTree>
  </p:cSld>
  <p:clrMapOvr>
    <a:masterClrMapping/>
  </p:clrMapOvr>
</p:sld>
</file>

<file path=ppt/slides/slide102.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grpSp>
        <p:nvGrpSpPr>
          <p:cNvPr name="Group 7" id="7"/>
          <p:cNvGrpSpPr/>
          <p:nvPr/>
        </p:nvGrpSpPr>
        <p:grpSpPr>
          <a:xfrm rot="0">
            <a:off x="8256031" y="4071983"/>
            <a:ext cx="7278360" cy="2143035"/>
            <a:chOff x="0" y="0"/>
            <a:chExt cx="875711" cy="257844"/>
          </a:xfrm>
        </p:grpSpPr>
        <p:sp>
          <p:nvSpPr>
            <p:cNvPr name="Freeform 8" id="8"/>
            <p:cNvSpPr/>
            <p:nvPr/>
          </p:nvSpPr>
          <p:spPr>
            <a:xfrm flipH="false" flipV="false" rot="0">
              <a:off x="0" y="0"/>
              <a:ext cx="875711" cy="257844"/>
            </a:xfrm>
            <a:custGeom>
              <a:avLst/>
              <a:gdLst/>
              <a:ahLst/>
              <a:cxnLst/>
              <a:rect r="r" b="b" t="t" l="l"/>
              <a:pathLst>
                <a:path h="257844" w="875711">
                  <a:moveTo>
                    <a:pt x="0" y="0"/>
                  </a:moveTo>
                  <a:lnTo>
                    <a:pt x="875711" y="0"/>
                  </a:lnTo>
                  <a:lnTo>
                    <a:pt x="875711" y="257844"/>
                  </a:lnTo>
                  <a:lnTo>
                    <a:pt x="0" y="257844"/>
                  </a:lnTo>
                  <a:close/>
                </a:path>
              </a:pathLst>
            </a:custGeom>
            <a:solidFill>
              <a:srgbClr val="D45000"/>
            </a:solidFill>
          </p:spPr>
        </p:sp>
        <p:sp>
          <p:nvSpPr>
            <p:cNvPr name="TextBox 9" id="9"/>
            <p:cNvSpPr txBox="true"/>
            <p:nvPr/>
          </p:nvSpPr>
          <p:spPr>
            <a:xfrm>
              <a:off x="0" y="-38100"/>
              <a:ext cx="875711" cy="295944"/>
            </a:xfrm>
            <a:prstGeom prst="rect">
              <a:avLst/>
            </a:prstGeom>
          </p:spPr>
          <p:txBody>
            <a:bodyPr anchor="ctr" rtlCol="false" tIns="50800" lIns="50800" bIns="50800" rIns="50800"/>
            <a:lstStyle/>
            <a:p>
              <a:pPr algn="ctr">
                <a:lnSpc>
                  <a:spcPts val="2659"/>
                </a:lnSpc>
              </a:pPr>
            </a:p>
          </p:txBody>
        </p:sp>
      </p:grpSp>
      <p:sp>
        <p:nvSpPr>
          <p:cNvPr name="Freeform 10" id="10"/>
          <p:cNvSpPr/>
          <p:nvPr/>
        </p:nvSpPr>
        <p:spPr>
          <a:xfrm flipH="false" flipV="false" rot="0">
            <a:off x="3182963" y="2521281"/>
            <a:ext cx="4310285" cy="5854268"/>
          </a:xfrm>
          <a:custGeom>
            <a:avLst/>
            <a:gdLst/>
            <a:ahLst/>
            <a:cxnLst/>
            <a:rect r="r" b="b" t="t" l="l"/>
            <a:pathLst>
              <a:path h="5854268" w="4310285">
                <a:moveTo>
                  <a:pt x="0" y="0"/>
                </a:moveTo>
                <a:lnTo>
                  <a:pt x="4310285" y="0"/>
                </a:lnTo>
                <a:lnTo>
                  <a:pt x="4310285" y="5854268"/>
                </a:lnTo>
                <a:lnTo>
                  <a:pt x="0" y="5854268"/>
                </a:lnTo>
                <a:lnTo>
                  <a:pt x="0" y="0"/>
                </a:lnTo>
                <a:close/>
              </a:path>
            </a:pathLst>
          </a:custGeom>
          <a:blipFill>
            <a:blip r:embed="rId4"/>
            <a:stretch>
              <a:fillRect l="0" t="0" r="0" b="0"/>
            </a:stretch>
          </a:blipFill>
        </p:spPr>
      </p:sp>
      <p:sp>
        <p:nvSpPr>
          <p:cNvPr name="TextBox 11" id="11"/>
          <p:cNvSpPr txBox="true"/>
          <p:nvPr/>
        </p:nvSpPr>
        <p:spPr>
          <a:xfrm rot="0">
            <a:off x="396005" y="291118"/>
            <a:ext cx="17230529" cy="1053726"/>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Exercise Workbook</a:t>
            </a:r>
          </a:p>
        </p:txBody>
      </p:sp>
      <p:sp>
        <p:nvSpPr>
          <p:cNvPr name="TextBox 12" id="12"/>
          <p:cNvSpPr txBox="true"/>
          <p:nvPr/>
        </p:nvSpPr>
        <p:spPr>
          <a:xfrm rot="0">
            <a:off x="8256031" y="4330975"/>
            <a:ext cx="7278360" cy="1495425"/>
          </a:xfrm>
          <a:prstGeom prst="rect">
            <a:avLst/>
          </a:prstGeom>
        </p:spPr>
        <p:txBody>
          <a:bodyPr anchor="t" rtlCol="false" tIns="0" lIns="0" bIns="0" rIns="0">
            <a:spAutoFit/>
          </a:bodyPr>
          <a:lstStyle/>
          <a:p>
            <a:pPr algn="ctr">
              <a:lnSpc>
                <a:spcPts val="5903"/>
              </a:lnSpc>
            </a:pPr>
            <a:r>
              <a:rPr lang="en-US" sz="4919">
                <a:solidFill>
                  <a:srgbClr val="FFFFFF"/>
                </a:solidFill>
                <a:latin typeface="TT Firs Neue"/>
                <a:ea typeface="TT Firs Neue"/>
                <a:cs typeface="TT Firs Neue"/>
                <a:sym typeface="TT Firs Neue"/>
              </a:rPr>
              <a:t>Back to</a:t>
            </a:r>
          </a:p>
          <a:p>
            <a:pPr algn="ctr" marL="0" indent="0" lvl="0">
              <a:lnSpc>
                <a:spcPts val="5903"/>
              </a:lnSpc>
            </a:pPr>
            <a:r>
              <a:rPr lang="en-US" b="true" sz="4919">
                <a:solidFill>
                  <a:srgbClr val="FFFFFF"/>
                </a:solidFill>
                <a:latin typeface="TT Firs Neue Bold"/>
                <a:ea typeface="TT Firs Neue Bold"/>
                <a:cs typeface="TT Firs Neue Bold"/>
                <a:sym typeface="TT Firs Neue Bold"/>
              </a:rPr>
              <a:t>Page 76?</a:t>
            </a:r>
          </a:p>
        </p:txBody>
      </p:sp>
    </p:spTree>
  </p:cSld>
  <p:clrMapOvr>
    <a:masterClrMapping/>
  </p:clrMapOvr>
</p:sld>
</file>

<file path=ppt/slides/slide103.xml><?xml version="1.0" encoding="utf-8"?>
<p:sld xmlns:p="http://schemas.openxmlformats.org/presentationml/2006/main" xmlns:a="http://schemas.openxmlformats.org/drawingml/2006/main" xmlns:r="http://schemas.openxmlformats.org/officeDocument/2006/relationships">
  <p:cSld>
    <p:bg>
      <p:bgPr>
        <a:solidFill>
          <a:srgbClr val="F7F7F7"/>
        </a:solidFill>
      </p:bgPr>
    </p:bg>
    <p:spTree>
      <p:nvGrpSpPr>
        <p:cNvPr id="1" name=""/>
        <p:cNvGrpSpPr/>
        <p:nvPr/>
      </p:nvGrpSpPr>
      <p:grpSpPr>
        <a:xfrm>
          <a:off x="0" y="0"/>
          <a:ext cx="0" cy="0"/>
          <a:chOff x="0" y="0"/>
          <a:chExt cx="0" cy="0"/>
        </a:xfrm>
      </p:grpSpPr>
      <p:sp>
        <p:nvSpPr>
          <p:cNvPr name="Freeform 2" id="2"/>
          <p:cNvSpPr/>
          <p:nvPr/>
        </p:nvSpPr>
        <p:spPr>
          <a:xfrm flipH="false" flipV="false" rot="0">
            <a:off x="14146908" y="4424480"/>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409799" y="-2736262"/>
            <a:ext cx="6617714" cy="6617714"/>
          </a:xfrm>
          <a:custGeom>
            <a:avLst/>
            <a:gdLst/>
            <a:ahLst/>
            <a:cxnLst/>
            <a:rect r="r" b="b" t="t" l="l"/>
            <a:pathLst>
              <a:path h="6617714" w="6617714">
                <a:moveTo>
                  <a:pt x="0" y="0"/>
                </a:moveTo>
                <a:lnTo>
                  <a:pt x="6617714" y="0"/>
                </a:lnTo>
                <a:lnTo>
                  <a:pt x="6617714" y="6617714"/>
                </a:lnTo>
                <a:lnTo>
                  <a:pt x="0" y="6617714"/>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650711">
            <a:off x="-928158" y="4174534"/>
            <a:ext cx="19894422" cy="3975384"/>
            <a:chOff x="0" y="0"/>
            <a:chExt cx="5239683" cy="1047015"/>
          </a:xfrm>
        </p:grpSpPr>
        <p:sp>
          <p:nvSpPr>
            <p:cNvPr name="Freeform 5" id="5"/>
            <p:cNvSpPr/>
            <p:nvPr/>
          </p:nvSpPr>
          <p:spPr>
            <a:xfrm flipH="false" flipV="false" rot="0">
              <a:off x="0" y="0"/>
              <a:ext cx="5239683" cy="1047015"/>
            </a:xfrm>
            <a:custGeom>
              <a:avLst/>
              <a:gdLst/>
              <a:ahLst/>
              <a:cxnLst/>
              <a:rect r="r" b="b" t="t" l="l"/>
              <a:pathLst>
                <a:path h="1047015" w="5239683">
                  <a:moveTo>
                    <a:pt x="0" y="0"/>
                  </a:moveTo>
                  <a:lnTo>
                    <a:pt x="5239683" y="0"/>
                  </a:lnTo>
                  <a:lnTo>
                    <a:pt x="5239683" y="1047015"/>
                  </a:lnTo>
                  <a:lnTo>
                    <a:pt x="0" y="1047015"/>
                  </a:lnTo>
                  <a:close/>
                </a:path>
              </a:pathLst>
            </a:custGeom>
            <a:solidFill>
              <a:srgbClr val="EBEAEA"/>
            </a:solidFill>
          </p:spPr>
        </p:sp>
        <p:sp>
          <p:nvSpPr>
            <p:cNvPr name="TextBox 6" id="6"/>
            <p:cNvSpPr txBox="true"/>
            <p:nvPr/>
          </p:nvSpPr>
          <p:spPr>
            <a:xfrm>
              <a:off x="0" y="-38100"/>
              <a:ext cx="5239683" cy="1085115"/>
            </a:xfrm>
            <a:prstGeom prst="rect">
              <a:avLst/>
            </a:prstGeom>
          </p:spPr>
          <p:txBody>
            <a:bodyPr anchor="ctr" rtlCol="false" tIns="50800" lIns="50800" bIns="50800" rIns="50800"/>
            <a:lstStyle/>
            <a:p>
              <a:pPr algn="ctr" marL="0" indent="0" lvl="0">
                <a:lnSpc>
                  <a:spcPts val="2659"/>
                </a:lnSpc>
              </a:pPr>
            </a:p>
          </p:txBody>
        </p:sp>
      </p:grpSp>
      <p:sp>
        <p:nvSpPr>
          <p:cNvPr name="TextBox 7" id="7"/>
          <p:cNvSpPr txBox="true"/>
          <p:nvPr/>
        </p:nvSpPr>
        <p:spPr>
          <a:xfrm rot="0">
            <a:off x="396005" y="291118"/>
            <a:ext cx="17230529" cy="1899037"/>
          </a:xfrm>
          <a:prstGeom prst="rect">
            <a:avLst/>
          </a:prstGeom>
        </p:spPr>
        <p:txBody>
          <a:bodyPr anchor="t" rtlCol="false" tIns="0" lIns="0" bIns="0" rIns="0">
            <a:spAutoFit/>
          </a:bodyPr>
          <a:lstStyle/>
          <a:p>
            <a:pPr algn="l" marL="0" indent="0" lvl="0">
              <a:lnSpc>
                <a:spcPts val="6705"/>
              </a:lnSpc>
            </a:pPr>
            <a:r>
              <a:rPr lang="en-US" sz="6705" spc="-368">
                <a:solidFill>
                  <a:srgbClr val="006666"/>
                </a:solidFill>
                <a:latin typeface="Heading Now 71-78"/>
                <a:ea typeface="Heading Now 71-78"/>
                <a:cs typeface="Heading Now 71-78"/>
                <a:sym typeface="Heading Now 71-78"/>
              </a:rPr>
              <a:t>Practice at Home</a:t>
            </a:r>
          </a:p>
          <a:p>
            <a:pPr algn="l" marL="0" indent="0" lvl="0">
              <a:lnSpc>
                <a:spcPts val="6705"/>
              </a:lnSpc>
            </a:pPr>
          </a:p>
        </p:txBody>
      </p:sp>
      <p:sp>
        <p:nvSpPr>
          <p:cNvPr name="TextBox 8" id="8"/>
          <p:cNvSpPr txBox="true"/>
          <p:nvPr/>
        </p:nvSpPr>
        <p:spPr>
          <a:xfrm rot="0">
            <a:off x="491551" y="8146154"/>
            <a:ext cx="17588532" cy="940438"/>
          </a:xfrm>
          <a:prstGeom prst="rect">
            <a:avLst/>
          </a:prstGeom>
        </p:spPr>
        <p:txBody>
          <a:bodyPr anchor="t" rtlCol="false" tIns="0" lIns="0" bIns="0" rIns="0">
            <a:spAutoFit/>
          </a:bodyPr>
          <a:lstStyle/>
          <a:p>
            <a:pPr algn="l" marL="0" indent="0" lvl="0">
              <a:lnSpc>
                <a:spcPts val="3814"/>
              </a:lnSpc>
            </a:pPr>
            <a:r>
              <a:rPr lang="en-US" sz="2724">
                <a:solidFill>
                  <a:srgbClr val="000000"/>
                </a:solidFill>
                <a:latin typeface="TT Firs Neue"/>
                <a:ea typeface="TT Firs Neue"/>
                <a:cs typeface="TT Firs Neue"/>
                <a:sym typeface="TT Firs Neue"/>
              </a:rPr>
              <a:t>And if you play for more than 15 minutes, or if you experience discomfort, do the warm-up exercises from </a:t>
            </a:r>
            <a:r>
              <a:rPr lang="en-US" sz="2724" u="sng">
                <a:solidFill>
                  <a:srgbClr val="000000"/>
                </a:solidFill>
                <a:latin typeface="TT Firs Neue"/>
                <a:ea typeface="TT Firs Neue"/>
                <a:cs typeface="TT Firs Neue"/>
                <a:sym typeface="TT Firs Neue"/>
                <a:hlinkClick r:id="rId4" tooltip="https://www.youtube.com/watch?v=PDHJ3vNreIM"/>
              </a:rPr>
              <a:t>this video</a:t>
            </a:r>
            <a:r>
              <a:rPr lang="en-US" sz="2724">
                <a:solidFill>
                  <a:srgbClr val="000000"/>
                </a:solidFill>
                <a:latin typeface="TT Firs Neue"/>
                <a:ea typeface="TT Firs Neue"/>
                <a:cs typeface="TT Firs Neue"/>
                <a:sym typeface="TT Firs Neue"/>
              </a:rPr>
              <a:t>, before you play.</a:t>
            </a:r>
          </a:p>
        </p:txBody>
      </p:sp>
      <p:grpSp>
        <p:nvGrpSpPr>
          <p:cNvPr name="Group 9" id="9"/>
          <p:cNvGrpSpPr/>
          <p:nvPr/>
        </p:nvGrpSpPr>
        <p:grpSpPr>
          <a:xfrm rot="0">
            <a:off x="491551" y="2205059"/>
            <a:ext cx="17230529" cy="5293396"/>
            <a:chOff x="0" y="0"/>
            <a:chExt cx="5344969" cy="1642029"/>
          </a:xfrm>
        </p:grpSpPr>
        <p:sp>
          <p:nvSpPr>
            <p:cNvPr name="Freeform 10" id="10"/>
            <p:cNvSpPr/>
            <p:nvPr/>
          </p:nvSpPr>
          <p:spPr>
            <a:xfrm flipH="false" flipV="false" rot="0">
              <a:off x="0" y="0"/>
              <a:ext cx="5344969" cy="1642029"/>
            </a:xfrm>
            <a:custGeom>
              <a:avLst/>
              <a:gdLst/>
              <a:ahLst/>
              <a:cxnLst/>
              <a:rect r="r" b="b" t="t" l="l"/>
              <a:pathLst>
                <a:path h="1642029" w="5344969">
                  <a:moveTo>
                    <a:pt x="0" y="0"/>
                  </a:moveTo>
                  <a:lnTo>
                    <a:pt x="5344969" y="0"/>
                  </a:lnTo>
                  <a:lnTo>
                    <a:pt x="5344969" y="1642029"/>
                  </a:lnTo>
                  <a:lnTo>
                    <a:pt x="0" y="1642029"/>
                  </a:lnTo>
                  <a:close/>
                </a:path>
              </a:pathLst>
            </a:custGeom>
            <a:solidFill>
              <a:srgbClr val="545454"/>
            </a:solidFill>
          </p:spPr>
        </p:sp>
        <p:sp>
          <p:nvSpPr>
            <p:cNvPr name="TextBox 11" id="11"/>
            <p:cNvSpPr txBox="true"/>
            <p:nvPr/>
          </p:nvSpPr>
          <p:spPr>
            <a:xfrm>
              <a:off x="0" y="-47625"/>
              <a:ext cx="5344969" cy="1689654"/>
            </a:xfrm>
            <a:prstGeom prst="rect">
              <a:avLst/>
            </a:prstGeom>
          </p:spPr>
          <p:txBody>
            <a:bodyPr anchor="ctr" rtlCol="false" tIns="43131" lIns="43131" bIns="43131" rIns="43131"/>
            <a:lstStyle/>
            <a:p>
              <a:pPr algn="ctr">
                <a:lnSpc>
                  <a:spcPts val="3359"/>
                </a:lnSpc>
              </a:pPr>
            </a:p>
          </p:txBody>
        </p:sp>
      </p:grpSp>
      <p:sp>
        <p:nvSpPr>
          <p:cNvPr name="TextBox 12" id="12"/>
          <p:cNvSpPr txBox="true"/>
          <p:nvPr/>
        </p:nvSpPr>
        <p:spPr>
          <a:xfrm rot="0">
            <a:off x="930679" y="3694328"/>
            <a:ext cx="16424166" cy="3518163"/>
          </a:xfrm>
          <a:prstGeom prst="rect">
            <a:avLst/>
          </a:prstGeom>
        </p:spPr>
        <p:txBody>
          <a:bodyPr anchor="t" rtlCol="false" tIns="0" lIns="0" bIns="0" rIns="0">
            <a:spAutoFit/>
          </a:bodyPr>
          <a:lstStyle/>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Keep practising songs that you don’t want to forget. These might include:</a:t>
            </a:r>
          </a:p>
          <a:p>
            <a:pPr algn="l" marL="1236958" indent="-412319" lvl="2">
              <a:lnSpc>
                <a:spcPts val="4010"/>
              </a:lnSpc>
              <a:buAutoNum type="alphaLcPeriod" startAt="1"/>
            </a:pPr>
            <a:r>
              <a:rPr lang="en-US" sz="2864">
                <a:solidFill>
                  <a:srgbClr val="FEFEFE"/>
                </a:solidFill>
                <a:latin typeface="TT Firs Neue"/>
                <a:ea typeface="TT Firs Neue"/>
                <a:cs typeface="TT Firs Neue"/>
                <a:sym typeface="TT Firs Neue"/>
              </a:rPr>
              <a:t>Let It Be</a:t>
            </a:r>
          </a:p>
          <a:p>
            <a:pPr algn="l" marL="1236958" indent="-412319" lvl="2">
              <a:lnSpc>
                <a:spcPts val="4010"/>
              </a:lnSpc>
              <a:buAutoNum type="alphaLcPeriod" startAt="1"/>
            </a:pPr>
            <a:r>
              <a:rPr lang="en-US" sz="2864">
                <a:solidFill>
                  <a:srgbClr val="FEFEFE"/>
                </a:solidFill>
                <a:latin typeface="TT Firs Neue"/>
                <a:ea typeface="TT Firs Neue"/>
                <a:cs typeface="TT Firs Neue"/>
                <a:sym typeface="TT Firs Neue"/>
              </a:rPr>
              <a:t>Lean on Me</a:t>
            </a:r>
          </a:p>
          <a:p>
            <a:pPr algn="l" marL="1236958" indent="-412319" lvl="2">
              <a:lnSpc>
                <a:spcPts val="4010"/>
              </a:lnSpc>
              <a:buAutoNum type="alphaLcPeriod" startAt="1"/>
            </a:pPr>
            <a:r>
              <a:rPr lang="en-US" sz="2864">
                <a:solidFill>
                  <a:srgbClr val="FEFEFE"/>
                </a:solidFill>
                <a:latin typeface="TT Firs Neue"/>
                <a:ea typeface="TT Firs Neue"/>
                <a:cs typeface="TT Firs Neue"/>
                <a:sym typeface="TT Firs Neue"/>
              </a:rPr>
              <a:t>The song you chose to learn and perform for Lesson 10.</a:t>
            </a:r>
          </a:p>
          <a:p>
            <a:pPr algn="l" marL="1236958" indent="-412319" lvl="2">
              <a:lnSpc>
                <a:spcPts val="4010"/>
              </a:lnSpc>
              <a:buAutoNum type="alphaLcPeriod" startAt="1"/>
            </a:pPr>
            <a:r>
              <a:rPr lang="en-US" sz="2864">
                <a:solidFill>
                  <a:srgbClr val="FEFEFE"/>
                </a:solidFill>
                <a:latin typeface="TT Firs Neue"/>
                <a:ea typeface="TT Firs Neue"/>
                <a:cs typeface="TT Firs Neue"/>
                <a:sym typeface="TT Firs Neue"/>
              </a:rPr>
              <a:t>Others?</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Practice 3-4 times per week for 10-15 minutes is a good goal.</a:t>
            </a:r>
          </a:p>
          <a:p>
            <a:pPr algn="l" marL="618479" indent="-309240" lvl="1">
              <a:lnSpc>
                <a:spcPts val="4010"/>
              </a:lnSpc>
              <a:buAutoNum type="arabicPeriod" startAt="1"/>
            </a:pPr>
            <a:r>
              <a:rPr lang="en-US" sz="2864">
                <a:solidFill>
                  <a:srgbClr val="FEFEFE"/>
                </a:solidFill>
                <a:latin typeface="TT Firs Neue"/>
                <a:ea typeface="TT Firs Neue"/>
                <a:cs typeface="TT Firs Neue"/>
                <a:sym typeface="TT Firs Neue"/>
              </a:rPr>
              <a:t>Read the next 6-7 pages of the textbook.</a:t>
            </a:r>
          </a:p>
        </p:txBody>
      </p:sp>
      <p:sp>
        <p:nvSpPr>
          <p:cNvPr name="TextBox 13" id="13"/>
          <p:cNvSpPr txBox="true"/>
          <p:nvPr/>
        </p:nvSpPr>
        <p:spPr>
          <a:xfrm rot="0">
            <a:off x="491551" y="2414047"/>
            <a:ext cx="17230529" cy="723900"/>
          </a:xfrm>
          <a:prstGeom prst="rect">
            <a:avLst/>
          </a:prstGeom>
        </p:spPr>
        <p:txBody>
          <a:bodyPr anchor="t" rtlCol="false" tIns="0" lIns="0" bIns="0" rIns="0">
            <a:spAutoFit/>
          </a:bodyPr>
          <a:lstStyle/>
          <a:p>
            <a:pPr algn="ctr" marL="0" indent="0" lvl="0">
              <a:lnSpc>
                <a:spcPts val="5640"/>
              </a:lnSpc>
            </a:pPr>
            <a:r>
              <a:rPr lang="en-US" b="true" sz="4700">
                <a:solidFill>
                  <a:srgbClr val="D45000"/>
                </a:solidFill>
                <a:latin typeface="TT Firs Neue Bold"/>
                <a:ea typeface="TT Firs Neue Bold"/>
                <a:cs typeface="TT Firs Neue Bold"/>
                <a:sym typeface="TT Firs Neue Bold"/>
              </a:rPr>
              <a:t>Some Things To Do This Week</a:t>
            </a:r>
          </a:p>
        </p:txBody>
      </p:sp>
      <p:grpSp>
        <p:nvGrpSpPr>
          <p:cNvPr name="Group 14" id="14"/>
          <p:cNvGrpSpPr/>
          <p:nvPr/>
        </p:nvGrpSpPr>
        <p:grpSpPr>
          <a:xfrm rot="0">
            <a:off x="10201065" y="400669"/>
            <a:ext cx="7521015" cy="1245239"/>
            <a:chOff x="0" y="0"/>
            <a:chExt cx="904906" cy="149824"/>
          </a:xfrm>
        </p:grpSpPr>
        <p:sp>
          <p:nvSpPr>
            <p:cNvPr name="Freeform 15" id="15"/>
            <p:cNvSpPr/>
            <p:nvPr/>
          </p:nvSpPr>
          <p:spPr>
            <a:xfrm flipH="false" flipV="false" rot="0">
              <a:off x="0" y="0"/>
              <a:ext cx="904906" cy="149823"/>
            </a:xfrm>
            <a:custGeom>
              <a:avLst/>
              <a:gdLst/>
              <a:ahLst/>
              <a:cxnLst/>
              <a:rect r="r" b="b" t="t" l="l"/>
              <a:pathLst>
                <a:path h="149823" w="904906">
                  <a:moveTo>
                    <a:pt x="0" y="0"/>
                  </a:moveTo>
                  <a:lnTo>
                    <a:pt x="904906" y="0"/>
                  </a:lnTo>
                  <a:lnTo>
                    <a:pt x="904906" y="149823"/>
                  </a:lnTo>
                  <a:lnTo>
                    <a:pt x="0" y="149823"/>
                  </a:lnTo>
                  <a:close/>
                </a:path>
              </a:pathLst>
            </a:custGeom>
            <a:solidFill>
              <a:srgbClr val="C6C6C6"/>
            </a:solidFill>
          </p:spPr>
        </p:sp>
        <p:sp>
          <p:nvSpPr>
            <p:cNvPr name="TextBox 16" id="16"/>
            <p:cNvSpPr txBox="true"/>
            <p:nvPr/>
          </p:nvSpPr>
          <p:spPr>
            <a:xfrm>
              <a:off x="0" y="-38100"/>
              <a:ext cx="904906" cy="187924"/>
            </a:xfrm>
            <a:prstGeom prst="rect">
              <a:avLst/>
            </a:prstGeom>
          </p:spPr>
          <p:txBody>
            <a:bodyPr anchor="ctr" rtlCol="false" tIns="50800" lIns="50800" bIns="50800" rIns="50800"/>
            <a:lstStyle/>
            <a:p>
              <a:pPr algn="ctr">
                <a:lnSpc>
                  <a:spcPts val="2659"/>
                </a:lnSpc>
              </a:pPr>
            </a:p>
          </p:txBody>
        </p:sp>
      </p:grpSp>
      <p:sp>
        <p:nvSpPr>
          <p:cNvPr name="TextBox 17" id="17"/>
          <p:cNvSpPr txBox="true"/>
          <p:nvPr/>
        </p:nvSpPr>
        <p:spPr>
          <a:xfrm rot="0">
            <a:off x="9943151" y="472426"/>
            <a:ext cx="7563400" cy="1029336"/>
          </a:xfrm>
          <a:prstGeom prst="rect">
            <a:avLst/>
          </a:prstGeom>
        </p:spPr>
        <p:txBody>
          <a:bodyPr anchor="t" rtlCol="false" tIns="0" lIns="0" bIns="0" rIns="0">
            <a:spAutoFit/>
          </a:bodyPr>
          <a:lstStyle/>
          <a:p>
            <a:pPr algn="r">
              <a:lnSpc>
                <a:spcPts val="3954"/>
              </a:lnSpc>
            </a:pPr>
            <a:r>
              <a:rPr lang="en-US" sz="2824">
                <a:solidFill>
                  <a:srgbClr val="000000"/>
                </a:solidFill>
                <a:latin typeface="TT Firs Neue"/>
                <a:ea typeface="TT Firs Neue"/>
                <a:cs typeface="TT Firs Neue"/>
                <a:sym typeface="TT Firs Neue"/>
              </a:rPr>
              <a:t>Take Photo or download these slides from:</a:t>
            </a:r>
          </a:p>
          <a:p>
            <a:pPr algn="r">
              <a:lnSpc>
                <a:spcPts val="4374"/>
              </a:lnSpc>
            </a:pPr>
            <a:r>
              <a:rPr lang="en-US" sz="3124" u="sng">
                <a:solidFill>
                  <a:srgbClr val="000000"/>
                </a:solidFill>
                <a:latin typeface="TT Firs Neue"/>
                <a:ea typeface="TT Firs Neue"/>
                <a:cs typeface="TT Firs Neue"/>
                <a:sym typeface="TT Firs Neue"/>
                <a:hlinkClick r:id="rId5" tooltip="https://www.davebstevens.com/keyboard"/>
              </a:rPr>
              <a:t>www.DaveBStevens.com/keyboard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DAHMVa5MvoI</dc:identifier>
  <dcterms:modified xsi:type="dcterms:W3CDTF">2011-08-01T06:04:30Z</dcterms:modified>
  <cp:revision>1</cp:revision>
  <dc:title>Keyboard Beginners</dc:title>
</cp:coreProperties>
</file>