
<file path=[Content_Types].xml><?xml version="1.0" encoding="utf-8"?>
<Types xmlns="http://schemas.openxmlformats.org/package/2006/content-types">
  <Default ContentType="application/vnd.openxmlformats-officedocument.oleObject" Extension="bin"/>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Lst>
  <p:sldSz cx="18288000" cy="10287000"/>
  <p:notesSz cx="6858000" cy="9144000"/>
  <p:embeddedFontLst>
    <p:embeddedFont>
      <p:font typeface="Heading Now 71-78" charset="1" panose="00000000000000000000"/>
      <p:regular r:id="rId75"/>
    </p:embeddedFont>
    <p:embeddedFont>
      <p:font typeface="TT Firs Neue" charset="1" panose="02000503030000020004"/>
      <p:regular r:id="rId76"/>
    </p:embeddedFont>
    <p:embeddedFont>
      <p:font typeface="TT Firs Neue Bold" charset="1" panose="02000803030000020004"/>
      <p:regular r:id="rId77"/>
    </p:embeddedFont>
    <p:embeddedFont>
      <p:font typeface="Canva Sans Bold" charset="1" panose="020B0803030501040103"/>
      <p:regular r:id="rId78"/>
    </p:embeddedFont>
    <p:embeddedFont>
      <p:font typeface="Canva Sans" charset="1" panose="020B0503030501040103"/>
      <p:regular r:id="rId79"/>
    </p:embeddedFont>
    <p:embeddedFont>
      <p:font typeface="Droid Serif" charset="1" panose="02020600060500020200"/>
      <p:regular r:id="rId80"/>
    </p:embeddedFont>
    <p:embeddedFont>
      <p:font typeface="TT Interphases" charset="1" panose="02000503020000020004"/>
      <p:regular r:id="rId81"/>
    </p:embeddedFont>
    <p:embeddedFont>
      <p:font typeface="TT Interphases Bold" charset="1" panose="02000803060000020004"/>
      <p:regular r:id="rId82"/>
    </p:embeddedFont>
    <p:embeddedFont>
      <p:font typeface="Droid Serif Bold" charset="1" panose="02020800060500020200"/>
      <p:regular r:id="rId83"/>
    </p:embeddedFont>
    <p:embeddedFont>
      <p:font typeface="TT Firs Neue Bold Italics" charset="1" panose="02000803040000090004"/>
      <p:regular r:id="rId8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fonts/font75.fntdata" Type="http://schemas.openxmlformats.org/officeDocument/2006/relationships/font"/><Relationship Id="rId76" Target="fonts/font76.fntdata" Type="http://schemas.openxmlformats.org/officeDocument/2006/relationships/font"/><Relationship Id="rId77" Target="fonts/font77.fntdata" Type="http://schemas.openxmlformats.org/officeDocument/2006/relationships/font"/><Relationship Id="rId78" Target="fonts/font78.fntdata" Type="http://schemas.openxmlformats.org/officeDocument/2006/relationships/font"/><Relationship Id="rId79" Target="fonts/font79.fntdata" Type="http://schemas.openxmlformats.org/officeDocument/2006/relationships/font"/><Relationship Id="rId8" Target="slides/slide3.xml" Type="http://schemas.openxmlformats.org/officeDocument/2006/relationships/slide"/><Relationship Id="rId80" Target="fonts/font80.fntdata" Type="http://schemas.openxmlformats.org/officeDocument/2006/relationships/font"/><Relationship Id="rId81" Target="fonts/font81.fntdata" Type="http://schemas.openxmlformats.org/officeDocument/2006/relationships/font"/><Relationship Id="rId82" Target="fonts/font82.fntdata" Type="http://schemas.openxmlformats.org/officeDocument/2006/relationships/font"/><Relationship Id="rId83" Target="fonts/font83.fntdata" Type="http://schemas.openxmlformats.org/officeDocument/2006/relationships/font"/><Relationship Id="rId84" Target="fonts/font84.fntdata" Type="http://schemas.openxmlformats.org/officeDocument/2006/relationships/font"/><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0.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2.png" Type="http://schemas.openxmlformats.org/officeDocument/2006/relationships/image"/><Relationship Id="rId5" Target="../media/image2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4.png" Type="http://schemas.openxmlformats.org/officeDocument/2006/relationships/image"/><Relationship Id="rId5" Target="../media/image3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3.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9.png" Type="http://schemas.openxmlformats.org/officeDocument/2006/relationships/image"/><Relationship Id="rId5" Target="../media/image38.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0.png" Type="http://schemas.openxmlformats.org/officeDocument/2006/relationships/image"/><Relationship Id="rId5" Target="../media/image4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2.png" Type="http://schemas.openxmlformats.org/officeDocument/2006/relationships/image"/><Relationship Id="rId5" Target="../media/image43.png" Type="http://schemas.openxmlformats.org/officeDocument/2006/relationships/image"/><Relationship Id="rId6" Target="../media/image44.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2.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4.png" Type="http://schemas.openxmlformats.org/officeDocument/2006/relationships/image"/><Relationship Id="rId5" Target="../media/image45.png" Type="http://schemas.openxmlformats.org/officeDocument/2006/relationships/image"/><Relationship Id="rId6" Target="../media/image46.png" Type="http://schemas.openxmlformats.org/officeDocument/2006/relationships/image"/><Relationship Id="rId7" Target="../media/image47.png" Type="http://schemas.openxmlformats.org/officeDocument/2006/relationships/image"/><Relationship Id="rId8" Target="../media/image48.svg" Type="http://schemas.openxmlformats.org/officeDocument/2006/relationships/image"/><Relationship Id="rId9" Target="../media/image49.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2.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7.png" Type="http://schemas.openxmlformats.org/officeDocument/2006/relationships/image"/><Relationship Id="rId5" Target="../media/image45.png" Type="http://schemas.openxmlformats.org/officeDocument/2006/relationships/image"/><Relationship Id="rId6" Target="../media/image43.png" Type="http://schemas.openxmlformats.org/officeDocument/2006/relationships/image"/><Relationship Id="rId7" Target="../media/image47.png" Type="http://schemas.openxmlformats.org/officeDocument/2006/relationships/image"/><Relationship Id="rId8" Target="../media/image48.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4.png" Type="http://schemas.openxmlformats.org/officeDocument/2006/relationships/image"/><Relationship Id="rId5" Target="../media/image32.png" Type="http://schemas.openxmlformats.org/officeDocument/2006/relationships/image"/><Relationship Id="rId6" Target="../media/image10.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2.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0.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1.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5.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2.png" Type="http://schemas.openxmlformats.org/officeDocument/2006/relationships/image"/><Relationship Id="rId5" Target="../media/image53.png" Type="http://schemas.openxmlformats.org/officeDocument/2006/relationships/image"/><Relationship Id="rId6" Target="../media/image54.png" Type="http://schemas.openxmlformats.org/officeDocument/2006/relationships/image"/><Relationship Id="rId7" Target="../media/image47.png" Type="http://schemas.openxmlformats.org/officeDocument/2006/relationships/image"/><Relationship Id="rId8" Target="../media/image48.svg" Type="http://schemas.openxmlformats.org/officeDocument/2006/relationships/image"/><Relationship Id="rId9" Target="../media/image4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4.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9.png" Type="http://schemas.openxmlformats.org/officeDocument/2006/relationships/image"/><Relationship Id="rId5" Target="../media/image56.pn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57.png" Type="http://schemas.openxmlformats.org/officeDocument/2006/relationships/image"/><Relationship Id="rId9" Target="../media/image45.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8.png" Type="http://schemas.openxmlformats.org/officeDocument/2006/relationships/image"/><Relationship Id="rId5" Target="../media/image33.png" Type="http://schemas.openxmlformats.org/officeDocument/2006/relationships/image"/><Relationship Id="rId6" Target="../media/image59.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0.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8.png" Type="http://schemas.openxmlformats.org/officeDocument/2006/relationships/image"/><Relationship Id="rId5" Target="../media/image33.png" Type="http://schemas.openxmlformats.org/officeDocument/2006/relationships/image"/><Relationship Id="rId6" Target="../media/image61.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8.png" Type="http://schemas.openxmlformats.org/officeDocument/2006/relationships/image"/><Relationship Id="rId5" Target="../media/image62.png" Type="http://schemas.openxmlformats.org/officeDocument/2006/relationships/image"/><Relationship Id="rId6" Target="../media/image63.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4.png" Type="http://schemas.openxmlformats.org/officeDocument/2006/relationships/image"/><Relationship Id="rId5" Target="../media/image65.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8.png" Type="http://schemas.openxmlformats.org/officeDocument/2006/relationships/image"/><Relationship Id="rId5" Target="../media/image33.png" Type="http://schemas.openxmlformats.org/officeDocument/2006/relationships/image"/><Relationship Id="rId6" Target="../media/image66.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8.png" Type="http://schemas.openxmlformats.org/officeDocument/2006/relationships/image"/><Relationship Id="rId5" Target="../media/image67.png" Type="http://schemas.openxmlformats.org/officeDocument/2006/relationships/image"/><Relationship Id="rId6" Target="../media/image68.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9.png" Type="http://schemas.openxmlformats.org/officeDocument/2006/relationships/image"/><Relationship Id="rId5" Target="../media/image70.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1.png" Type="http://schemas.openxmlformats.org/officeDocument/2006/relationships/image"/><Relationship Id="rId5" Target="../media/image33.pn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3.png" Type="http://schemas.openxmlformats.org/officeDocument/2006/relationships/image"/><Relationship Id="rId5" Target="../media/image72.png" Type="http://schemas.openxmlformats.org/officeDocument/2006/relationships/image"/><Relationship Id="rId6" Target="../media/image73.svg" Type="http://schemas.openxmlformats.org/officeDocument/2006/relationships/image"/><Relationship Id="rId7" Target="../media/image74.png" Type="http://schemas.openxmlformats.org/officeDocument/2006/relationships/image"/><Relationship Id="rId8" Target="../media/image75.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6.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7.png" Type="http://schemas.openxmlformats.org/officeDocument/2006/relationships/image"/><Relationship Id="rId5" Target="../embeddings/oleObject1.bin" Type="http://schemas.openxmlformats.org/officeDocument/2006/relationships/oleObject"/><Relationship Id="rId6" Target="../media/image78.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3.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3.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9.png" Type="http://schemas.openxmlformats.org/officeDocument/2006/relationships/image"/><Relationship Id="rId5" Target="../media/image23.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9.png" Type="http://schemas.openxmlformats.org/officeDocument/2006/relationships/image"/><Relationship Id="rId5" Target="../media/image23.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9.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1.pn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6.pn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2.png" Type="http://schemas.openxmlformats.org/officeDocument/2006/relationships/image"/><Relationship Id="rId5" Target="../embeddings/oleObject2.bin" Type="http://schemas.openxmlformats.org/officeDocument/2006/relationships/oleObject"/></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3.png" Type="http://schemas.openxmlformats.org/officeDocument/2006/relationships/image"/><Relationship Id="rId5" Target="../embeddings/oleObject3.bin" Type="http://schemas.openxmlformats.org/officeDocument/2006/relationships/oleObject"/></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4.png" Type="http://schemas.openxmlformats.org/officeDocument/2006/relationships/image"/><Relationship Id="rId5" Target="../media/image85.png" Type="http://schemas.openxmlformats.org/officeDocument/2006/relationships/image"/><Relationship Id="rId6" Target="../media/image86.svg"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7.png" Type="http://schemas.openxmlformats.org/officeDocument/2006/relationships/image"/><Relationship Id="rId5" Target="../embeddings/oleObject4.bin" Type="http://schemas.openxmlformats.org/officeDocument/2006/relationships/oleObject"/><Relationship Id="rId6" Target="../media/image88.pn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9.png" Type="http://schemas.openxmlformats.org/officeDocument/2006/relationships/image"/><Relationship Id="rId5" Target="../media/image90.png" Type="http://schemas.openxmlformats.org/officeDocument/2006/relationships/image"/><Relationship Id="rId6" Target="../embeddings/oleObject5.bin" Type="http://schemas.openxmlformats.org/officeDocument/2006/relationships/oleObject"/></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1.png" Type="http://schemas.openxmlformats.org/officeDocument/2006/relationships/imag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2.jpeg" Type="http://schemas.openxmlformats.org/officeDocument/2006/relationships/image"/><Relationship Id="rId5" Target="../media/image93.png" Type="http://schemas.openxmlformats.org/officeDocument/2006/relationships/image"/><Relationship Id="rId6" Target="../media/image9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146908" y="4424480"/>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09799" y="-273626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928158" y="4174534"/>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sp>
        <p:nvSpPr>
          <p:cNvPr name="TextBox 7" id="7"/>
          <p:cNvSpPr txBox="true"/>
          <p:nvPr/>
        </p:nvSpPr>
        <p:spPr>
          <a:xfrm rot="0">
            <a:off x="5581025" y="524970"/>
            <a:ext cx="12218879" cy="2563485"/>
          </a:xfrm>
          <a:prstGeom prst="rect">
            <a:avLst/>
          </a:prstGeom>
        </p:spPr>
        <p:txBody>
          <a:bodyPr anchor="t" rtlCol="false" tIns="0" lIns="0" bIns="0" rIns="0">
            <a:spAutoFit/>
          </a:bodyPr>
          <a:lstStyle/>
          <a:p>
            <a:pPr algn="l" marL="0" indent="0" lvl="0">
              <a:lnSpc>
                <a:spcPts val="9599"/>
              </a:lnSpc>
            </a:pPr>
            <a:r>
              <a:rPr lang="en-US" sz="9599" spc="-527">
                <a:solidFill>
                  <a:srgbClr val="263A99"/>
                </a:solidFill>
                <a:latin typeface="Heading Now 71-78"/>
                <a:ea typeface="Heading Now 71-78"/>
                <a:cs typeface="Heading Now 71-78"/>
                <a:sym typeface="Heading Now 71-78"/>
              </a:rPr>
              <a:t>Music Theory</a:t>
            </a:r>
          </a:p>
          <a:p>
            <a:pPr algn="l" marL="0" indent="0" lvl="0">
              <a:lnSpc>
                <a:spcPts val="8499"/>
              </a:lnSpc>
            </a:pPr>
            <a:r>
              <a:rPr lang="en-US" sz="8499" spc="-467">
                <a:solidFill>
                  <a:srgbClr val="263A99"/>
                </a:solidFill>
                <a:latin typeface="Heading Now 71-78"/>
                <a:ea typeface="Heading Now 71-78"/>
                <a:cs typeface="Heading Now 71-78"/>
                <a:sym typeface="Heading Now 71-78"/>
              </a:rPr>
              <a:t>Grade 1</a:t>
            </a:r>
          </a:p>
        </p:txBody>
      </p:sp>
      <p:sp>
        <p:nvSpPr>
          <p:cNvPr name="TextBox 8" id="8"/>
          <p:cNvSpPr txBox="true"/>
          <p:nvPr/>
        </p:nvSpPr>
        <p:spPr>
          <a:xfrm rot="0">
            <a:off x="8694357" y="9167109"/>
            <a:ext cx="6379663" cy="464186"/>
          </a:xfrm>
          <a:prstGeom prst="rect">
            <a:avLst/>
          </a:prstGeom>
        </p:spPr>
        <p:txBody>
          <a:bodyPr anchor="t" rtlCol="false" tIns="0" lIns="0" bIns="0" rIns="0">
            <a:spAutoFit/>
          </a:bodyPr>
          <a:lstStyle/>
          <a:p>
            <a:pPr algn="l" marL="0" indent="0" lvl="0">
              <a:lnSpc>
                <a:spcPts val="3814"/>
              </a:lnSpc>
            </a:pPr>
            <a:r>
              <a:rPr lang="en-US" sz="2724">
                <a:solidFill>
                  <a:srgbClr val="000000"/>
                </a:solidFill>
                <a:latin typeface="TT Firs Neue"/>
                <a:ea typeface="TT Firs Neue"/>
                <a:cs typeface="TT Firs Neue"/>
                <a:sym typeface="TT Firs Neue"/>
              </a:rPr>
              <a:t>www.davebstevens.com/music-theory</a:t>
            </a:r>
          </a:p>
        </p:txBody>
      </p:sp>
      <p:sp>
        <p:nvSpPr>
          <p:cNvPr name="TextBox 9" id="9"/>
          <p:cNvSpPr txBox="true"/>
          <p:nvPr/>
        </p:nvSpPr>
        <p:spPr>
          <a:xfrm rot="0">
            <a:off x="5581025" y="3647872"/>
            <a:ext cx="12352229" cy="1321691"/>
          </a:xfrm>
          <a:prstGeom prst="rect">
            <a:avLst/>
          </a:prstGeom>
        </p:spPr>
        <p:txBody>
          <a:bodyPr anchor="t" rtlCol="false" tIns="0" lIns="0" bIns="0" rIns="0">
            <a:spAutoFit/>
          </a:bodyPr>
          <a:lstStyle/>
          <a:p>
            <a:pPr algn="l" marL="0" indent="0" lvl="0">
              <a:lnSpc>
                <a:spcPts val="5375"/>
              </a:lnSpc>
            </a:pPr>
            <a:r>
              <a:rPr lang="en-US" sz="3839">
                <a:solidFill>
                  <a:srgbClr val="000000"/>
                </a:solidFill>
                <a:latin typeface="TT Firs Neue"/>
                <a:ea typeface="TT Firs Neue"/>
                <a:cs typeface="TT Firs Neue"/>
                <a:sym typeface="TT Firs Neue"/>
              </a:rPr>
              <a:t>U</a:t>
            </a:r>
            <a:r>
              <a:rPr lang="en-US" sz="3839">
                <a:solidFill>
                  <a:srgbClr val="000000"/>
                </a:solidFill>
                <a:latin typeface="TT Firs Neue"/>
                <a:ea typeface="TT Firs Neue"/>
                <a:cs typeface="TT Firs Neue"/>
                <a:sym typeface="TT Firs Neue"/>
              </a:rPr>
              <a:t>nderstanding the Basics using </a:t>
            </a:r>
          </a:p>
          <a:p>
            <a:pPr algn="l" marL="0" indent="0" lvl="0">
              <a:lnSpc>
                <a:spcPts val="5375"/>
              </a:lnSpc>
            </a:pPr>
            <a:r>
              <a:rPr lang="en-US" sz="3839">
                <a:solidFill>
                  <a:srgbClr val="000000"/>
                </a:solidFill>
                <a:latin typeface="TT Firs Neue"/>
                <a:ea typeface="TT Firs Neue"/>
                <a:cs typeface="TT Firs Neue"/>
                <a:sym typeface="TT Firs Neue"/>
              </a:rPr>
              <a:t>Real Music Examples</a:t>
            </a:r>
          </a:p>
        </p:txBody>
      </p:sp>
      <p:sp>
        <p:nvSpPr>
          <p:cNvPr name="TextBox 10" id="10"/>
          <p:cNvSpPr txBox="true"/>
          <p:nvPr/>
        </p:nvSpPr>
        <p:spPr>
          <a:xfrm rot="0">
            <a:off x="5694413" y="5778230"/>
            <a:ext cx="2641214" cy="464186"/>
          </a:xfrm>
          <a:prstGeom prst="rect">
            <a:avLst/>
          </a:prstGeom>
        </p:spPr>
        <p:txBody>
          <a:bodyPr anchor="t" rtlCol="false" tIns="0" lIns="0" bIns="0" rIns="0">
            <a:spAutoFit/>
          </a:bodyPr>
          <a:lstStyle/>
          <a:p>
            <a:pPr algn="r" marL="0" indent="0" lvl="0">
              <a:lnSpc>
                <a:spcPts val="3814"/>
              </a:lnSpc>
            </a:pPr>
            <a:r>
              <a:rPr lang="en-US" b="true" sz="2724">
                <a:solidFill>
                  <a:srgbClr val="000000"/>
                </a:solidFill>
                <a:latin typeface="TT Firs Neue Bold"/>
                <a:ea typeface="TT Firs Neue Bold"/>
                <a:cs typeface="TT Firs Neue Bold"/>
                <a:sym typeface="TT Firs Neue Bold"/>
              </a:rPr>
              <a:t>Prerequisites:</a:t>
            </a:r>
          </a:p>
        </p:txBody>
      </p:sp>
      <p:sp>
        <p:nvSpPr>
          <p:cNvPr name="TextBox 11" id="11"/>
          <p:cNvSpPr txBox="true"/>
          <p:nvPr/>
        </p:nvSpPr>
        <p:spPr>
          <a:xfrm rot="0">
            <a:off x="8699242" y="5787755"/>
            <a:ext cx="2848229" cy="455296"/>
          </a:xfrm>
          <a:prstGeom prst="rect">
            <a:avLst/>
          </a:prstGeom>
        </p:spPr>
        <p:txBody>
          <a:bodyPr anchor="t" rtlCol="false" tIns="0" lIns="0" bIns="0" rIns="0">
            <a:spAutoFit/>
          </a:bodyPr>
          <a:lstStyle/>
          <a:p>
            <a:pPr algn="l" marL="0" indent="0" lvl="0">
              <a:lnSpc>
                <a:spcPts val="3779"/>
              </a:lnSpc>
            </a:pPr>
            <a:r>
              <a:rPr lang="en-US" sz="2699">
                <a:solidFill>
                  <a:srgbClr val="000000"/>
                </a:solidFill>
                <a:latin typeface="TT Firs Neue"/>
                <a:ea typeface="TT Firs Neue"/>
                <a:cs typeface="TT Firs Neue"/>
                <a:sym typeface="TT Firs Neue"/>
              </a:rPr>
              <a:t>None</a:t>
            </a:r>
          </a:p>
        </p:txBody>
      </p:sp>
      <p:sp>
        <p:nvSpPr>
          <p:cNvPr name="TextBox 12" id="12"/>
          <p:cNvSpPr txBox="true"/>
          <p:nvPr/>
        </p:nvSpPr>
        <p:spPr>
          <a:xfrm rot="0">
            <a:off x="4675262" y="6408766"/>
            <a:ext cx="3660365" cy="464186"/>
          </a:xfrm>
          <a:prstGeom prst="rect">
            <a:avLst/>
          </a:prstGeom>
        </p:spPr>
        <p:txBody>
          <a:bodyPr anchor="t" rtlCol="false" tIns="0" lIns="0" bIns="0" rIns="0">
            <a:spAutoFit/>
          </a:bodyPr>
          <a:lstStyle/>
          <a:p>
            <a:pPr algn="r" marL="0" indent="0" lvl="0">
              <a:lnSpc>
                <a:spcPts val="3814"/>
              </a:lnSpc>
            </a:pPr>
            <a:r>
              <a:rPr lang="en-US" b="true" sz="2724">
                <a:solidFill>
                  <a:srgbClr val="000000"/>
                </a:solidFill>
                <a:latin typeface="TT Firs Neue Bold"/>
                <a:ea typeface="TT Firs Neue Bold"/>
                <a:cs typeface="TT Firs Neue Bold"/>
                <a:sym typeface="TT Firs Neue Bold"/>
              </a:rPr>
              <a:t>Exercise Workbook:</a:t>
            </a:r>
          </a:p>
        </p:txBody>
      </p:sp>
      <p:sp>
        <p:nvSpPr>
          <p:cNvPr name="TextBox 13" id="13"/>
          <p:cNvSpPr txBox="true"/>
          <p:nvPr/>
        </p:nvSpPr>
        <p:spPr>
          <a:xfrm rot="0">
            <a:off x="8699242" y="6430138"/>
            <a:ext cx="5466297" cy="2360296"/>
          </a:xfrm>
          <a:prstGeom prst="rect">
            <a:avLst/>
          </a:prstGeom>
        </p:spPr>
        <p:txBody>
          <a:bodyPr anchor="t" rtlCol="false" tIns="0" lIns="0" bIns="0" rIns="0">
            <a:spAutoFit/>
          </a:bodyPr>
          <a:lstStyle/>
          <a:p>
            <a:pPr algn="l">
              <a:lnSpc>
                <a:spcPts val="3779"/>
              </a:lnSpc>
            </a:pPr>
            <a:r>
              <a:rPr lang="en-US" sz="2699" b="true">
                <a:solidFill>
                  <a:srgbClr val="000000"/>
                </a:solidFill>
                <a:latin typeface="TT Firs Neue Bold"/>
                <a:ea typeface="TT Firs Neue Bold"/>
                <a:cs typeface="TT Firs Neue Bold"/>
                <a:sym typeface="TT Firs Neue Bold"/>
              </a:rPr>
              <a:t>Master Your Theory</a:t>
            </a:r>
          </a:p>
          <a:p>
            <a:pPr algn="l">
              <a:lnSpc>
                <a:spcPts val="3779"/>
              </a:lnSpc>
            </a:pPr>
            <a:r>
              <a:rPr lang="en-US" sz="2699" b="true">
                <a:solidFill>
                  <a:srgbClr val="000000"/>
                </a:solidFill>
                <a:latin typeface="TT Firs Neue Bold"/>
                <a:ea typeface="TT Firs Neue Bold"/>
                <a:cs typeface="TT Firs Neue Bold"/>
                <a:sym typeface="TT Firs Neue Bold"/>
              </a:rPr>
              <a:t>Grade One</a:t>
            </a:r>
          </a:p>
          <a:p>
            <a:pPr algn="l">
              <a:lnSpc>
                <a:spcPts val="3779"/>
              </a:lnSpc>
            </a:pPr>
            <a:r>
              <a:rPr lang="en-US" sz="2699" b="true">
                <a:solidFill>
                  <a:srgbClr val="000000"/>
                </a:solidFill>
                <a:latin typeface="TT Firs Neue Bold"/>
                <a:ea typeface="TT Firs Neue Bold"/>
                <a:cs typeface="TT Firs Neue Bold"/>
                <a:sym typeface="TT Firs Neue Bold"/>
              </a:rPr>
              <a:t>by Dulcie Holland</a:t>
            </a:r>
          </a:p>
          <a:p>
            <a:pPr algn="l">
              <a:lnSpc>
                <a:spcPts val="3779"/>
              </a:lnSpc>
            </a:pPr>
            <a:r>
              <a:rPr lang="en-US" sz="2699">
                <a:solidFill>
                  <a:srgbClr val="000000"/>
                </a:solidFill>
                <a:latin typeface="TT Firs Neue"/>
                <a:ea typeface="TT Firs Neue"/>
                <a:cs typeface="TT Firs Neue"/>
                <a:sym typeface="TT Firs Neue"/>
              </a:rPr>
              <a:t>(Available on Amazon or </a:t>
            </a:r>
          </a:p>
          <a:p>
            <a:pPr algn="l" marL="0" indent="0" lvl="0">
              <a:lnSpc>
                <a:spcPts val="3779"/>
              </a:lnSpc>
            </a:pPr>
            <a:r>
              <a:rPr lang="en-US" sz="2699">
                <a:solidFill>
                  <a:srgbClr val="000000"/>
                </a:solidFill>
                <a:latin typeface="TT Firs Neue"/>
                <a:ea typeface="TT Firs Neue"/>
                <a:cs typeface="TT Firs Neue"/>
                <a:sym typeface="TT Firs Neue"/>
              </a:rPr>
              <a:t>from music stores)</a:t>
            </a:r>
          </a:p>
        </p:txBody>
      </p:sp>
      <p:sp>
        <p:nvSpPr>
          <p:cNvPr name="TextBox 14" id="14"/>
          <p:cNvSpPr txBox="true"/>
          <p:nvPr/>
        </p:nvSpPr>
        <p:spPr>
          <a:xfrm rot="0">
            <a:off x="3213979" y="9167109"/>
            <a:ext cx="5121648" cy="464186"/>
          </a:xfrm>
          <a:prstGeom prst="rect">
            <a:avLst/>
          </a:prstGeom>
        </p:spPr>
        <p:txBody>
          <a:bodyPr anchor="t" rtlCol="false" tIns="0" lIns="0" bIns="0" rIns="0">
            <a:spAutoFit/>
          </a:bodyPr>
          <a:lstStyle/>
          <a:p>
            <a:pPr algn="r" marL="0" indent="0" lvl="0">
              <a:lnSpc>
                <a:spcPts val="3814"/>
              </a:lnSpc>
            </a:pPr>
            <a:r>
              <a:rPr lang="en-US" b="true" sz="2724">
                <a:solidFill>
                  <a:srgbClr val="000000"/>
                </a:solidFill>
                <a:latin typeface="TT Firs Neue Bold"/>
                <a:ea typeface="TT Firs Neue Bold"/>
                <a:cs typeface="TT Firs Neue Bold"/>
                <a:sym typeface="TT Firs Neue Bold"/>
              </a:rPr>
              <a:t>Download Slides From:</a:t>
            </a:r>
          </a:p>
        </p:txBody>
      </p:sp>
      <p:grpSp>
        <p:nvGrpSpPr>
          <p:cNvPr name="Group 15" id="15"/>
          <p:cNvGrpSpPr/>
          <p:nvPr/>
        </p:nvGrpSpPr>
        <p:grpSpPr>
          <a:xfrm rot="0">
            <a:off x="792898" y="864675"/>
            <a:ext cx="4368469" cy="4155676"/>
            <a:chOff x="0" y="0"/>
            <a:chExt cx="1215613" cy="1156399"/>
          </a:xfrm>
        </p:grpSpPr>
        <p:sp>
          <p:nvSpPr>
            <p:cNvPr name="Freeform 16" id="16"/>
            <p:cNvSpPr/>
            <p:nvPr/>
          </p:nvSpPr>
          <p:spPr>
            <a:xfrm flipH="false" flipV="false" rot="0">
              <a:off x="0" y="0"/>
              <a:ext cx="1215613" cy="1156399"/>
            </a:xfrm>
            <a:custGeom>
              <a:avLst/>
              <a:gdLst/>
              <a:ahLst/>
              <a:cxnLst/>
              <a:rect r="r" b="b" t="t" l="l"/>
              <a:pathLst>
                <a:path h="1156399" w="1215613">
                  <a:moveTo>
                    <a:pt x="0" y="0"/>
                  </a:moveTo>
                  <a:lnTo>
                    <a:pt x="1215613" y="0"/>
                  </a:lnTo>
                  <a:lnTo>
                    <a:pt x="1215613" y="1156399"/>
                  </a:lnTo>
                  <a:lnTo>
                    <a:pt x="0" y="1156399"/>
                  </a:lnTo>
                  <a:close/>
                </a:path>
              </a:pathLst>
            </a:custGeom>
            <a:blipFill>
              <a:blip r:embed="rId4"/>
              <a:stretch>
                <a:fillRect l="0" t="-19995" r="0" b="-19995"/>
              </a:stretch>
            </a:blipFill>
          </p:spPr>
        </p:sp>
      </p:grpSp>
      <p:sp>
        <p:nvSpPr>
          <p:cNvPr name="Freeform 17" id="17"/>
          <p:cNvSpPr/>
          <p:nvPr/>
        </p:nvSpPr>
        <p:spPr>
          <a:xfrm flipH="false" flipV="false" rot="-309330">
            <a:off x="462122" y="2519849"/>
            <a:ext cx="2950638" cy="7446404"/>
          </a:xfrm>
          <a:custGeom>
            <a:avLst/>
            <a:gdLst/>
            <a:ahLst/>
            <a:cxnLst/>
            <a:rect r="r" b="b" t="t" l="l"/>
            <a:pathLst>
              <a:path h="7446404" w="2950638">
                <a:moveTo>
                  <a:pt x="0" y="0"/>
                </a:moveTo>
                <a:lnTo>
                  <a:pt x="2950638" y="0"/>
                </a:lnTo>
                <a:lnTo>
                  <a:pt x="2950638" y="7446404"/>
                </a:lnTo>
                <a:lnTo>
                  <a:pt x="0" y="7446404"/>
                </a:lnTo>
                <a:lnTo>
                  <a:pt x="0" y="0"/>
                </a:lnTo>
                <a:close/>
              </a:path>
            </a:pathLst>
          </a:custGeom>
          <a:blipFill>
            <a:blip r:embed="rId5"/>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236703" y="116782"/>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66417" y="-1530489"/>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803211" y="644511"/>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241059" y="8570621"/>
            <a:ext cx="19894422" cy="3975384"/>
            <a:chOff x="0" y="0"/>
            <a:chExt cx="5239683" cy="1047015"/>
          </a:xfrm>
        </p:grpSpPr>
        <p:sp>
          <p:nvSpPr>
            <p:cNvPr name="Freeform 8" id="8"/>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9" id="9"/>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11-20</a:t>
            </a:r>
          </a:p>
        </p:txBody>
      </p:sp>
      <p:sp>
        <p:nvSpPr>
          <p:cNvPr name="Freeform 14" id="14"/>
          <p:cNvSpPr/>
          <p:nvPr/>
        </p:nvSpPr>
        <p:spPr>
          <a:xfrm flipH="false" flipV="false" rot="0">
            <a:off x="3912905" y="2588271"/>
            <a:ext cx="8315967" cy="3354107"/>
          </a:xfrm>
          <a:custGeom>
            <a:avLst/>
            <a:gdLst/>
            <a:ahLst/>
            <a:cxnLst/>
            <a:rect r="r" b="b" t="t" l="l"/>
            <a:pathLst>
              <a:path h="3354107" w="8315967">
                <a:moveTo>
                  <a:pt x="0" y="0"/>
                </a:moveTo>
                <a:lnTo>
                  <a:pt x="8315967" y="0"/>
                </a:lnTo>
                <a:lnTo>
                  <a:pt x="8315967" y="3354107"/>
                </a:lnTo>
                <a:lnTo>
                  <a:pt x="0" y="3354107"/>
                </a:lnTo>
                <a:lnTo>
                  <a:pt x="0" y="0"/>
                </a:lnTo>
                <a:close/>
              </a:path>
            </a:pathLst>
          </a:custGeom>
          <a:blipFill>
            <a:blip r:embed="rId4"/>
            <a:stretch>
              <a:fillRect l="0" t="0" r="0" b="0"/>
            </a:stretch>
          </a:blipFill>
        </p:spPr>
      </p:sp>
      <p:sp>
        <p:nvSpPr>
          <p:cNvPr name="Freeform 15" id="15"/>
          <p:cNvSpPr/>
          <p:nvPr/>
        </p:nvSpPr>
        <p:spPr>
          <a:xfrm flipH="false" flipV="false" rot="0">
            <a:off x="5008749" y="7665292"/>
            <a:ext cx="6124281" cy="2462085"/>
          </a:xfrm>
          <a:custGeom>
            <a:avLst/>
            <a:gdLst/>
            <a:ahLst/>
            <a:cxnLst/>
            <a:rect r="r" b="b" t="t" l="l"/>
            <a:pathLst>
              <a:path h="2462085" w="6124281">
                <a:moveTo>
                  <a:pt x="0" y="0"/>
                </a:moveTo>
                <a:lnTo>
                  <a:pt x="6124280" y="0"/>
                </a:lnTo>
                <a:lnTo>
                  <a:pt x="6124280" y="2462085"/>
                </a:lnTo>
                <a:lnTo>
                  <a:pt x="0" y="2462085"/>
                </a:lnTo>
                <a:lnTo>
                  <a:pt x="0" y="0"/>
                </a:lnTo>
                <a:close/>
              </a:path>
            </a:pathLst>
          </a:custGeom>
          <a:blipFill>
            <a:blip r:embed="rId5"/>
            <a:stretch>
              <a:fillRect l="-4054" t="-50239" r="-14" b="-30641"/>
            </a:stretch>
          </a:blipFill>
        </p:spPr>
      </p:sp>
      <p:sp>
        <p:nvSpPr>
          <p:cNvPr name="TextBox 16" id="16"/>
          <p:cNvSpPr txBox="true"/>
          <p:nvPr/>
        </p:nvSpPr>
        <p:spPr>
          <a:xfrm rot="0">
            <a:off x="1920467" y="1187818"/>
            <a:ext cx="14447066" cy="1057275"/>
          </a:xfrm>
          <a:prstGeom prst="rect">
            <a:avLst/>
          </a:prstGeom>
        </p:spPr>
        <p:txBody>
          <a:bodyPr anchor="t" rtlCol="false" tIns="0" lIns="0" bIns="0" rIns="0">
            <a:spAutoFit/>
          </a:bodyPr>
          <a:lstStyle/>
          <a:p>
            <a:pPr algn="l">
              <a:lnSpc>
                <a:spcPts val="2840"/>
              </a:lnSpc>
            </a:pPr>
            <a:r>
              <a:rPr lang="en-US" sz="2367">
                <a:solidFill>
                  <a:srgbClr val="0B0A0A"/>
                </a:solidFill>
                <a:latin typeface="TT Firs Neue"/>
                <a:ea typeface="TT Firs Neue"/>
                <a:cs typeface="TT Firs Neue"/>
                <a:sym typeface="TT Firs Neue"/>
              </a:rPr>
              <a:t>Recognising the name of each note on the treble stave is a fundamental skill that we need to learn. </a:t>
            </a:r>
          </a:p>
          <a:p>
            <a:pPr algn="l">
              <a:lnSpc>
                <a:spcPts val="2840"/>
              </a:lnSpc>
            </a:pPr>
          </a:p>
          <a:p>
            <a:pPr algn="l" marL="0" indent="0" lvl="0">
              <a:lnSpc>
                <a:spcPts val="2840"/>
              </a:lnSpc>
            </a:pPr>
            <a:r>
              <a:rPr lang="en-US" sz="2367">
                <a:solidFill>
                  <a:srgbClr val="0B0A0A"/>
                </a:solidFill>
                <a:latin typeface="TT Firs Neue"/>
                <a:ea typeface="TT Firs Neue"/>
                <a:cs typeface="TT Firs Neue"/>
                <a:sym typeface="TT Firs Neue"/>
              </a:rPr>
              <a:t>To make this easier, here is an acronym for the notes on each </a:t>
            </a:r>
            <a:r>
              <a:rPr lang="en-US" b="true" sz="2367">
                <a:solidFill>
                  <a:srgbClr val="0B0A0A"/>
                </a:solidFill>
                <a:latin typeface="TT Firs Neue Bold"/>
                <a:ea typeface="TT Firs Neue Bold"/>
                <a:cs typeface="TT Firs Neue Bold"/>
                <a:sym typeface="TT Firs Neue Bold"/>
              </a:rPr>
              <a:t>line </a:t>
            </a:r>
            <a:r>
              <a:rPr lang="en-US" sz="2367">
                <a:solidFill>
                  <a:srgbClr val="0B0A0A"/>
                </a:solidFill>
                <a:latin typeface="TT Firs Neue"/>
                <a:ea typeface="TT Firs Neue"/>
                <a:cs typeface="TT Firs Neue"/>
                <a:sym typeface="TT Firs Neue"/>
              </a:rPr>
              <a:t>of the Treble stave:</a:t>
            </a:r>
          </a:p>
        </p:txBody>
      </p:sp>
      <p:sp>
        <p:nvSpPr>
          <p:cNvPr name="TextBox 17" id="17"/>
          <p:cNvSpPr txBox="true"/>
          <p:nvPr/>
        </p:nvSpPr>
        <p:spPr>
          <a:xfrm rot="0">
            <a:off x="1920467" y="6627067"/>
            <a:ext cx="14447066" cy="352425"/>
          </a:xfrm>
          <a:prstGeom prst="rect">
            <a:avLst/>
          </a:prstGeom>
        </p:spPr>
        <p:txBody>
          <a:bodyPr anchor="t" rtlCol="false" tIns="0" lIns="0" bIns="0" rIns="0">
            <a:spAutoFit/>
          </a:bodyPr>
          <a:lstStyle/>
          <a:p>
            <a:pPr algn="l" marL="0" indent="0" lvl="0">
              <a:lnSpc>
                <a:spcPts val="2840"/>
              </a:lnSpc>
            </a:pPr>
            <a:r>
              <a:rPr lang="en-US" sz="2367">
                <a:solidFill>
                  <a:srgbClr val="0B0A0A"/>
                </a:solidFill>
                <a:latin typeface="TT Firs Neue"/>
                <a:ea typeface="TT Firs Neue"/>
                <a:cs typeface="TT Firs Neue"/>
                <a:sym typeface="TT Firs Neue"/>
              </a:rPr>
              <a:t>The notes in each </a:t>
            </a:r>
            <a:r>
              <a:rPr lang="en-US" b="true" sz="2367">
                <a:solidFill>
                  <a:srgbClr val="0B0A0A"/>
                </a:solidFill>
                <a:latin typeface="TT Firs Neue Bold"/>
                <a:ea typeface="TT Firs Neue Bold"/>
                <a:cs typeface="TT Firs Neue Bold"/>
                <a:sym typeface="TT Firs Neue Bold"/>
              </a:rPr>
              <a:t>space </a:t>
            </a:r>
            <a:r>
              <a:rPr lang="en-US" sz="2367">
                <a:solidFill>
                  <a:srgbClr val="0B0A0A"/>
                </a:solidFill>
                <a:latin typeface="TT Firs Neue"/>
                <a:ea typeface="TT Firs Neue"/>
                <a:cs typeface="TT Firs Neue"/>
                <a:sym typeface="TT Firs Neue"/>
              </a:rPr>
              <a:t>of the Treble stave, make the word “</a:t>
            </a:r>
            <a:r>
              <a:rPr lang="en-US" b="true" sz="2367">
                <a:solidFill>
                  <a:srgbClr val="0B0A0A"/>
                </a:solidFill>
                <a:latin typeface="TT Firs Neue Bold"/>
                <a:ea typeface="TT Firs Neue Bold"/>
                <a:cs typeface="TT Firs Neue Bold"/>
                <a:sym typeface="TT Firs Neue Bold"/>
              </a:rPr>
              <a:t>FACE</a:t>
            </a:r>
            <a:r>
              <a:rPr lang="en-US" sz="2367">
                <a:solidFill>
                  <a:srgbClr val="0B0A0A"/>
                </a:solidFill>
                <a:latin typeface="TT Firs Neue"/>
                <a:ea typeface="TT Firs Neue"/>
                <a:cs typeface="TT Firs Neue"/>
                <a:sym typeface="TT Firs Neue"/>
              </a:rPr>
              <a: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236703" y="116782"/>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66417" y="-1530489"/>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803211" y="644511"/>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241059" y="8570621"/>
            <a:ext cx="19894422" cy="3975384"/>
            <a:chOff x="0" y="0"/>
            <a:chExt cx="5239683" cy="1047015"/>
          </a:xfrm>
        </p:grpSpPr>
        <p:sp>
          <p:nvSpPr>
            <p:cNvPr name="Freeform 8" id="8"/>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9" id="9"/>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21-22</a:t>
            </a:r>
          </a:p>
        </p:txBody>
      </p:sp>
      <p:grpSp>
        <p:nvGrpSpPr>
          <p:cNvPr name="Group 14" id="14"/>
          <p:cNvGrpSpPr/>
          <p:nvPr/>
        </p:nvGrpSpPr>
        <p:grpSpPr>
          <a:xfrm rot="0">
            <a:off x="284385" y="1411540"/>
            <a:ext cx="17719229" cy="7463921"/>
            <a:chOff x="0" y="0"/>
            <a:chExt cx="23625639" cy="9951894"/>
          </a:xfrm>
        </p:grpSpPr>
        <p:sp>
          <p:nvSpPr>
            <p:cNvPr name="Freeform 15" id="15"/>
            <p:cNvSpPr/>
            <p:nvPr/>
          </p:nvSpPr>
          <p:spPr>
            <a:xfrm flipH="false" flipV="false" rot="0">
              <a:off x="6298203" y="0"/>
              <a:ext cx="10636102" cy="9951894"/>
            </a:xfrm>
            <a:custGeom>
              <a:avLst/>
              <a:gdLst/>
              <a:ahLst/>
              <a:cxnLst/>
              <a:rect r="r" b="b" t="t" l="l"/>
              <a:pathLst>
                <a:path h="9951894" w="10636102">
                  <a:moveTo>
                    <a:pt x="0" y="0"/>
                  </a:moveTo>
                  <a:lnTo>
                    <a:pt x="10636101" y="0"/>
                  </a:lnTo>
                  <a:lnTo>
                    <a:pt x="10636101" y="9951894"/>
                  </a:lnTo>
                  <a:lnTo>
                    <a:pt x="0" y="9951894"/>
                  </a:lnTo>
                  <a:lnTo>
                    <a:pt x="0" y="0"/>
                  </a:lnTo>
                  <a:close/>
                </a:path>
              </a:pathLst>
            </a:custGeom>
            <a:blipFill>
              <a:blip r:embed="rId4"/>
              <a:stretch>
                <a:fillRect l="0" t="0" r="0" b="-3231"/>
              </a:stretch>
            </a:blipFill>
          </p:spPr>
        </p:sp>
        <p:sp>
          <p:nvSpPr>
            <p:cNvPr name="TextBox 16" id="16"/>
            <p:cNvSpPr txBox="true"/>
            <p:nvPr/>
          </p:nvSpPr>
          <p:spPr>
            <a:xfrm rot="0">
              <a:off x="17340704" y="5627383"/>
              <a:ext cx="6284935" cy="3759200"/>
            </a:xfrm>
            <a:prstGeom prst="rect">
              <a:avLst/>
            </a:prstGeom>
          </p:spPr>
          <p:txBody>
            <a:bodyPr anchor="t" rtlCol="false" tIns="0" lIns="0" bIns="0" rIns="0">
              <a:spAutoFit/>
            </a:bodyPr>
            <a:lstStyle/>
            <a:p>
              <a:pPr algn="l">
                <a:lnSpc>
                  <a:spcPts val="2840"/>
                </a:lnSpc>
              </a:pPr>
              <a:r>
                <a:rPr lang="en-US" sz="2367">
                  <a:solidFill>
                    <a:srgbClr val="0B0A0A"/>
                  </a:solidFill>
                  <a:latin typeface="TT Firs Neue"/>
                  <a:ea typeface="TT Firs Neue"/>
                  <a:cs typeface="TT Firs Neue"/>
                  <a:sym typeface="TT Firs Neue"/>
                </a:rPr>
                <a:t>Remember, any note above (to the right of) </a:t>
              </a:r>
              <a:r>
                <a:rPr lang="en-US" sz="2367" b="true">
                  <a:solidFill>
                    <a:srgbClr val="0B0A0A"/>
                  </a:solidFill>
                  <a:latin typeface="TT Firs Neue Bold"/>
                  <a:ea typeface="TT Firs Neue Bold"/>
                  <a:cs typeface="TT Firs Neue Bold"/>
                  <a:sym typeface="TT Firs Neue Bold"/>
                </a:rPr>
                <a:t>middle C</a:t>
              </a:r>
              <a:r>
                <a:rPr lang="en-US" sz="2367">
                  <a:solidFill>
                    <a:srgbClr val="0B0A0A"/>
                  </a:solidFill>
                  <a:latin typeface="TT Firs Neue"/>
                  <a:ea typeface="TT Firs Neue"/>
                  <a:cs typeface="TT Firs Neue"/>
                  <a:sym typeface="TT Firs Neue"/>
                </a:rPr>
                <a:t> is written on the treble stave. </a:t>
              </a:r>
            </a:p>
            <a:p>
              <a:pPr algn="l">
                <a:lnSpc>
                  <a:spcPts val="2840"/>
                </a:lnSpc>
              </a:pPr>
            </a:p>
            <a:p>
              <a:pPr algn="l" marL="0" indent="0" lvl="0">
                <a:lnSpc>
                  <a:spcPts val="2840"/>
                </a:lnSpc>
              </a:pPr>
              <a:r>
                <a:rPr lang="en-US" sz="2367">
                  <a:solidFill>
                    <a:srgbClr val="0B0A0A"/>
                  </a:solidFill>
                  <a:latin typeface="TT Firs Neue"/>
                  <a:ea typeface="TT Firs Neue"/>
                  <a:cs typeface="TT Firs Neue"/>
                  <a:sym typeface="TT Firs Neue"/>
                </a:rPr>
                <a:t>Any note below (to the left of) middle C is written on the Bass Stave (discussed in the next lesson).</a:t>
              </a:r>
            </a:p>
          </p:txBody>
        </p:sp>
        <p:sp>
          <p:nvSpPr>
            <p:cNvPr name="AutoShape 17" id="17"/>
            <p:cNvSpPr/>
            <p:nvPr/>
          </p:nvSpPr>
          <p:spPr>
            <a:xfrm>
              <a:off x="5236299" y="6976960"/>
              <a:ext cx="1331224" cy="0"/>
            </a:xfrm>
            <a:prstGeom prst="line">
              <a:avLst/>
            </a:prstGeom>
            <a:ln cap="flat" w="152400">
              <a:solidFill>
                <a:srgbClr val="263A99"/>
              </a:solidFill>
              <a:prstDash val="solid"/>
              <a:headEnd type="none" len="sm" w="sm"/>
              <a:tailEnd type="triangle" len="med" w="lg"/>
            </a:ln>
          </p:spPr>
        </p:sp>
        <p:sp>
          <p:nvSpPr>
            <p:cNvPr name="TextBox 18" id="18"/>
            <p:cNvSpPr txBox="true"/>
            <p:nvPr/>
          </p:nvSpPr>
          <p:spPr>
            <a:xfrm rot="0">
              <a:off x="0" y="6710659"/>
              <a:ext cx="6298203" cy="3111500"/>
            </a:xfrm>
            <a:prstGeom prst="rect">
              <a:avLst/>
            </a:prstGeom>
          </p:spPr>
          <p:txBody>
            <a:bodyPr anchor="t" rtlCol="false" tIns="0" lIns="0" bIns="0" rIns="0">
              <a:spAutoFit/>
            </a:bodyPr>
            <a:lstStyle/>
            <a:p>
              <a:pPr algn="ctr">
                <a:lnSpc>
                  <a:spcPts val="3080"/>
                </a:lnSpc>
              </a:pPr>
              <a:r>
                <a:rPr lang="en-US" sz="2567" b="true">
                  <a:solidFill>
                    <a:srgbClr val="0B0A0A"/>
                  </a:solidFill>
                  <a:latin typeface="TT Firs Neue Bold"/>
                  <a:ea typeface="TT Firs Neue Bold"/>
                  <a:cs typeface="TT Firs Neue Bold"/>
                  <a:sym typeface="TT Firs Neue Bold"/>
                </a:rPr>
                <a:t>Piano Keyboard</a:t>
              </a:r>
            </a:p>
            <a:p>
              <a:pPr algn="ctr">
                <a:lnSpc>
                  <a:spcPts val="2600"/>
                </a:lnSpc>
              </a:pPr>
              <a:r>
                <a:rPr lang="en-US" sz="2167">
                  <a:solidFill>
                    <a:srgbClr val="0B0A0A"/>
                  </a:solidFill>
                  <a:latin typeface="TT Firs Neue"/>
                  <a:ea typeface="TT Firs Neue"/>
                  <a:cs typeface="TT Firs Neue"/>
                  <a:sym typeface="TT Firs Neue"/>
                </a:rPr>
                <a:t>88 Keys</a:t>
              </a:r>
            </a:p>
            <a:p>
              <a:pPr algn="ctr">
                <a:lnSpc>
                  <a:spcPts val="2600"/>
                </a:lnSpc>
              </a:pPr>
              <a:r>
                <a:rPr lang="en-US" sz="2167">
                  <a:solidFill>
                    <a:srgbClr val="0B0A0A"/>
                  </a:solidFill>
                  <a:latin typeface="TT Firs Neue"/>
                  <a:ea typeface="TT Firs Neue"/>
                  <a:cs typeface="TT Firs Neue"/>
                  <a:sym typeface="TT Firs Neue"/>
                </a:rPr>
                <a:t>Each repeating set of </a:t>
              </a:r>
            </a:p>
            <a:p>
              <a:pPr algn="ctr">
                <a:lnSpc>
                  <a:spcPts val="2600"/>
                </a:lnSpc>
              </a:pPr>
              <a:r>
                <a:rPr lang="en-US" sz="2167">
                  <a:solidFill>
                    <a:srgbClr val="0B0A0A"/>
                  </a:solidFill>
                  <a:latin typeface="TT Firs Neue"/>
                  <a:ea typeface="TT Firs Neue"/>
                  <a:cs typeface="TT Firs Neue"/>
                  <a:sym typeface="TT Firs Neue"/>
                </a:rPr>
                <a:t>C–D–E–F–G–A–B is one </a:t>
              </a:r>
              <a:r>
                <a:rPr lang="en-US" sz="2167" b="true">
                  <a:solidFill>
                    <a:srgbClr val="0B0A0A"/>
                  </a:solidFill>
                  <a:latin typeface="TT Firs Neue Bold"/>
                  <a:ea typeface="TT Firs Neue Bold"/>
                  <a:cs typeface="TT Firs Neue Bold"/>
                  <a:sym typeface="TT Firs Neue Bold"/>
                </a:rPr>
                <a:t>octave</a:t>
              </a:r>
              <a:r>
                <a:rPr lang="en-US" sz="2167">
                  <a:solidFill>
                    <a:srgbClr val="0B0A0A"/>
                  </a:solidFill>
                  <a:latin typeface="TT Firs Neue"/>
                  <a:ea typeface="TT Firs Neue"/>
                  <a:cs typeface="TT Firs Neue"/>
                  <a:sym typeface="TT Firs Neue"/>
                </a:rPr>
                <a:t>.</a:t>
              </a:r>
            </a:p>
            <a:p>
              <a:pPr algn="ctr" marL="0" indent="0" lvl="0">
                <a:lnSpc>
                  <a:spcPts val="2600"/>
                </a:lnSpc>
              </a:pPr>
              <a:r>
                <a:rPr lang="en-US" sz="2167">
                  <a:solidFill>
                    <a:srgbClr val="0B0A0A"/>
                  </a:solidFill>
                  <a:latin typeface="TT Firs Neue"/>
                  <a:ea typeface="TT Firs Neue"/>
                  <a:cs typeface="TT Firs Neue"/>
                  <a:sym typeface="TT Firs Neue"/>
                </a:rPr>
                <a:t>The piano spans just over seven octaves, giving it one of the widest ranges of any instrument.</a:t>
              </a:r>
            </a:p>
          </p:txBody>
        </p:sp>
        <p:sp>
          <p:nvSpPr>
            <p:cNvPr name="AutoShape 19" id="19"/>
            <p:cNvSpPr/>
            <p:nvPr/>
          </p:nvSpPr>
          <p:spPr>
            <a:xfrm flipH="true">
              <a:off x="10936035" y="6233148"/>
              <a:ext cx="6227950" cy="0"/>
            </a:xfrm>
            <a:prstGeom prst="line">
              <a:avLst/>
            </a:prstGeom>
            <a:ln cap="flat" w="152400">
              <a:solidFill>
                <a:srgbClr val="263A99"/>
              </a:solidFill>
              <a:prstDash val="solid"/>
              <a:headEnd type="none" len="sm" w="sm"/>
              <a:tailEnd type="triangle" len="med" w="lg"/>
            </a:ln>
          </p:spPr>
        </p:sp>
      </p:grpSp>
      <p:sp>
        <p:nvSpPr>
          <p:cNvPr name="TextBox 20" id="20"/>
          <p:cNvSpPr txBox="true"/>
          <p:nvPr/>
        </p:nvSpPr>
        <p:spPr>
          <a:xfrm rot="0">
            <a:off x="1920467" y="465566"/>
            <a:ext cx="14447066" cy="704850"/>
          </a:xfrm>
          <a:prstGeom prst="rect">
            <a:avLst/>
          </a:prstGeom>
        </p:spPr>
        <p:txBody>
          <a:bodyPr anchor="t" rtlCol="false" tIns="0" lIns="0" bIns="0" rIns="0">
            <a:spAutoFit/>
          </a:bodyPr>
          <a:lstStyle/>
          <a:p>
            <a:pPr algn="l" marL="0" indent="0" lvl="0">
              <a:lnSpc>
                <a:spcPts val="2840"/>
              </a:lnSpc>
            </a:pPr>
            <a:r>
              <a:rPr lang="en-US" sz="2367">
                <a:solidFill>
                  <a:srgbClr val="0B0A0A"/>
                </a:solidFill>
                <a:latin typeface="TT Firs Neue"/>
                <a:ea typeface="TT Firs Neue"/>
                <a:cs typeface="TT Firs Neue"/>
                <a:sym typeface="TT Firs Neue"/>
              </a:rPr>
              <a:t>Here’s an interesting chart that shows which notes various instruments and human voices are capable of:</a:t>
            </a:r>
          </a:p>
        </p:txBody>
      </p:sp>
      <p:grpSp>
        <p:nvGrpSpPr>
          <p:cNvPr name="Group 21" id="21"/>
          <p:cNvGrpSpPr/>
          <p:nvPr/>
        </p:nvGrpSpPr>
        <p:grpSpPr>
          <a:xfrm rot="0">
            <a:off x="14963036" y="0"/>
            <a:ext cx="3324964" cy="456041"/>
            <a:chOff x="0" y="0"/>
            <a:chExt cx="4433285" cy="608055"/>
          </a:xfrm>
        </p:grpSpPr>
        <p:grpSp>
          <p:nvGrpSpPr>
            <p:cNvPr name="Group 22" id="22"/>
            <p:cNvGrpSpPr/>
            <p:nvPr/>
          </p:nvGrpSpPr>
          <p:grpSpPr>
            <a:xfrm rot="0">
              <a:off x="0" y="0"/>
              <a:ext cx="4433285" cy="608055"/>
              <a:chOff x="0" y="0"/>
              <a:chExt cx="875711" cy="120110"/>
            </a:xfrm>
          </p:grpSpPr>
          <p:sp>
            <p:nvSpPr>
              <p:cNvPr name="Freeform 23" id="23"/>
              <p:cNvSpPr/>
              <p:nvPr/>
            </p:nvSpPr>
            <p:spPr>
              <a:xfrm flipH="false" flipV="false" rot="0">
                <a:off x="0" y="0"/>
                <a:ext cx="875711" cy="120110"/>
              </a:xfrm>
              <a:custGeom>
                <a:avLst/>
                <a:gdLst/>
                <a:ahLst/>
                <a:cxnLst/>
                <a:rect r="r" b="b" t="t" l="l"/>
                <a:pathLst>
                  <a:path h="120110" w="875711">
                    <a:moveTo>
                      <a:pt x="0" y="0"/>
                    </a:moveTo>
                    <a:lnTo>
                      <a:pt x="875711" y="0"/>
                    </a:lnTo>
                    <a:lnTo>
                      <a:pt x="875711" y="120110"/>
                    </a:lnTo>
                    <a:lnTo>
                      <a:pt x="0" y="120110"/>
                    </a:lnTo>
                    <a:close/>
                  </a:path>
                </a:pathLst>
              </a:custGeom>
              <a:solidFill>
                <a:srgbClr val="FF751F"/>
              </a:solidFill>
            </p:spPr>
          </p:sp>
          <p:sp>
            <p:nvSpPr>
              <p:cNvPr name="TextBox 24" id="24"/>
              <p:cNvSpPr txBox="true"/>
              <p:nvPr/>
            </p:nvSpPr>
            <p:spPr>
              <a:xfrm>
                <a:off x="0" y="-38100"/>
                <a:ext cx="875711" cy="158210"/>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0" y="104909"/>
              <a:ext cx="4433285" cy="444500"/>
            </a:xfrm>
            <a:prstGeom prst="rect">
              <a:avLst/>
            </a:prstGeom>
          </p:spPr>
          <p:txBody>
            <a:bodyPr anchor="t" rtlCol="false" tIns="0" lIns="0" bIns="0" rIns="0">
              <a:spAutoFit/>
            </a:bodyPr>
            <a:lstStyle/>
            <a:p>
              <a:pPr algn="ctr" marL="0" indent="0" lvl="0">
                <a:lnSpc>
                  <a:spcPts val="2697"/>
                </a:lnSpc>
              </a:pPr>
              <a:r>
                <a:rPr lang="en-US" b="true" sz="2247">
                  <a:solidFill>
                    <a:srgbClr val="0B0A0A"/>
                  </a:solidFill>
                  <a:latin typeface="TT Firs Neue Bold"/>
                  <a:ea typeface="TT Firs Neue Bold"/>
                  <a:cs typeface="TT Firs Neue Bold"/>
                  <a:sym typeface="TT Firs Neue Bold"/>
                </a:rPr>
                <a:t>Not in exam</a:t>
              </a:r>
            </a:p>
          </p:txBody>
        </p:sp>
      </p:grpSp>
      <p:grpSp>
        <p:nvGrpSpPr>
          <p:cNvPr name="Group 26" id="26"/>
          <p:cNvGrpSpPr/>
          <p:nvPr/>
        </p:nvGrpSpPr>
        <p:grpSpPr>
          <a:xfrm rot="0">
            <a:off x="14963036" y="1502143"/>
            <a:ext cx="3324964" cy="2653630"/>
            <a:chOff x="0" y="0"/>
            <a:chExt cx="875711" cy="698898"/>
          </a:xfrm>
        </p:grpSpPr>
        <p:sp>
          <p:nvSpPr>
            <p:cNvPr name="Freeform 27" id="27"/>
            <p:cNvSpPr/>
            <p:nvPr/>
          </p:nvSpPr>
          <p:spPr>
            <a:xfrm flipH="false" flipV="false" rot="0">
              <a:off x="0" y="0"/>
              <a:ext cx="875711" cy="698898"/>
            </a:xfrm>
            <a:custGeom>
              <a:avLst/>
              <a:gdLst/>
              <a:ahLst/>
              <a:cxnLst/>
              <a:rect r="r" b="b" t="t" l="l"/>
              <a:pathLst>
                <a:path h="698898" w="875711">
                  <a:moveTo>
                    <a:pt x="0" y="0"/>
                  </a:moveTo>
                  <a:lnTo>
                    <a:pt x="875711" y="0"/>
                  </a:lnTo>
                  <a:lnTo>
                    <a:pt x="875711" y="698898"/>
                  </a:lnTo>
                  <a:lnTo>
                    <a:pt x="0" y="698898"/>
                  </a:lnTo>
                  <a:close/>
                </a:path>
              </a:pathLst>
            </a:custGeom>
            <a:solidFill>
              <a:srgbClr val="FF751F"/>
            </a:solidFill>
          </p:spPr>
        </p:sp>
        <p:sp>
          <p:nvSpPr>
            <p:cNvPr name="TextBox 28" id="28"/>
            <p:cNvSpPr txBox="true"/>
            <p:nvPr/>
          </p:nvSpPr>
          <p:spPr>
            <a:xfrm>
              <a:off x="0" y="-38100"/>
              <a:ext cx="875711" cy="736998"/>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14963036" y="1671665"/>
            <a:ext cx="3324964" cy="2333625"/>
          </a:xfrm>
          <a:prstGeom prst="rect">
            <a:avLst/>
          </a:prstGeom>
        </p:spPr>
        <p:txBody>
          <a:bodyPr anchor="t" rtlCol="false" tIns="0" lIns="0" bIns="0" rIns="0">
            <a:spAutoFit/>
          </a:bodyPr>
          <a:lstStyle/>
          <a:p>
            <a:pPr algn="ctr" marL="0" indent="0" lvl="0">
              <a:lnSpc>
                <a:spcPts val="2697"/>
              </a:lnSpc>
            </a:pPr>
            <a:r>
              <a:rPr lang="en-US" sz="2247">
                <a:solidFill>
                  <a:srgbClr val="0B0A0A"/>
                </a:solidFill>
                <a:latin typeface="TT Firs Neue"/>
                <a:ea typeface="TT Firs Neue"/>
                <a:cs typeface="TT Firs Neue"/>
                <a:sym typeface="TT Firs Neue"/>
              </a:rPr>
              <a:t>When you see a page with this label, it means the information on the page, while important, is not part of the Grade 1 Theory of Music AMEB exam.</a:t>
            </a:r>
          </a:p>
        </p:txBody>
      </p:sp>
      <p:sp>
        <p:nvSpPr>
          <p:cNvPr name="AutoShape 30" id="30"/>
          <p:cNvSpPr/>
          <p:nvPr/>
        </p:nvSpPr>
        <p:spPr>
          <a:xfrm flipV="true">
            <a:off x="16625518" y="412057"/>
            <a:ext cx="0" cy="1090086"/>
          </a:xfrm>
          <a:prstGeom prst="line">
            <a:avLst/>
          </a:prstGeom>
          <a:ln cap="flat" w="114300">
            <a:solidFill>
              <a:srgbClr val="263A99"/>
            </a:solidFill>
            <a:prstDash val="solid"/>
            <a:headEnd type="none" len="sm" w="sm"/>
            <a:tailEnd type="triangle" len="med" w="lg"/>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2660524" y="4219925"/>
            <a:ext cx="13454486" cy="2353256"/>
          </a:xfrm>
          <a:custGeom>
            <a:avLst/>
            <a:gdLst/>
            <a:ahLst/>
            <a:cxnLst/>
            <a:rect r="r" b="b" t="t" l="l"/>
            <a:pathLst>
              <a:path h="2353256" w="13454486">
                <a:moveTo>
                  <a:pt x="0" y="0"/>
                </a:moveTo>
                <a:lnTo>
                  <a:pt x="13454486" y="0"/>
                </a:lnTo>
                <a:lnTo>
                  <a:pt x="13454486" y="2353256"/>
                </a:lnTo>
                <a:lnTo>
                  <a:pt x="0" y="2353256"/>
                </a:lnTo>
                <a:lnTo>
                  <a:pt x="0" y="0"/>
                </a:lnTo>
                <a:close/>
              </a:path>
            </a:pathLst>
          </a:custGeom>
          <a:blipFill>
            <a:blip r:embed="rId4"/>
            <a:stretch>
              <a:fillRect l="-12156" t="-138265" r="-5098" b="-629560"/>
            </a:stretch>
          </a:blipFill>
        </p:spPr>
      </p:sp>
      <p:sp>
        <p:nvSpPr>
          <p:cNvPr name="TextBox 11" id="11"/>
          <p:cNvSpPr txBox="true"/>
          <p:nvPr/>
        </p:nvSpPr>
        <p:spPr>
          <a:xfrm rot="0">
            <a:off x="1769641" y="1178293"/>
            <a:ext cx="14447066" cy="2276475"/>
          </a:xfrm>
          <a:prstGeom prst="rect">
            <a:avLst/>
          </a:prstGeom>
        </p:spPr>
        <p:txBody>
          <a:bodyPr anchor="t" rtlCol="false" tIns="0" lIns="0" bIns="0" rIns="0">
            <a:spAutoFit/>
          </a:bodyPr>
          <a:lstStyle/>
          <a:p>
            <a:pPr algn="l">
              <a:lnSpc>
                <a:spcPts val="4040"/>
              </a:lnSpc>
            </a:pPr>
            <a:r>
              <a:rPr lang="en-US" sz="3367">
                <a:solidFill>
                  <a:srgbClr val="0B0A0A"/>
                </a:solidFill>
                <a:latin typeface="TT Firs Neue"/>
                <a:ea typeface="TT Firs Neue"/>
                <a:cs typeface="TT Firs Neue"/>
                <a:sym typeface="TT Firs Neue"/>
              </a:rPr>
              <a:t>It’s time to put together everything that you’ve learned so far. </a:t>
            </a:r>
          </a:p>
          <a:p>
            <a:pPr algn="l">
              <a:lnSpc>
                <a:spcPts val="2840"/>
              </a:lnSpc>
            </a:pPr>
          </a:p>
          <a:p>
            <a:pPr algn="l">
              <a:lnSpc>
                <a:spcPts val="2840"/>
              </a:lnSpc>
            </a:pPr>
            <a:r>
              <a:rPr lang="en-US" sz="2367">
                <a:solidFill>
                  <a:srgbClr val="0B0A0A"/>
                </a:solidFill>
                <a:latin typeface="TT Firs Neue"/>
                <a:ea typeface="TT Firs Neue"/>
                <a:cs typeface="TT Firs Neue"/>
                <a:sym typeface="TT Firs Neue"/>
              </a:rPr>
              <a:t>Below is the beginning of the famous </a:t>
            </a:r>
            <a:r>
              <a:rPr lang="en-US" sz="2367" b="true">
                <a:solidFill>
                  <a:srgbClr val="0B0A0A"/>
                </a:solidFill>
                <a:latin typeface="TT Firs Neue Bold"/>
                <a:ea typeface="TT Firs Neue Bold"/>
                <a:cs typeface="TT Firs Neue Bold"/>
                <a:sym typeface="TT Firs Neue Bold"/>
              </a:rPr>
              <a:t>“Ode to Joy”</a:t>
            </a:r>
            <a:r>
              <a:rPr lang="en-US" sz="2367">
                <a:solidFill>
                  <a:srgbClr val="0B0A0A"/>
                </a:solidFill>
                <a:latin typeface="TT Firs Neue"/>
                <a:ea typeface="TT Firs Neue"/>
                <a:cs typeface="TT Firs Neue"/>
                <a:sym typeface="TT Firs Neue"/>
              </a:rPr>
              <a:t> by </a:t>
            </a:r>
            <a:r>
              <a:rPr lang="en-US" sz="2367" b="true">
                <a:solidFill>
                  <a:srgbClr val="0B0A0A"/>
                </a:solidFill>
                <a:latin typeface="TT Firs Neue Bold"/>
                <a:ea typeface="TT Firs Neue Bold"/>
                <a:cs typeface="TT Firs Neue Bold"/>
                <a:sym typeface="TT Firs Neue Bold"/>
              </a:rPr>
              <a:t>Beethoven</a:t>
            </a:r>
            <a:r>
              <a:rPr lang="en-US" sz="2367">
                <a:solidFill>
                  <a:srgbClr val="0B0A0A"/>
                </a:solidFill>
                <a:latin typeface="TT Firs Neue"/>
                <a:ea typeface="TT Firs Neue"/>
                <a:cs typeface="TT Firs Neue"/>
                <a:sym typeface="TT Firs Neue"/>
              </a:rPr>
              <a:t>.</a:t>
            </a:r>
          </a:p>
          <a:p>
            <a:pPr algn="l">
              <a:lnSpc>
                <a:spcPts val="2840"/>
              </a:lnSpc>
            </a:pPr>
          </a:p>
          <a:p>
            <a:pPr algn="l">
              <a:lnSpc>
                <a:spcPts val="2840"/>
              </a:lnSpc>
            </a:pPr>
          </a:p>
          <a:p>
            <a:pPr algn="l" marL="0" indent="0" lvl="0">
              <a:lnSpc>
                <a:spcPts val="2840"/>
              </a:lnSpc>
            </a:pPr>
            <a:r>
              <a:rPr lang="en-US" sz="2367">
                <a:solidFill>
                  <a:srgbClr val="0B0A0A"/>
                </a:solidFill>
                <a:latin typeface="TT Firs Neue"/>
                <a:ea typeface="TT Firs Neue"/>
                <a:cs typeface="TT Firs Neue"/>
                <a:sym typeface="TT Firs Neue"/>
              </a:rPr>
              <a:t>If you play an instrument, try playing it. Otherwise, try humming it. </a:t>
            </a:r>
          </a:p>
        </p:txBody>
      </p:sp>
      <p:sp>
        <p:nvSpPr>
          <p:cNvPr name="TextBox 12" id="12"/>
          <p:cNvSpPr txBox="true"/>
          <p:nvPr/>
        </p:nvSpPr>
        <p:spPr>
          <a:xfrm rot="0">
            <a:off x="2660524" y="7504576"/>
            <a:ext cx="4100117" cy="704850"/>
          </a:xfrm>
          <a:prstGeom prst="rect">
            <a:avLst/>
          </a:prstGeom>
        </p:spPr>
        <p:txBody>
          <a:bodyPr anchor="t" rtlCol="false" tIns="0" lIns="0" bIns="0" rIns="0">
            <a:spAutoFit/>
          </a:bodyPr>
          <a:lstStyle/>
          <a:p>
            <a:pPr algn="l" marL="0" indent="0" lvl="0">
              <a:lnSpc>
                <a:spcPts val="2840"/>
              </a:lnSpc>
            </a:pPr>
            <a:r>
              <a:rPr lang="en-US" sz="2367">
                <a:solidFill>
                  <a:srgbClr val="0B0A0A"/>
                </a:solidFill>
                <a:latin typeface="TT Firs Neue"/>
                <a:ea typeface="TT Firs Neue"/>
                <a:cs typeface="TT Firs Neue"/>
                <a:sym typeface="TT Firs Neue"/>
              </a:rPr>
              <a:t>All </a:t>
            </a:r>
            <a:r>
              <a:rPr lang="en-US" b="true" sz="2367">
                <a:solidFill>
                  <a:srgbClr val="0B0A0A"/>
                </a:solidFill>
                <a:latin typeface="TT Firs Neue Bold"/>
                <a:ea typeface="TT Firs Neue Bold"/>
                <a:cs typeface="TT Firs Neue Bold"/>
                <a:sym typeface="TT Firs Neue Bold"/>
              </a:rPr>
              <a:t>crotchets</a:t>
            </a:r>
            <a:r>
              <a:rPr lang="en-US" sz="2367">
                <a:solidFill>
                  <a:srgbClr val="0B0A0A"/>
                </a:solidFill>
                <a:latin typeface="TT Firs Neue"/>
                <a:ea typeface="TT Firs Neue"/>
                <a:cs typeface="TT Firs Neue"/>
                <a:sym typeface="TT Firs Neue"/>
              </a:rPr>
              <a:t> are played for 1 beat</a:t>
            </a:r>
          </a:p>
        </p:txBody>
      </p:sp>
      <p:sp>
        <p:nvSpPr>
          <p:cNvPr name="AutoShape 13" id="13"/>
          <p:cNvSpPr/>
          <p:nvPr/>
        </p:nvSpPr>
        <p:spPr>
          <a:xfrm flipV="true">
            <a:off x="3530476" y="6117663"/>
            <a:ext cx="702545" cy="1386912"/>
          </a:xfrm>
          <a:prstGeom prst="line">
            <a:avLst/>
          </a:prstGeom>
          <a:ln cap="flat" w="114300">
            <a:solidFill>
              <a:srgbClr val="263A99"/>
            </a:solidFill>
            <a:prstDash val="solid"/>
            <a:headEnd type="none" len="sm" w="sm"/>
            <a:tailEnd type="triangle" len="med" w="lg"/>
          </a:ln>
        </p:spPr>
      </p:sp>
      <p:sp>
        <p:nvSpPr>
          <p:cNvPr name="TextBox 14" id="14"/>
          <p:cNvSpPr txBox="true"/>
          <p:nvPr/>
        </p:nvSpPr>
        <p:spPr>
          <a:xfrm rot="0">
            <a:off x="7382069" y="8318804"/>
            <a:ext cx="4896329" cy="704850"/>
          </a:xfrm>
          <a:prstGeom prst="rect">
            <a:avLst/>
          </a:prstGeom>
        </p:spPr>
        <p:txBody>
          <a:bodyPr anchor="t" rtlCol="false" tIns="0" lIns="0" bIns="0" rIns="0">
            <a:spAutoFit/>
          </a:bodyPr>
          <a:lstStyle/>
          <a:p>
            <a:pPr algn="l" marL="0" indent="0" lvl="0">
              <a:lnSpc>
                <a:spcPts val="2840"/>
              </a:lnSpc>
            </a:pPr>
            <a:r>
              <a:rPr lang="en-US" sz="2367">
                <a:solidFill>
                  <a:srgbClr val="0B0A0A"/>
                </a:solidFill>
                <a:latin typeface="TT Firs Neue"/>
                <a:ea typeface="TT Firs Neue"/>
                <a:cs typeface="TT Firs Neue"/>
                <a:sym typeface="TT Firs Neue"/>
              </a:rPr>
              <a:t>The </a:t>
            </a:r>
            <a:r>
              <a:rPr lang="en-US" b="true" sz="2367">
                <a:solidFill>
                  <a:srgbClr val="0B0A0A"/>
                </a:solidFill>
                <a:latin typeface="TT Firs Neue Bold"/>
                <a:ea typeface="TT Firs Neue Bold"/>
                <a:cs typeface="TT Firs Neue Bold"/>
                <a:sym typeface="TT Firs Neue Bold"/>
              </a:rPr>
              <a:t>crotchet with a dot </a:t>
            </a:r>
            <a:r>
              <a:rPr lang="en-US" sz="2367">
                <a:solidFill>
                  <a:srgbClr val="0B0A0A"/>
                </a:solidFill>
                <a:latin typeface="TT Firs Neue"/>
                <a:ea typeface="TT Firs Neue"/>
                <a:cs typeface="TT Firs Neue"/>
                <a:sym typeface="TT Firs Neue"/>
              </a:rPr>
              <a:t>after it is played for 1 and ½ beats</a:t>
            </a:r>
          </a:p>
        </p:txBody>
      </p:sp>
      <p:sp>
        <p:nvSpPr>
          <p:cNvPr name="TextBox 15" id="15"/>
          <p:cNvSpPr txBox="true"/>
          <p:nvPr/>
        </p:nvSpPr>
        <p:spPr>
          <a:xfrm rot="0">
            <a:off x="12278397" y="9434171"/>
            <a:ext cx="3128738" cy="704850"/>
          </a:xfrm>
          <a:prstGeom prst="rect">
            <a:avLst/>
          </a:prstGeom>
        </p:spPr>
        <p:txBody>
          <a:bodyPr anchor="t" rtlCol="false" tIns="0" lIns="0" bIns="0" rIns="0">
            <a:spAutoFit/>
          </a:bodyPr>
          <a:lstStyle/>
          <a:p>
            <a:pPr algn="l">
              <a:lnSpc>
                <a:spcPts val="2840"/>
              </a:lnSpc>
            </a:pPr>
            <a:r>
              <a:rPr lang="en-US" sz="2367">
                <a:solidFill>
                  <a:srgbClr val="0B0A0A"/>
                </a:solidFill>
                <a:latin typeface="TT Firs Neue"/>
                <a:ea typeface="TT Firs Neue"/>
                <a:cs typeface="TT Firs Neue"/>
                <a:sym typeface="TT Firs Neue"/>
              </a:rPr>
              <a:t>The </a:t>
            </a:r>
            <a:r>
              <a:rPr lang="en-US" sz="2367" b="true">
                <a:solidFill>
                  <a:srgbClr val="0B0A0A"/>
                </a:solidFill>
                <a:latin typeface="TT Firs Neue Bold"/>
                <a:ea typeface="TT Firs Neue Bold"/>
                <a:cs typeface="TT Firs Neue Bold"/>
                <a:sym typeface="TT Firs Neue Bold"/>
              </a:rPr>
              <a:t>quaver</a:t>
            </a:r>
            <a:r>
              <a:rPr lang="en-US" sz="2367">
                <a:solidFill>
                  <a:srgbClr val="0B0A0A"/>
                </a:solidFill>
                <a:latin typeface="TT Firs Neue"/>
                <a:ea typeface="TT Firs Neue"/>
                <a:cs typeface="TT Firs Neue"/>
                <a:sym typeface="TT Firs Neue"/>
              </a:rPr>
              <a:t> is played </a:t>
            </a:r>
          </a:p>
          <a:p>
            <a:pPr algn="l" marL="0" indent="0" lvl="0">
              <a:lnSpc>
                <a:spcPts val="2840"/>
              </a:lnSpc>
            </a:pPr>
            <a:r>
              <a:rPr lang="en-US" sz="2367">
                <a:solidFill>
                  <a:srgbClr val="0B0A0A"/>
                </a:solidFill>
                <a:latin typeface="TT Firs Neue"/>
                <a:ea typeface="TT Firs Neue"/>
                <a:cs typeface="TT Firs Neue"/>
                <a:sym typeface="TT Firs Neue"/>
              </a:rPr>
              <a:t>for ½ a beat</a:t>
            </a:r>
          </a:p>
        </p:txBody>
      </p:sp>
      <p:sp>
        <p:nvSpPr>
          <p:cNvPr name="TextBox 16" id="16"/>
          <p:cNvSpPr txBox="true"/>
          <p:nvPr/>
        </p:nvSpPr>
        <p:spPr>
          <a:xfrm rot="0">
            <a:off x="14914980" y="7613954"/>
            <a:ext cx="3128738" cy="704850"/>
          </a:xfrm>
          <a:prstGeom prst="rect">
            <a:avLst/>
          </a:prstGeom>
        </p:spPr>
        <p:txBody>
          <a:bodyPr anchor="t" rtlCol="false" tIns="0" lIns="0" bIns="0" rIns="0">
            <a:spAutoFit/>
          </a:bodyPr>
          <a:lstStyle/>
          <a:p>
            <a:pPr algn="l">
              <a:lnSpc>
                <a:spcPts val="2840"/>
              </a:lnSpc>
            </a:pPr>
            <a:r>
              <a:rPr lang="en-US" sz="2367">
                <a:solidFill>
                  <a:srgbClr val="0B0A0A"/>
                </a:solidFill>
                <a:latin typeface="TT Firs Neue"/>
                <a:ea typeface="TT Firs Neue"/>
                <a:cs typeface="TT Firs Neue"/>
                <a:sym typeface="TT Firs Neue"/>
              </a:rPr>
              <a:t>The </a:t>
            </a:r>
            <a:r>
              <a:rPr lang="en-US" sz="2367" b="true">
                <a:solidFill>
                  <a:srgbClr val="0B0A0A"/>
                </a:solidFill>
                <a:latin typeface="TT Firs Neue Bold"/>
                <a:ea typeface="TT Firs Neue Bold"/>
                <a:cs typeface="TT Firs Neue Bold"/>
                <a:sym typeface="TT Firs Neue Bold"/>
              </a:rPr>
              <a:t>minim</a:t>
            </a:r>
            <a:r>
              <a:rPr lang="en-US" sz="2367">
                <a:solidFill>
                  <a:srgbClr val="0B0A0A"/>
                </a:solidFill>
                <a:latin typeface="TT Firs Neue"/>
                <a:ea typeface="TT Firs Neue"/>
                <a:cs typeface="TT Firs Neue"/>
                <a:sym typeface="TT Firs Neue"/>
              </a:rPr>
              <a:t> is played </a:t>
            </a:r>
          </a:p>
          <a:p>
            <a:pPr algn="l" marL="0" indent="0" lvl="0">
              <a:lnSpc>
                <a:spcPts val="2840"/>
              </a:lnSpc>
            </a:pPr>
            <a:r>
              <a:rPr lang="en-US" sz="2367">
                <a:solidFill>
                  <a:srgbClr val="0B0A0A"/>
                </a:solidFill>
                <a:latin typeface="TT Firs Neue"/>
                <a:ea typeface="TT Firs Neue"/>
                <a:cs typeface="TT Firs Neue"/>
                <a:sym typeface="TT Firs Neue"/>
              </a:rPr>
              <a:t>for 2 beats</a:t>
            </a:r>
          </a:p>
        </p:txBody>
      </p:sp>
      <p:sp>
        <p:nvSpPr>
          <p:cNvPr name="AutoShape 17" id="17"/>
          <p:cNvSpPr/>
          <p:nvPr/>
        </p:nvSpPr>
        <p:spPr>
          <a:xfrm flipV="true">
            <a:off x="9622619" y="6117663"/>
            <a:ext cx="3568909" cy="2175315"/>
          </a:xfrm>
          <a:prstGeom prst="line">
            <a:avLst/>
          </a:prstGeom>
          <a:ln cap="flat" w="114300">
            <a:solidFill>
              <a:srgbClr val="263A99"/>
            </a:solidFill>
            <a:prstDash val="solid"/>
            <a:headEnd type="none" len="sm" w="sm"/>
            <a:tailEnd type="triangle" len="med" w="lg"/>
          </a:ln>
        </p:spPr>
      </p:sp>
      <p:sp>
        <p:nvSpPr>
          <p:cNvPr name="AutoShape 18" id="18"/>
          <p:cNvSpPr/>
          <p:nvPr/>
        </p:nvSpPr>
        <p:spPr>
          <a:xfrm flipV="true">
            <a:off x="13491494" y="6166277"/>
            <a:ext cx="718469" cy="3198408"/>
          </a:xfrm>
          <a:prstGeom prst="line">
            <a:avLst/>
          </a:prstGeom>
          <a:ln cap="flat" w="114300">
            <a:solidFill>
              <a:srgbClr val="263A99"/>
            </a:solidFill>
            <a:prstDash val="solid"/>
            <a:headEnd type="none" len="sm" w="sm"/>
            <a:tailEnd type="triangle" len="med" w="lg"/>
          </a:ln>
        </p:spPr>
      </p:sp>
      <p:sp>
        <p:nvSpPr>
          <p:cNvPr name="AutoShape 19" id="19"/>
          <p:cNvSpPr/>
          <p:nvPr/>
        </p:nvSpPr>
        <p:spPr>
          <a:xfrm flipH="true" flipV="true">
            <a:off x="14914980" y="6117663"/>
            <a:ext cx="950455" cy="1470465"/>
          </a:xfrm>
          <a:prstGeom prst="line">
            <a:avLst/>
          </a:prstGeom>
          <a:ln cap="flat" w="114300">
            <a:solidFill>
              <a:srgbClr val="263A99"/>
            </a:solidFill>
            <a:prstDash val="solid"/>
            <a:headEnd type="none" len="sm" w="sm"/>
            <a:tailEnd type="triangle" len="med" w="lg"/>
          </a:ln>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236703" y="116782"/>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630114" y="-1530489"/>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803211" y="644511"/>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241059" y="8570621"/>
            <a:ext cx="19894422" cy="3975384"/>
            <a:chOff x="0" y="0"/>
            <a:chExt cx="5239683" cy="1047015"/>
          </a:xfrm>
        </p:grpSpPr>
        <p:sp>
          <p:nvSpPr>
            <p:cNvPr name="Freeform 8" id="8"/>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9" id="9"/>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5735837" y="3384316"/>
            <a:ext cx="6035289" cy="2866364"/>
          </a:xfrm>
          <a:custGeom>
            <a:avLst/>
            <a:gdLst/>
            <a:ahLst/>
            <a:cxnLst/>
            <a:rect r="r" b="b" t="t" l="l"/>
            <a:pathLst>
              <a:path h="2866364" w="6035289">
                <a:moveTo>
                  <a:pt x="0" y="0"/>
                </a:moveTo>
                <a:lnTo>
                  <a:pt x="6035289" y="0"/>
                </a:lnTo>
                <a:lnTo>
                  <a:pt x="6035289" y="2866364"/>
                </a:lnTo>
                <a:lnTo>
                  <a:pt x="0" y="2866364"/>
                </a:lnTo>
                <a:lnTo>
                  <a:pt x="0" y="0"/>
                </a:lnTo>
                <a:close/>
              </a:path>
            </a:pathLst>
          </a:custGeom>
          <a:blipFill>
            <a:blip r:embed="rId4"/>
            <a:stretch>
              <a:fillRect l="-4598" t="-29796" r="-7764" b="-43127"/>
            </a:stretch>
          </a:blipFill>
        </p:spPr>
      </p:sp>
      <p:sp>
        <p:nvSpPr>
          <p:cNvPr name="AutoShape 14" id="14"/>
          <p:cNvSpPr/>
          <p:nvPr/>
        </p:nvSpPr>
        <p:spPr>
          <a:xfrm>
            <a:off x="7011629" y="2537456"/>
            <a:ext cx="191091" cy="974254"/>
          </a:xfrm>
          <a:prstGeom prst="line">
            <a:avLst/>
          </a:prstGeom>
          <a:ln cap="flat" w="114300">
            <a:solidFill>
              <a:srgbClr val="263A99"/>
            </a:solidFill>
            <a:prstDash val="solid"/>
            <a:headEnd type="none" len="sm" w="sm"/>
            <a:tailEnd type="triangle" len="med" w="lg"/>
          </a:ln>
        </p:spPr>
      </p:sp>
      <p:grpSp>
        <p:nvGrpSpPr>
          <p:cNvPr name="Group 15" id="15"/>
          <p:cNvGrpSpPr/>
          <p:nvPr/>
        </p:nvGrpSpPr>
        <p:grpSpPr>
          <a:xfrm rot="0">
            <a:off x="3407783" y="7715570"/>
            <a:ext cx="7994672" cy="2470076"/>
            <a:chOff x="0" y="0"/>
            <a:chExt cx="10659563" cy="3293435"/>
          </a:xfrm>
        </p:grpSpPr>
        <p:sp>
          <p:nvSpPr>
            <p:cNvPr name="Freeform 16" id="16"/>
            <p:cNvSpPr/>
            <p:nvPr/>
          </p:nvSpPr>
          <p:spPr>
            <a:xfrm flipH="false" flipV="false" rot="0">
              <a:off x="0" y="0"/>
              <a:ext cx="10659563" cy="3293435"/>
            </a:xfrm>
            <a:custGeom>
              <a:avLst/>
              <a:gdLst/>
              <a:ahLst/>
              <a:cxnLst/>
              <a:rect r="r" b="b" t="t" l="l"/>
              <a:pathLst>
                <a:path h="3293435" w="10659563">
                  <a:moveTo>
                    <a:pt x="0" y="0"/>
                  </a:moveTo>
                  <a:lnTo>
                    <a:pt x="10659563" y="0"/>
                  </a:lnTo>
                  <a:lnTo>
                    <a:pt x="10659563" y="3293435"/>
                  </a:lnTo>
                  <a:lnTo>
                    <a:pt x="0" y="3293435"/>
                  </a:lnTo>
                  <a:lnTo>
                    <a:pt x="0" y="0"/>
                  </a:lnTo>
                  <a:close/>
                </a:path>
              </a:pathLst>
            </a:custGeom>
            <a:blipFill>
              <a:blip r:embed="rId5"/>
              <a:stretch>
                <a:fillRect l="-3445" t="-120119" r="-25316" b="-92446"/>
              </a:stretch>
            </a:blipFill>
          </p:spPr>
        </p:sp>
        <p:grpSp>
          <p:nvGrpSpPr>
            <p:cNvPr name="Group 17" id="17"/>
            <p:cNvGrpSpPr/>
            <p:nvPr/>
          </p:nvGrpSpPr>
          <p:grpSpPr>
            <a:xfrm rot="0">
              <a:off x="1337133" y="1975479"/>
              <a:ext cx="2414853" cy="1317955"/>
              <a:chOff x="0" y="0"/>
              <a:chExt cx="403806" cy="220385"/>
            </a:xfrm>
          </p:grpSpPr>
          <p:sp>
            <p:nvSpPr>
              <p:cNvPr name="Freeform 18" id="18"/>
              <p:cNvSpPr/>
              <p:nvPr/>
            </p:nvSpPr>
            <p:spPr>
              <a:xfrm flipH="false" flipV="false" rot="0">
                <a:off x="0" y="0"/>
                <a:ext cx="403806" cy="220385"/>
              </a:xfrm>
              <a:custGeom>
                <a:avLst/>
                <a:gdLst/>
                <a:ahLst/>
                <a:cxnLst/>
                <a:rect r="r" b="b" t="t" l="l"/>
                <a:pathLst>
                  <a:path h="220385" w="403806">
                    <a:moveTo>
                      <a:pt x="0" y="0"/>
                    </a:moveTo>
                    <a:lnTo>
                      <a:pt x="403806" y="0"/>
                    </a:lnTo>
                    <a:lnTo>
                      <a:pt x="403806" y="220385"/>
                    </a:lnTo>
                    <a:lnTo>
                      <a:pt x="0" y="220385"/>
                    </a:lnTo>
                    <a:close/>
                  </a:path>
                </a:pathLst>
              </a:custGeom>
              <a:solidFill>
                <a:srgbClr val="FFFFFF"/>
              </a:solidFill>
            </p:spPr>
          </p:sp>
          <p:sp>
            <p:nvSpPr>
              <p:cNvPr name="TextBox 19" id="19"/>
              <p:cNvSpPr txBox="true"/>
              <p:nvPr/>
            </p:nvSpPr>
            <p:spPr>
              <a:xfrm>
                <a:off x="0" y="-38100"/>
                <a:ext cx="403806" cy="258485"/>
              </a:xfrm>
              <a:prstGeom prst="rect">
                <a:avLst/>
              </a:prstGeom>
            </p:spPr>
            <p:txBody>
              <a:bodyPr anchor="ctr" rtlCol="false" tIns="50800" lIns="50800" bIns="50800" rIns="50800"/>
              <a:lstStyle/>
              <a:p>
                <a:pPr algn="ctr">
                  <a:lnSpc>
                    <a:spcPts val="2659"/>
                  </a:lnSpc>
                </a:pPr>
              </a:p>
            </p:txBody>
          </p:sp>
        </p:grpSp>
      </p:grpSp>
      <p:sp>
        <p:nvSpPr>
          <p:cNvPr name="TextBox 20" id="20"/>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1-2</a:t>
            </a:r>
          </a:p>
        </p:txBody>
      </p:sp>
      <p:sp>
        <p:nvSpPr>
          <p:cNvPr name="TextBox 21" id="21"/>
          <p:cNvSpPr txBox="true"/>
          <p:nvPr/>
        </p:nvSpPr>
        <p:spPr>
          <a:xfrm rot="0">
            <a:off x="586804" y="6336881"/>
            <a:ext cx="11184322" cy="1244862"/>
          </a:xfrm>
          <a:prstGeom prst="rect">
            <a:avLst/>
          </a:prstGeom>
        </p:spPr>
        <p:txBody>
          <a:bodyPr anchor="t" rtlCol="false" tIns="0" lIns="0" bIns="0" rIns="0">
            <a:spAutoFit/>
          </a:bodyPr>
          <a:lstStyle/>
          <a:p>
            <a:pPr algn="l">
              <a:lnSpc>
                <a:spcPts val="3310"/>
              </a:lnSpc>
            </a:pPr>
            <a:r>
              <a:rPr lang="en-US" sz="2364">
                <a:solidFill>
                  <a:srgbClr val="000000"/>
                </a:solidFill>
                <a:latin typeface="TT Firs Neue"/>
                <a:ea typeface="TT Firs Neue"/>
                <a:cs typeface="TT Firs Neue"/>
                <a:sym typeface="TT Firs Neue"/>
              </a:rPr>
              <a:t>The Bass clef, also known as the F clef, has two dots after it, one on each side of the 4th line of the stave, giving it the name of F. So the note on that line is F. From this F, we can work out all of the other notes on the Bass stave.</a:t>
            </a:r>
          </a:p>
        </p:txBody>
      </p:sp>
      <p:sp>
        <p:nvSpPr>
          <p:cNvPr name="TextBox 22" id="22"/>
          <p:cNvSpPr txBox="true"/>
          <p:nvPr/>
        </p:nvSpPr>
        <p:spPr>
          <a:xfrm rot="0">
            <a:off x="802085" y="276990"/>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Bass Lines and Spaces</a:t>
            </a:r>
          </a:p>
        </p:txBody>
      </p:sp>
      <p:sp>
        <p:nvSpPr>
          <p:cNvPr name="TextBox 23" id="23"/>
          <p:cNvSpPr txBox="true"/>
          <p:nvPr/>
        </p:nvSpPr>
        <p:spPr>
          <a:xfrm rot="0">
            <a:off x="1079729" y="1296807"/>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4</a:t>
            </a:r>
          </a:p>
        </p:txBody>
      </p:sp>
      <p:sp>
        <p:nvSpPr>
          <p:cNvPr name="TextBox 24" id="24"/>
          <p:cNvSpPr txBox="true"/>
          <p:nvPr/>
        </p:nvSpPr>
        <p:spPr>
          <a:xfrm rot="0">
            <a:off x="1224475" y="1711693"/>
            <a:ext cx="15042838" cy="825762"/>
          </a:xfrm>
          <a:prstGeom prst="rect">
            <a:avLst/>
          </a:prstGeom>
        </p:spPr>
        <p:txBody>
          <a:bodyPr anchor="t" rtlCol="false" tIns="0" lIns="0" bIns="0" rIns="0">
            <a:spAutoFit/>
          </a:bodyPr>
          <a:lstStyle/>
          <a:p>
            <a:pPr algn="ctr">
              <a:lnSpc>
                <a:spcPts val="3310"/>
              </a:lnSpc>
            </a:pPr>
            <a:r>
              <a:rPr lang="en-US" sz="2364">
                <a:solidFill>
                  <a:srgbClr val="000000"/>
                </a:solidFill>
                <a:latin typeface="TT Firs Neue"/>
                <a:ea typeface="TT Firs Neue"/>
                <a:cs typeface="TT Firs Neue"/>
                <a:sym typeface="TT Firs Neue"/>
              </a:rPr>
              <a:t>When writing Bass notes (those below middle C) on a stave,</a:t>
            </a:r>
          </a:p>
          <a:p>
            <a:pPr algn="ctr">
              <a:lnSpc>
                <a:spcPts val="3310"/>
              </a:lnSpc>
            </a:pPr>
            <a:r>
              <a:rPr lang="en-US" sz="2364">
                <a:solidFill>
                  <a:srgbClr val="000000"/>
                </a:solidFill>
                <a:latin typeface="TT Firs Neue"/>
                <a:ea typeface="TT Firs Neue"/>
                <a:cs typeface="TT Firs Neue"/>
                <a:sym typeface="TT Firs Neue"/>
              </a:rPr>
              <a:t> we need a </a:t>
            </a:r>
            <a:r>
              <a:rPr lang="en-US" sz="2364" b="true">
                <a:solidFill>
                  <a:srgbClr val="000000"/>
                </a:solidFill>
                <a:latin typeface="TT Firs Neue Bold"/>
                <a:ea typeface="TT Firs Neue Bold"/>
                <a:cs typeface="TT Firs Neue Bold"/>
                <a:sym typeface="TT Firs Neue Bold"/>
              </a:rPr>
              <a:t>Bass Clef </a:t>
            </a:r>
            <a:r>
              <a:rPr lang="en-US" sz="2364">
                <a:solidFill>
                  <a:srgbClr val="000000"/>
                </a:solidFill>
                <a:latin typeface="TT Firs Neue"/>
                <a:ea typeface="TT Firs Neue"/>
                <a:cs typeface="TT Firs Neue"/>
                <a:sym typeface="TT Firs Neue"/>
              </a:rPr>
              <a:t>at the beginning of the stave. </a:t>
            </a:r>
          </a:p>
        </p:txBody>
      </p:sp>
      <p:sp>
        <p:nvSpPr>
          <p:cNvPr name="TextBox 25" id="25"/>
          <p:cNvSpPr txBox="true"/>
          <p:nvPr/>
        </p:nvSpPr>
        <p:spPr>
          <a:xfrm rot="0">
            <a:off x="9373883" y="2776993"/>
            <a:ext cx="664537" cy="597798"/>
          </a:xfrm>
          <a:prstGeom prst="rect">
            <a:avLst/>
          </a:prstGeom>
        </p:spPr>
        <p:txBody>
          <a:bodyPr anchor="t" rtlCol="false" tIns="0" lIns="0" bIns="0" rIns="0">
            <a:spAutoFit/>
          </a:bodyPr>
          <a:lstStyle/>
          <a:p>
            <a:pPr algn="ctr">
              <a:lnSpc>
                <a:spcPts val="4850"/>
              </a:lnSpc>
            </a:pPr>
            <a:r>
              <a:rPr lang="en-US" sz="3464">
                <a:solidFill>
                  <a:srgbClr val="000000"/>
                </a:solidFill>
                <a:latin typeface="TT Firs Neue"/>
                <a:ea typeface="TT Firs Neue"/>
                <a:cs typeface="TT Firs Neue"/>
                <a:sym typeface="TT Firs Neue"/>
              </a:rPr>
              <a:t>F</a:t>
            </a:r>
          </a:p>
        </p:txBody>
      </p:sp>
      <p:grpSp>
        <p:nvGrpSpPr>
          <p:cNvPr name="Group 26" id="26"/>
          <p:cNvGrpSpPr/>
          <p:nvPr/>
        </p:nvGrpSpPr>
        <p:grpSpPr>
          <a:xfrm rot="0">
            <a:off x="12536191" y="2931278"/>
            <a:ext cx="4853691" cy="3803218"/>
            <a:chOff x="0" y="0"/>
            <a:chExt cx="1278338" cy="1001671"/>
          </a:xfrm>
        </p:grpSpPr>
        <p:sp>
          <p:nvSpPr>
            <p:cNvPr name="Freeform 27" id="27"/>
            <p:cNvSpPr/>
            <p:nvPr/>
          </p:nvSpPr>
          <p:spPr>
            <a:xfrm flipH="false" flipV="false" rot="0">
              <a:off x="0" y="0"/>
              <a:ext cx="1278338" cy="1001671"/>
            </a:xfrm>
            <a:custGeom>
              <a:avLst/>
              <a:gdLst/>
              <a:ahLst/>
              <a:cxnLst/>
              <a:rect r="r" b="b" t="t" l="l"/>
              <a:pathLst>
                <a:path h="1001671" w="1278338">
                  <a:moveTo>
                    <a:pt x="0" y="0"/>
                  </a:moveTo>
                  <a:lnTo>
                    <a:pt x="1278338" y="0"/>
                  </a:lnTo>
                  <a:lnTo>
                    <a:pt x="1278338" y="1001671"/>
                  </a:lnTo>
                  <a:lnTo>
                    <a:pt x="0" y="1001671"/>
                  </a:lnTo>
                  <a:close/>
                </a:path>
              </a:pathLst>
            </a:custGeom>
            <a:solidFill>
              <a:srgbClr val="D9D9D9"/>
            </a:solidFill>
          </p:spPr>
        </p:sp>
        <p:sp>
          <p:nvSpPr>
            <p:cNvPr name="TextBox 28" id="28"/>
            <p:cNvSpPr txBox="true"/>
            <p:nvPr/>
          </p:nvSpPr>
          <p:spPr>
            <a:xfrm>
              <a:off x="0" y="-38100"/>
              <a:ext cx="1278338" cy="1039771"/>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12536191" y="3283419"/>
            <a:ext cx="4853691" cy="628650"/>
          </a:xfrm>
          <a:prstGeom prst="rect">
            <a:avLst/>
          </a:prstGeom>
        </p:spPr>
        <p:txBody>
          <a:bodyPr anchor="t" rtlCol="false" tIns="0" lIns="0" bIns="0" rIns="0">
            <a:spAutoFit/>
          </a:bodyPr>
          <a:lstStyle/>
          <a:p>
            <a:pPr algn="ctr" marL="0" indent="0" lvl="0">
              <a:lnSpc>
                <a:spcPts val="4920"/>
              </a:lnSpc>
            </a:pPr>
            <a:r>
              <a:rPr lang="en-US" b="true" sz="4100">
                <a:solidFill>
                  <a:srgbClr val="545454"/>
                </a:solidFill>
                <a:latin typeface="TT Firs Neue Bold"/>
                <a:ea typeface="TT Firs Neue Bold"/>
                <a:cs typeface="TT Firs Neue Bold"/>
                <a:sym typeface="TT Firs Neue Bold"/>
              </a:rPr>
              <a:t>Bass Clef Origin</a:t>
            </a:r>
          </a:p>
        </p:txBody>
      </p:sp>
      <p:sp>
        <p:nvSpPr>
          <p:cNvPr name="TextBox 30" id="30"/>
          <p:cNvSpPr txBox="true"/>
          <p:nvPr/>
        </p:nvSpPr>
        <p:spPr>
          <a:xfrm rot="0">
            <a:off x="12768498" y="4106784"/>
            <a:ext cx="4443431" cy="2000250"/>
          </a:xfrm>
          <a:prstGeom prst="rect">
            <a:avLst/>
          </a:prstGeom>
        </p:spPr>
        <p:txBody>
          <a:bodyPr anchor="t" rtlCol="false" tIns="0" lIns="0" bIns="0" rIns="0">
            <a:spAutoFit/>
          </a:bodyPr>
          <a:lstStyle/>
          <a:p>
            <a:pPr algn="l">
              <a:lnSpc>
                <a:spcPts val="2697"/>
              </a:lnSpc>
            </a:pPr>
            <a:r>
              <a:rPr lang="en-US" sz="2247">
                <a:solidFill>
                  <a:srgbClr val="0B0A0A"/>
                </a:solidFill>
                <a:latin typeface="TT Firs Neue"/>
                <a:ea typeface="TT Firs Neue"/>
                <a:cs typeface="TT Firs Neue"/>
                <a:sym typeface="TT Firs Neue"/>
              </a:rPr>
              <a:t>The bass clef began as a h</a:t>
            </a:r>
            <a:r>
              <a:rPr lang="en-US" sz="2247">
                <a:solidFill>
                  <a:srgbClr val="0B0A0A"/>
                </a:solidFill>
                <a:latin typeface="TT Firs Neue"/>
                <a:ea typeface="TT Firs Neue"/>
                <a:cs typeface="TT Firs Neue"/>
                <a:sym typeface="TT Firs Neue"/>
              </a:rPr>
              <a:t>a</a:t>
            </a:r>
            <a:r>
              <a:rPr lang="en-US" sz="2247">
                <a:solidFill>
                  <a:srgbClr val="0B0A0A"/>
                </a:solidFill>
                <a:latin typeface="TT Firs Neue"/>
                <a:ea typeface="TT Firs Neue"/>
                <a:cs typeface="TT Firs Neue"/>
                <a:sym typeface="TT Firs Neue"/>
              </a:rPr>
              <a:t>ndw</a:t>
            </a:r>
            <a:r>
              <a:rPr lang="en-US" sz="2247">
                <a:solidFill>
                  <a:srgbClr val="0B0A0A"/>
                </a:solidFill>
                <a:latin typeface="TT Firs Neue"/>
                <a:ea typeface="TT Firs Neue"/>
                <a:cs typeface="TT Firs Neue"/>
                <a:sym typeface="TT Firs Neue"/>
              </a:rPr>
              <a:t>r</a:t>
            </a:r>
            <a:r>
              <a:rPr lang="en-US" sz="2247">
                <a:solidFill>
                  <a:srgbClr val="0B0A0A"/>
                </a:solidFill>
                <a:latin typeface="TT Firs Neue"/>
                <a:ea typeface="TT Firs Neue"/>
                <a:cs typeface="TT Firs Neue"/>
                <a:sym typeface="TT Firs Neue"/>
              </a:rPr>
              <a:t>itt</a:t>
            </a:r>
            <a:r>
              <a:rPr lang="en-US" sz="2247">
                <a:solidFill>
                  <a:srgbClr val="0B0A0A"/>
                </a:solidFill>
                <a:latin typeface="TT Firs Neue"/>
                <a:ea typeface="TT Firs Neue"/>
                <a:cs typeface="TT Firs Neue"/>
                <a:sym typeface="TT Firs Neue"/>
              </a:rPr>
              <a:t>e</a:t>
            </a:r>
            <a:r>
              <a:rPr lang="en-US" sz="2247">
                <a:solidFill>
                  <a:srgbClr val="0B0A0A"/>
                </a:solidFill>
                <a:latin typeface="TT Firs Neue"/>
                <a:ea typeface="TT Firs Neue"/>
                <a:cs typeface="TT Firs Neue"/>
                <a:sym typeface="TT Firs Neue"/>
              </a:rPr>
              <a:t>n F.</a:t>
            </a:r>
          </a:p>
          <a:p>
            <a:pPr algn="l">
              <a:lnSpc>
                <a:spcPts val="2697"/>
              </a:lnSpc>
            </a:pPr>
          </a:p>
          <a:p>
            <a:pPr algn="l" marL="0" indent="0" lvl="0">
              <a:lnSpc>
                <a:spcPts val="2697"/>
              </a:lnSpc>
            </a:pPr>
            <a:r>
              <a:rPr lang="en-US" sz="2247">
                <a:solidFill>
                  <a:srgbClr val="0B0A0A"/>
                </a:solidFill>
                <a:latin typeface="TT Firs Neue"/>
                <a:ea typeface="TT Firs Neue"/>
                <a:cs typeface="TT Firs Neue"/>
                <a:sym typeface="TT Firs Neue"/>
              </a:rPr>
              <a:t>Over time,</a:t>
            </a:r>
            <a:r>
              <a:rPr lang="en-US" sz="2247">
                <a:solidFill>
                  <a:srgbClr val="0B0A0A"/>
                </a:solidFill>
                <a:latin typeface="TT Firs Neue"/>
                <a:ea typeface="TT Firs Neue"/>
                <a:cs typeface="TT Firs Neue"/>
                <a:sym typeface="TT Firs Neue"/>
              </a:rPr>
              <a:t> s</a:t>
            </a:r>
            <a:r>
              <a:rPr lang="en-US" sz="2247">
                <a:solidFill>
                  <a:srgbClr val="0B0A0A"/>
                </a:solidFill>
                <a:latin typeface="TT Firs Neue"/>
                <a:ea typeface="TT Firs Neue"/>
                <a:cs typeface="TT Firs Neue"/>
                <a:sym typeface="TT Firs Neue"/>
              </a:rPr>
              <a:t>crib</a:t>
            </a:r>
            <a:r>
              <a:rPr lang="en-US" sz="2247">
                <a:solidFill>
                  <a:srgbClr val="0B0A0A"/>
                </a:solidFill>
                <a:latin typeface="TT Firs Neue"/>
                <a:ea typeface="TT Firs Neue"/>
                <a:cs typeface="TT Firs Neue"/>
                <a:sym typeface="TT Firs Neue"/>
              </a:rPr>
              <a:t>e</a:t>
            </a:r>
            <a:r>
              <a:rPr lang="en-US" sz="2247">
                <a:solidFill>
                  <a:srgbClr val="0B0A0A"/>
                </a:solidFill>
                <a:latin typeface="TT Firs Neue"/>
                <a:ea typeface="TT Firs Neue"/>
                <a:cs typeface="TT Firs Neue"/>
                <a:sym typeface="TT Firs Neue"/>
              </a:rPr>
              <a:t>s sty</a:t>
            </a:r>
            <a:r>
              <a:rPr lang="en-US" sz="2247">
                <a:solidFill>
                  <a:srgbClr val="0B0A0A"/>
                </a:solidFill>
                <a:latin typeface="TT Firs Neue"/>
                <a:ea typeface="TT Firs Neue"/>
                <a:cs typeface="TT Firs Neue"/>
                <a:sym typeface="TT Firs Neue"/>
              </a:rPr>
              <a:t>l</a:t>
            </a:r>
            <a:r>
              <a:rPr lang="en-US" sz="2247">
                <a:solidFill>
                  <a:srgbClr val="0B0A0A"/>
                </a:solidFill>
                <a:latin typeface="TT Firs Neue"/>
                <a:ea typeface="TT Firs Neue"/>
                <a:cs typeface="TT Firs Neue"/>
                <a:sym typeface="TT Firs Neue"/>
              </a:rPr>
              <a:t>is</a:t>
            </a:r>
            <a:r>
              <a:rPr lang="en-US" sz="2247">
                <a:solidFill>
                  <a:srgbClr val="0B0A0A"/>
                </a:solidFill>
                <a:latin typeface="TT Firs Neue"/>
                <a:ea typeface="TT Firs Neue"/>
                <a:cs typeface="TT Firs Neue"/>
                <a:sym typeface="TT Firs Neue"/>
              </a:rPr>
              <a:t>ed </a:t>
            </a:r>
            <a:r>
              <a:rPr lang="en-US" sz="2247">
                <a:solidFill>
                  <a:srgbClr val="0B0A0A"/>
                </a:solidFill>
                <a:latin typeface="TT Firs Neue"/>
                <a:ea typeface="TT Firs Neue"/>
                <a:cs typeface="TT Firs Neue"/>
                <a:sym typeface="TT Firs Neue"/>
              </a:rPr>
              <a:t>an</a:t>
            </a:r>
            <a:r>
              <a:rPr lang="en-US" sz="2247">
                <a:solidFill>
                  <a:srgbClr val="0B0A0A"/>
                </a:solidFill>
                <a:latin typeface="TT Firs Neue"/>
                <a:ea typeface="TT Firs Neue"/>
                <a:cs typeface="TT Firs Neue"/>
                <a:sym typeface="TT Firs Neue"/>
              </a:rPr>
              <a:t>d</a:t>
            </a:r>
            <a:r>
              <a:rPr lang="en-US" sz="2247">
                <a:solidFill>
                  <a:srgbClr val="0B0A0A"/>
                </a:solidFill>
                <a:latin typeface="TT Firs Neue"/>
                <a:ea typeface="TT Firs Neue"/>
                <a:cs typeface="TT Firs Neue"/>
                <a:sym typeface="TT Firs Neue"/>
              </a:rPr>
              <a:t> cu</a:t>
            </a:r>
            <a:r>
              <a:rPr lang="en-US" sz="2247">
                <a:solidFill>
                  <a:srgbClr val="0B0A0A"/>
                </a:solidFill>
                <a:latin typeface="TT Firs Neue"/>
                <a:ea typeface="TT Firs Neue"/>
                <a:cs typeface="TT Firs Neue"/>
                <a:sym typeface="TT Firs Neue"/>
              </a:rPr>
              <a:t>r</a:t>
            </a:r>
            <a:r>
              <a:rPr lang="en-US" sz="2247">
                <a:solidFill>
                  <a:srgbClr val="0B0A0A"/>
                </a:solidFill>
                <a:latin typeface="TT Firs Neue"/>
                <a:ea typeface="TT Firs Neue"/>
                <a:cs typeface="TT Firs Neue"/>
                <a:sym typeface="TT Firs Neue"/>
              </a:rPr>
              <a:t>v</a:t>
            </a:r>
            <a:r>
              <a:rPr lang="en-US" sz="2247">
                <a:solidFill>
                  <a:srgbClr val="0B0A0A"/>
                </a:solidFill>
                <a:latin typeface="TT Firs Neue"/>
                <a:ea typeface="TT Firs Neue"/>
                <a:cs typeface="TT Firs Neue"/>
                <a:sym typeface="TT Firs Neue"/>
              </a:rPr>
              <a:t>e</a:t>
            </a:r>
            <a:r>
              <a:rPr lang="en-US" sz="2247">
                <a:solidFill>
                  <a:srgbClr val="0B0A0A"/>
                </a:solidFill>
                <a:latin typeface="TT Firs Neue"/>
                <a:ea typeface="TT Firs Neue"/>
                <a:cs typeface="TT Firs Neue"/>
                <a:sym typeface="TT Firs Neue"/>
              </a:rPr>
              <a:t>d </a:t>
            </a:r>
            <a:r>
              <a:rPr lang="en-US" sz="2247">
                <a:solidFill>
                  <a:srgbClr val="0B0A0A"/>
                </a:solidFill>
                <a:latin typeface="TT Firs Neue"/>
                <a:ea typeface="TT Firs Neue"/>
                <a:cs typeface="TT Firs Neue"/>
                <a:sym typeface="TT Firs Neue"/>
              </a:rPr>
              <a:t>t</a:t>
            </a:r>
            <a:r>
              <a:rPr lang="en-US" sz="2247">
                <a:solidFill>
                  <a:srgbClr val="0B0A0A"/>
                </a:solidFill>
                <a:latin typeface="TT Firs Neue"/>
                <a:ea typeface="TT Firs Neue"/>
                <a:cs typeface="TT Firs Neue"/>
                <a:sym typeface="TT Firs Neue"/>
              </a:rPr>
              <a:t>he </a:t>
            </a:r>
            <a:r>
              <a:rPr lang="en-US" sz="2247">
                <a:solidFill>
                  <a:srgbClr val="0B0A0A"/>
                </a:solidFill>
                <a:latin typeface="TT Firs Neue"/>
                <a:ea typeface="TT Firs Neue"/>
                <a:cs typeface="TT Firs Neue"/>
                <a:sym typeface="TT Firs Neue"/>
              </a:rPr>
              <a:t>l</a:t>
            </a:r>
            <a:r>
              <a:rPr lang="en-US" sz="2247">
                <a:solidFill>
                  <a:srgbClr val="0B0A0A"/>
                </a:solidFill>
                <a:latin typeface="TT Firs Neue"/>
                <a:ea typeface="TT Firs Neue"/>
                <a:cs typeface="TT Firs Neue"/>
                <a:sym typeface="TT Firs Neue"/>
              </a:rPr>
              <a:t>etter until it became the symbol we use today.</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236703" y="116782"/>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66417" y="-1530489"/>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803211" y="644511"/>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241059" y="8570621"/>
            <a:ext cx="19894422" cy="3975384"/>
            <a:chOff x="0" y="0"/>
            <a:chExt cx="5239683" cy="1047015"/>
          </a:xfrm>
        </p:grpSpPr>
        <p:sp>
          <p:nvSpPr>
            <p:cNvPr name="Freeform 8" id="8"/>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9" id="9"/>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3-24</a:t>
            </a:r>
          </a:p>
        </p:txBody>
      </p:sp>
      <p:sp>
        <p:nvSpPr>
          <p:cNvPr name="TextBox 14" id="14"/>
          <p:cNvSpPr txBox="true"/>
          <p:nvPr/>
        </p:nvSpPr>
        <p:spPr>
          <a:xfrm rot="0">
            <a:off x="1920467" y="1187818"/>
            <a:ext cx="14447066" cy="1057275"/>
          </a:xfrm>
          <a:prstGeom prst="rect">
            <a:avLst/>
          </a:prstGeom>
        </p:spPr>
        <p:txBody>
          <a:bodyPr anchor="t" rtlCol="false" tIns="0" lIns="0" bIns="0" rIns="0">
            <a:spAutoFit/>
          </a:bodyPr>
          <a:lstStyle/>
          <a:p>
            <a:pPr algn="l">
              <a:lnSpc>
                <a:spcPts val="2840"/>
              </a:lnSpc>
            </a:pPr>
            <a:r>
              <a:rPr lang="en-US" sz="2367">
                <a:solidFill>
                  <a:srgbClr val="0B0A0A"/>
                </a:solidFill>
                <a:latin typeface="TT Firs Neue"/>
                <a:ea typeface="TT Firs Neue"/>
                <a:cs typeface="TT Firs Neue"/>
                <a:sym typeface="TT Firs Neue"/>
              </a:rPr>
              <a:t>Recognising the name of each note on the bass stave is a fundamental skill that we need to learn. </a:t>
            </a:r>
          </a:p>
          <a:p>
            <a:pPr algn="l">
              <a:lnSpc>
                <a:spcPts val="2840"/>
              </a:lnSpc>
            </a:pPr>
          </a:p>
          <a:p>
            <a:pPr algn="l" marL="0" indent="0" lvl="0">
              <a:lnSpc>
                <a:spcPts val="2840"/>
              </a:lnSpc>
            </a:pPr>
            <a:r>
              <a:rPr lang="en-US" sz="2367">
                <a:solidFill>
                  <a:srgbClr val="0B0A0A"/>
                </a:solidFill>
                <a:latin typeface="TT Firs Neue"/>
                <a:ea typeface="TT Firs Neue"/>
                <a:cs typeface="TT Firs Neue"/>
                <a:sym typeface="TT Firs Neue"/>
              </a:rPr>
              <a:t>To make this easier, here are acronyms for the notes on each </a:t>
            </a:r>
            <a:r>
              <a:rPr lang="en-US" b="true" sz="2367">
                <a:solidFill>
                  <a:srgbClr val="0B0A0A"/>
                </a:solidFill>
                <a:latin typeface="TT Firs Neue Bold"/>
                <a:ea typeface="TT Firs Neue Bold"/>
                <a:cs typeface="TT Firs Neue Bold"/>
                <a:sym typeface="TT Firs Neue Bold"/>
              </a:rPr>
              <a:t>line </a:t>
            </a:r>
            <a:r>
              <a:rPr lang="en-US" sz="2367">
                <a:solidFill>
                  <a:srgbClr val="0B0A0A"/>
                </a:solidFill>
                <a:latin typeface="TT Firs Neue"/>
                <a:ea typeface="TT Firs Neue"/>
                <a:cs typeface="TT Firs Neue"/>
                <a:sym typeface="TT Firs Neue"/>
              </a:rPr>
              <a:t>of the Bass stave:</a:t>
            </a:r>
          </a:p>
        </p:txBody>
      </p:sp>
      <p:sp>
        <p:nvSpPr>
          <p:cNvPr name="TextBox 15" id="15"/>
          <p:cNvSpPr txBox="true"/>
          <p:nvPr/>
        </p:nvSpPr>
        <p:spPr>
          <a:xfrm rot="0">
            <a:off x="1920467" y="6627067"/>
            <a:ext cx="14447066" cy="352425"/>
          </a:xfrm>
          <a:prstGeom prst="rect">
            <a:avLst/>
          </a:prstGeom>
        </p:spPr>
        <p:txBody>
          <a:bodyPr anchor="t" rtlCol="false" tIns="0" lIns="0" bIns="0" rIns="0">
            <a:spAutoFit/>
          </a:bodyPr>
          <a:lstStyle/>
          <a:p>
            <a:pPr algn="l" marL="0" indent="0" lvl="0">
              <a:lnSpc>
                <a:spcPts val="2840"/>
              </a:lnSpc>
            </a:pPr>
            <a:r>
              <a:rPr lang="en-US" sz="2367">
                <a:solidFill>
                  <a:srgbClr val="0B0A0A"/>
                </a:solidFill>
                <a:latin typeface="TT Firs Neue"/>
                <a:ea typeface="TT Firs Neue"/>
                <a:cs typeface="TT Firs Neue"/>
                <a:sym typeface="TT Firs Neue"/>
              </a:rPr>
              <a:t>And here is an acronym for the notes in each </a:t>
            </a:r>
            <a:r>
              <a:rPr lang="en-US" b="true" sz="2367">
                <a:solidFill>
                  <a:srgbClr val="0B0A0A"/>
                </a:solidFill>
                <a:latin typeface="TT Firs Neue Bold"/>
                <a:ea typeface="TT Firs Neue Bold"/>
                <a:cs typeface="TT Firs Neue Bold"/>
                <a:sym typeface="TT Firs Neue Bold"/>
              </a:rPr>
              <a:t>space </a:t>
            </a:r>
            <a:r>
              <a:rPr lang="en-US" sz="2367">
                <a:solidFill>
                  <a:srgbClr val="0B0A0A"/>
                </a:solidFill>
                <a:latin typeface="TT Firs Neue"/>
                <a:ea typeface="TT Firs Neue"/>
                <a:cs typeface="TT Firs Neue"/>
                <a:sym typeface="TT Firs Neue"/>
              </a:rPr>
              <a:t>of the Bass stave:</a:t>
            </a:r>
          </a:p>
        </p:txBody>
      </p:sp>
      <p:sp>
        <p:nvSpPr>
          <p:cNvPr name="Freeform 16" id="16"/>
          <p:cNvSpPr/>
          <p:nvPr/>
        </p:nvSpPr>
        <p:spPr>
          <a:xfrm flipH="false" flipV="false" rot="0">
            <a:off x="5008749" y="7237722"/>
            <a:ext cx="6090098" cy="2889655"/>
          </a:xfrm>
          <a:custGeom>
            <a:avLst/>
            <a:gdLst/>
            <a:ahLst/>
            <a:cxnLst/>
            <a:rect r="r" b="b" t="t" l="l"/>
            <a:pathLst>
              <a:path h="2889655" w="6090098">
                <a:moveTo>
                  <a:pt x="0" y="0"/>
                </a:moveTo>
                <a:lnTo>
                  <a:pt x="6090097" y="0"/>
                </a:lnTo>
                <a:lnTo>
                  <a:pt x="6090097" y="2889655"/>
                </a:lnTo>
                <a:lnTo>
                  <a:pt x="0" y="2889655"/>
                </a:lnTo>
                <a:lnTo>
                  <a:pt x="0" y="0"/>
                </a:lnTo>
                <a:close/>
              </a:path>
            </a:pathLst>
          </a:custGeom>
          <a:blipFill>
            <a:blip r:embed="rId4"/>
            <a:stretch>
              <a:fillRect l="-2605" t="0" r="-5848" b="0"/>
            </a:stretch>
          </a:blipFill>
        </p:spPr>
      </p:sp>
      <p:sp>
        <p:nvSpPr>
          <p:cNvPr name="Freeform 17" id="17"/>
          <p:cNvSpPr/>
          <p:nvPr/>
        </p:nvSpPr>
        <p:spPr>
          <a:xfrm flipH="false" flipV="false" rot="0">
            <a:off x="3912905" y="2556777"/>
            <a:ext cx="7946894" cy="3415237"/>
          </a:xfrm>
          <a:custGeom>
            <a:avLst/>
            <a:gdLst/>
            <a:ahLst/>
            <a:cxnLst/>
            <a:rect r="r" b="b" t="t" l="l"/>
            <a:pathLst>
              <a:path h="3415237" w="7946894">
                <a:moveTo>
                  <a:pt x="0" y="0"/>
                </a:moveTo>
                <a:lnTo>
                  <a:pt x="7946894" y="0"/>
                </a:lnTo>
                <a:lnTo>
                  <a:pt x="7946894" y="3415237"/>
                </a:lnTo>
                <a:lnTo>
                  <a:pt x="0" y="3415237"/>
                </a:lnTo>
                <a:lnTo>
                  <a:pt x="0" y="0"/>
                </a:lnTo>
                <a:close/>
              </a:path>
            </a:pathLst>
          </a:custGeom>
          <a:blipFill>
            <a:blip r:embed="rId5"/>
            <a:stretch>
              <a:fillRect l="0" t="0" r="-6495" b="0"/>
            </a:stretch>
          </a:blipFill>
        </p:spPr>
      </p:sp>
      <p:sp>
        <p:nvSpPr>
          <p:cNvPr name="TextBox 18" id="18"/>
          <p:cNvSpPr txBox="true"/>
          <p:nvPr/>
        </p:nvSpPr>
        <p:spPr>
          <a:xfrm rot="0">
            <a:off x="4636266" y="5533864"/>
            <a:ext cx="14447066" cy="390525"/>
          </a:xfrm>
          <a:prstGeom prst="rect">
            <a:avLst/>
          </a:prstGeom>
        </p:spPr>
        <p:txBody>
          <a:bodyPr anchor="t" rtlCol="false" tIns="0" lIns="0" bIns="0" rIns="0">
            <a:spAutoFit/>
          </a:bodyPr>
          <a:lstStyle/>
          <a:p>
            <a:pPr algn="l" marL="0" indent="0" lvl="0">
              <a:lnSpc>
                <a:spcPts val="3080"/>
              </a:lnSpc>
            </a:pPr>
            <a:r>
              <a:rPr lang="en-US" sz="2567">
                <a:solidFill>
                  <a:srgbClr val="0B0A0A"/>
                </a:solidFill>
                <a:latin typeface="TT Firs Neue"/>
                <a:ea typeface="TT Firs Neue"/>
                <a:cs typeface="TT Firs Neue"/>
                <a:sym typeface="TT Firs Neue"/>
              </a:rPr>
              <a:t>or   Good     Birds     Don’t      Fly         Away</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236703" y="116782"/>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630114" y="-1530489"/>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803211" y="644511"/>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241059" y="8570621"/>
            <a:ext cx="19894422" cy="3975384"/>
            <a:chOff x="0" y="0"/>
            <a:chExt cx="5239683" cy="1047015"/>
          </a:xfrm>
        </p:grpSpPr>
        <p:sp>
          <p:nvSpPr>
            <p:cNvPr name="Freeform 8" id="8"/>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9" id="9"/>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4225414" y="2998347"/>
            <a:ext cx="1196712" cy="839937"/>
          </a:xfrm>
          <a:custGeom>
            <a:avLst/>
            <a:gdLst/>
            <a:ahLst/>
            <a:cxnLst/>
            <a:rect r="r" b="b" t="t" l="l"/>
            <a:pathLst>
              <a:path h="839937" w="1196712">
                <a:moveTo>
                  <a:pt x="0" y="0"/>
                </a:moveTo>
                <a:lnTo>
                  <a:pt x="1196712" y="0"/>
                </a:lnTo>
                <a:lnTo>
                  <a:pt x="1196712" y="839937"/>
                </a:lnTo>
                <a:lnTo>
                  <a:pt x="0" y="839937"/>
                </a:lnTo>
                <a:lnTo>
                  <a:pt x="0" y="0"/>
                </a:lnTo>
                <a:close/>
              </a:path>
            </a:pathLst>
          </a:custGeom>
          <a:blipFill>
            <a:blip r:embed="rId4"/>
            <a:stretch>
              <a:fillRect l="-285752" t="-35948" r="-182114" b="-106773"/>
            </a:stretch>
          </a:blipFill>
          <a:ln w="9525" cap="sq">
            <a:solidFill>
              <a:srgbClr val="000000"/>
            </a:solidFill>
            <a:prstDash val="solid"/>
            <a:miter/>
          </a:ln>
        </p:spPr>
      </p:sp>
      <p:sp>
        <p:nvSpPr>
          <p:cNvPr name="Freeform 14" id="14"/>
          <p:cNvSpPr/>
          <p:nvPr/>
        </p:nvSpPr>
        <p:spPr>
          <a:xfrm flipH="false" flipV="false" rot="0">
            <a:off x="2110911" y="2998347"/>
            <a:ext cx="1196712" cy="839937"/>
          </a:xfrm>
          <a:custGeom>
            <a:avLst/>
            <a:gdLst/>
            <a:ahLst/>
            <a:cxnLst/>
            <a:rect r="r" b="b" t="t" l="l"/>
            <a:pathLst>
              <a:path h="839937" w="1196712">
                <a:moveTo>
                  <a:pt x="0" y="0"/>
                </a:moveTo>
                <a:lnTo>
                  <a:pt x="1196711" y="0"/>
                </a:lnTo>
                <a:lnTo>
                  <a:pt x="1196711" y="839937"/>
                </a:lnTo>
                <a:lnTo>
                  <a:pt x="0" y="839937"/>
                </a:lnTo>
                <a:lnTo>
                  <a:pt x="0" y="0"/>
                </a:lnTo>
                <a:close/>
              </a:path>
            </a:pathLst>
          </a:custGeom>
          <a:blipFill>
            <a:blip r:embed="rId4"/>
            <a:stretch>
              <a:fillRect l="-165992" t="-34053" r="-301874" b="-108669"/>
            </a:stretch>
          </a:blipFill>
          <a:ln w="9525" cap="sq">
            <a:solidFill>
              <a:srgbClr val="000000"/>
            </a:solidFill>
            <a:prstDash val="solid"/>
            <a:miter/>
          </a:ln>
        </p:spPr>
      </p:sp>
      <p:sp>
        <p:nvSpPr>
          <p:cNvPr name="Freeform 15" id="15"/>
          <p:cNvSpPr/>
          <p:nvPr/>
        </p:nvSpPr>
        <p:spPr>
          <a:xfrm flipH="false" flipV="false" rot="0">
            <a:off x="5422126" y="2998347"/>
            <a:ext cx="1196712" cy="839937"/>
          </a:xfrm>
          <a:custGeom>
            <a:avLst/>
            <a:gdLst/>
            <a:ahLst/>
            <a:cxnLst/>
            <a:rect r="r" b="b" t="t" l="l"/>
            <a:pathLst>
              <a:path h="839937" w="1196712">
                <a:moveTo>
                  <a:pt x="0" y="0"/>
                </a:moveTo>
                <a:lnTo>
                  <a:pt x="1196712" y="0"/>
                </a:lnTo>
                <a:lnTo>
                  <a:pt x="1196712" y="839937"/>
                </a:lnTo>
                <a:lnTo>
                  <a:pt x="0" y="839937"/>
                </a:lnTo>
                <a:lnTo>
                  <a:pt x="0" y="0"/>
                </a:lnTo>
                <a:close/>
              </a:path>
            </a:pathLst>
          </a:custGeom>
          <a:blipFill>
            <a:blip r:embed="rId4"/>
            <a:stretch>
              <a:fillRect l="-285752" t="-35948" r="-182114" b="-106773"/>
            </a:stretch>
          </a:blipFill>
          <a:ln w="9525" cap="sq">
            <a:solidFill>
              <a:srgbClr val="000000"/>
            </a:solidFill>
            <a:prstDash val="solid"/>
            <a:miter/>
          </a:ln>
        </p:spPr>
      </p:sp>
      <p:sp>
        <p:nvSpPr>
          <p:cNvPr name="TextBox 16" id="16"/>
          <p:cNvSpPr txBox="true"/>
          <p:nvPr/>
        </p:nvSpPr>
        <p:spPr>
          <a:xfrm rot="0">
            <a:off x="8049466" y="4004844"/>
            <a:ext cx="7653989" cy="825762"/>
          </a:xfrm>
          <a:prstGeom prst="rect">
            <a:avLst/>
          </a:prstGeom>
        </p:spPr>
        <p:txBody>
          <a:bodyPr anchor="t" rtlCol="false" tIns="0" lIns="0" bIns="0" rIns="0">
            <a:spAutoFit/>
          </a:bodyPr>
          <a:lstStyle/>
          <a:p>
            <a:pPr algn="just">
              <a:lnSpc>
                <a:spcPts val="3310"/>
              </a:lnSpc>
            </a:pPr>
            <a:r>
              <a:rPr lang="en-US" sz="2364">
                <a:solidFill>
                  <a:srgbClr val="000000"/>
                </a:solidFill>
                <a:latin typeface="TT Firs Neue"/>
                <a:ea typeface="TT Firs Neue"/>
                <a:cs typeface="TT Firs Neue"/>
                <a:sym typeface="TT Firs Neue"/>
              </a:rPr>
              <a:t>A dotted minim equals three crotchets (two for the minim plus half of two for the dot).</a:t>
            </a:r>
          </a:p>
        </p:txBody>
      </p:sp>
      <p:sp>
        <p:nvSpPr>
          <p:cNvPr name="Freeform 17" id="17"/>
          <p:cNvSpPr/>
          <p:nvPr/>
        </p:nvSpPr>
        <p:spPr>
          <a:xfrm flipH="false" flipV="false" rot="0">
            <a:off x="4225414" y="4021569"/>
            <a:ext cx="1196712" cy="839937"/>
          </a:xfrm>
          <a:custGeom>
            <a:avLst/>
            <a:gdLst/>
            <a:ahLst/>
            <a:cxnLst/>
            <a:rect r="r" b="b" t="t" l="l"/>
            <a:pathLst>
              <a:path h="839937" w="1196712">
                <a:moveTo>
                  <a:pt x="0" y="0"/>
                </a:moveTo>
                <a:lnTo>
                  <a:pt x="1196712" y="0"/>
                </a:lnTo>
                <a:lnTo>
                  <a:pt x="1196712" y="839938"/>
                </a:lnTo>
                <a:lnTo>
                  <a:pt x="0" y="839938"/>
                </a:lnTo>
                <a:lnTo>
                  <a:pt x="0" y="0"/>
                </a:lnTo>
                <a:close/>
              </a:path>
            </a:pathLst>
          </a:custGeom>
          <a:blipFill>
            <a:blip r:embed="rId4"/>
            <a:stretch>
              <a:fillRect l="-285752" t="-35948" r="-182114" b="-106773"/>
            </a:stretch>
          </a:blipFill>
          <a:ln w="9525" cap="sq">
            <a:solidFill>
              <a:srgbClr val="000000"/>
            </a:solidFill>
            <a:prstDash val="solid"/>
            <a:miter/>
          </a:ln>
        </p:spPr>
      </p:sp>
      <p:sp>
        <p:nvSpPr>
          <p:cNvPr name="Freeform 18" id="18"/>
          <p:cNvSpPr/>
          <p:nvPr/>
        </p:nvSpPr>
        <p:spPr>
          <a:xfrm flipH="false" flipV="false" rot="0">
            <a:off x="2110911" y="4021569"/>
            <a:ext cx="1196712" cy="839937"/>
          </a:xfrm>
          <a:custGeom>
            <a:avLst/>
            <a:gdLst/>
            <a:ahLst/>
            <a:cxnLst/>
            <a:rect r="r" b="b" t="t" l="l"/>
            <a:pathLst>
              <a:path h="839937" w="1196712">
                <a:moveTo>
                  <a:pt x="0" y="0"/>
                </a:moveTo>
                <a:lnTo>
                  <a:pt x="1196711" y="0"/>
                </a:lnTo>
                <a:lnTo>
                  <a:pt x="1196711" y="839938"/>
                </a:lnTo>
                <a:lnTo>
                  <a:pt x="0" y="839938"/>
                </a:lnTo>
                <a:lnTo>
                  <a:pt x="0" y="0"/>
                </a:lnTo>
                <a:close/>
              </a:path>
            </a:pathLst>
          </a:custGeom>
          <a:blipFill>
            <a:blip r:embed="rId4"/>
            <a:stretch>
              <a:fillRect l="-165992" t="-34053" r="-301874" b="-108669"/>
            </a:stretch>
          </a:blipFill>
          <a:ln w="9525" cap="sq">
            <a:solidFill>
              <a:srgbClr val="000000"/>
            </a:solidFill>
            <a:prstDash val="solid"/>
            <a:miter/>
          </a:ln>
        </p:spPr>
      </p:sp>
      <p:sp>
        <p:nvSpPr>
          <p:cNvPr name="TextBox 19" id="19"/>
          <p:cNvSpPr txBox="true"/>
          <p:nvPr/>
        </p:nvSpPr>
        <p:spPr>
          <a:xfrm rot="0">
            <a:off x="3292135" y="4104539"/>
            <a:ext cx="1021197" cy="597798"/>
          </a:xfrm>
          <a:prstGeom prst="rect">
            <a:avLst/>
          </a:prstGeom>
        </p:spPr>
        <p:txBody>
          <a:bodyPr anchor="t" rtlCol="false" tIns="0" lIns="0" bIns="0" rIns="0">
            <a:spAutoFit/>
          </a:bodyPr>
          <a:lstStyle/>
          <a:p>
            <a:pPr algn="ctr">
              <a:lnSpc>
                <a:spcPts val="4850"/>
              </a:lnSpc>
            </a:pPr>
            <a:r>
              <a:rPr lang="en-US" sz="3464">
                <a:solidFill>
                  <a:srgbClr val="000000"/>
                </a:solidFill>
                <a:latin typeface="TT Firs Neue"/>
                <a:ea typeface="TT Firs Neue"/>
                <a:cs typeface="TT Firs Neue"/>
                <a:sym typeface="TT Firs Neue"/>
              </a:rPr>
              <a:t>=</a:t>
            </a:r>
          </a:p>
        </p:txBody>
      </p:sp>
      <p:sp>
        <p:nvSpPr>
          <p:cNvPr name="Freeform 20" id="20"/>
          <p:cNvSpPr/>
          <p:nvPr/>
        </p:nvSpPr>
        <p:spPr>
          <a:xfrm flipH="false" flipV="false" rot="0">
            <a:off x="5422126" y="4021569"/>
            <a:ext cx="1196712" cy="839937"/>
          </a:xfrm>
          <a:custGeom>
            <a:avLst/>
            <a:gdLst/>
            <a:ahLst/>
            <a:cxnLst/>
            <a:rect r="r" b="b" t="t" l="l"/>
            <a:pathLst>
              <a:path h="839937" w="1196712">
                <a:moveTo>
                  <a:pt x="0" y="0"/>
                </a:moveTo>
                <a:lnTo>
                  <a:pt x="1196712" y="0"/>
                </a:lnTo>
                <a:lnTo>
                  <a:pt x="1196712" y="839938"/>
                </a:lnTo>
                <a:lnTo>
                  <a:pt x="0" y="839938"/>
                </a:lnTo>
                <a:lnTo>
                  <a:pt x="0" y="0"/>
                </a:lnTo>
                <a:close/>
              </a:path>
            </a:pathLst>
          </a:custGeom>
          <a:blipFill>
            <a:blip r:embed="rId4"/>
            <a:stretch>
              <a:fillRect l="-285752" t="-35948" r="-182114" b="-106773"/>
            </a:stretch>
          </a:blipFill>
          <a:ln w="9525" cap="sq">
            <a:solidFill>
              <a:srgbClr val="000000"/>
            </a:solidFill>
            <a:prstDash val="solid"/>
            <a:miter/>
          </a:ln>
        </p:spPr>
      </p:sp>
      <p:sp>
        <p:nvSpPr>
          <p:cNvPr name="TextBox 21" id="21"/>
          <p:cNvSpPr txBox="true"/>
          <p:nvPr/>
        </p:nvSpPr>
        <p:spPr>
          <a:xfrm rot="0">
            <a:off x="2432112" y="4207433"/>
            <a:ext cx="1021197" cy="597798"/>
          </a:xfrm>
          <a:prstGeom prst="rect">
            <a:avLst/>
          </a:prstGeom>
        </p:spPr>
        <p:txBody>
          <a:bodyPr anchor="t" rtlCol="false" tIns="0" lIns="0" bIns="0" rIns="0">
            <a:spAutoFit/>
          </a:bodyPr>
          <a:lstStyle/>
          <a:p>
            <a:pPr algn="ctr">
              <a:lnSpc>
                <a:spcPts val="4850"/>
              </a:lnSpc>
            </a:pPr>
            <a:r>
              <a:rPr lang="en-US" sz="3464">
                <a:solidFill>
                  <a:srgbClr val="000000"/>
                </a:solidFill>
                <a:latin typeface="TT Firs Neue"/>
                <a:ea typeface="TT Firs Neue"/>
                <a:cs typeface="TT Firs Neue"/>
                <a:sym typeface="TT Firs Neue"/>
              </a:rPr>
              <a:t>.</a:t>
            </a:r>
          </a:p>
        </p:txBody>
      </p:sp>
      <p:sp>
        <p:nvSpPr>
          <p:cNvPr name="Freeform 22" id="22"/>
          <p:cNvSpPr/>
          <p:nvPr/>
        </p:nvSpPr>
        <p:spPr>
          <a:xfrm flipH="false" flipV="false" rot="0">
            <a:off x="6618838" y="4021569"/>
            <a:ext cx="1196712" cy="839937"/>
          </a:xfrm>
          <a:custGeom>
            <a:avLst/>
            <a:gdLst/>
            <a:ahLst/>
            <a:cxnLst/>
            <a:rect r="r" b="b" t="t" l="l"/>
            <a:pathLst>
              <a:path h="839937" w="1196712">
                <a:moveTo>
                  <a:pt x="0" y="0"/>
                </a:moveTo>
                <a:lnTo>
                  <a:pt x="1196712" y="0"/>
                </a:lnTo>
                <a:lnTo>
                  <a:pt x="1196712" y="839938"/>
                </a:lnTo>
                <a:lnTo>
                  <a:pt x="0" y="839938"/>
                </a:lnTo>
                <a:lnTo>
                  <a:pt x="0" y="0"/>
                </a:lnTo>
                <a:close/>
              </a:path>
            </a:pathLst>
          </a:custGeom>
          <a:blipFill>
            <a:blip r:embed="rId4"/>
            <a:stretch>
              <a:fillRect l="-285752" t="-35948" r="-182114" b="-106773"/>
            </a:stretch>
          </a:blipFill>
          <a:ln w="9525" cap="sq">
            <a:solidFill>
              <a:srgbClr val="000000"/>
            </a:solidFill>
            <a:prstDash val="solid"/>
            <a:miter/>
          </a:ln>
        </p:spPr>
      </p:sp>
      <p:grpSp>
        <p:nvGrpSpPr>
          <p:cNvPr name="Group 23" id="23"/>
          <p:cNvGrpSpPr/>
          <p:nvPr/>
        </p:nvGrpSpPr>
        <p:grpSpPr>
          <a:xfrm rot="0">
            <a:off x="2110911" y="5091962"/>
            <a:ext cx="11853102" cy="839937"/>
            <a:chOff x="0" y="0"/>
            <a:chExt cx="15804136" cy="1119916"/>
          </a:xfrm>
        </p:grpSpPr>
        <p:sp>
          <p:nvSpPr>
            <p:cNvPr name="Freeform 24" id="24"/>
            <p:cNvSpPr/>
            <p:nvPr/>
          </p:nvSpPr>
          <p:spPr>
            <a:xfrm flipH="false" flipV="false" rot="0">
              <a:off x="2819338" y="0"/>
              <a:ext cx="1595616" cy="1119916"/>
            </a:xfrm>
            <a:custGeom>
              <a:avLst/>
              <a:gdLst/>
              <a:ahLst/>
              <a:cxnLst/>
              <a:rect r="r" b="b" t="t" l="l"/>
              <a:pathLst>
                <a:path h="1119916" w="1595616">
                  <a:moveTo>
                    <a:pt x="0" y="0"/>
                  </a:moveTo>
                  <a:lnTo>
                    <a:pt x="1595616" y="0"/>
                  </a:lnTo>
                  <a:lnTo>
                    <a:pt x="1595616" y="1119916"/>
                  </a:lnTo>
                  <a:lnTo>
                    <a:pt x="0" y="1119916"/>
                  </a:lnTo>
                  <a:lnTo>
                    <a:pt x="0" y="0"/>
                  </a:lnTo>
                  <a:close/>
                </a:path>
              </a:pathLst>
            </a:custGeom>
            <a:blipFill>
              <a:blip r:embed="rId4"/>
              <a:stretch>
                <a:fillRect l="-408173" t="-37844" r="-59693" b="-104878"/>
              </a:stretch>
            </a:blipFill>
            <a:ln w="9525" cap="sq">
              <a:solidFill>
                <a:srgbClr val="000000"/>
              </a:solidFill>
              <a:prstDash val="solid"/>
              <a:miter/>
            </a:ln>
          </p:spPr>
        </p:sp>
        <p:sp>
          <p:nvSpPr>
            <p:cNvPr name="TextBox 25" id="25"/>
            <p:cNvSpPr txBox="true"/>
            <p:nvPr/>
          </p:nvSpPr>
          <p:spPr>
            <a:xfrm rot="0">
              <a:off x="9739122" y="207956"/>
              <a:ext cx="6065014" cy="526342"/>
            </a:xfrm>
            <a:prstGeom prst="rect">
              <a:avLst/>
            </a:prstGeom>
          </p:spPr>
          <p:txBody>
            <a:bodyPr anchor="t" rtlCol="false" tIns="0" lIns="0" bIns="0" rIns="0">
              <a:spAutoFit/>
            </a:bodyPr>
            <a:lstStyle/>
            <a:p>
              <a:pPr algn="just">
                <a:lnSpc>
                  <a:spcPts val="3310"/>
                </a:lnSpc>
              </a:pPr>
              <a:r>
                <a:rPr lang="en-US" sz="2364">
                  <a:solidFill>
                    <a:srgbClr val="000000"/>
                  </a:solidFill>
                  <a:latin typeface="TT Firs Neue"/>
                  <a:ea typeface="TT Firs Neue"/>
                  <a:cs typeface="TT Firs Neue"/>
                  <a:sym typeface="TT Firs Neue"/>
                </a:rPr>
                <a:t>A minim equals four quavers.</a:t>
              </a:r>
            </a:p>
          </p:txBody>
        </p:sp>
        <p:sp>
          <p:nvSpPr>
            <p:cNvPr name="Freeform 26" id="26"/>
            <p:cNvSpPr/>
            <p:nvPr/>
          </p:nvSpPr>
          <p:spPr>
            <a:xfrm flipH="false" flipV="false" rot="0">
              <a:off x="0" y="0"/>
              <a:ext cx="1595616" cy="1119916"/>
            </a:xfrm>
            <a:custGeom>
              <a:avLst/>
              <a:gdLst/>
              <a:ahLst/>
              <a:cxnLst/>
              <a:rect r="r" b="b" t="t" l="l"/>
              <a:pathLst>
                <a:path h="1119916" w="1595616">
                  <a:moveTo>
                    <a:pt x="0" y="0"/>
                  </a:moveTo>
                  <a:lnTo>
                    <a:pt x="1595616" y="0"/>
                  </a:lnTo>
                  <a:lnTo>
                    <a:pt x="1595616" y="1119916"/>
                  </a:lnTo>
                  <a:lnTo>
                    <a:pt x="0" y="1119916"/>
                  </a:lnTo>
                  <a:lnTo>
                    <a:pt x="0" y="0"/>
                  </a:lnTo>
                  <a:close/>
                </a:path>
              </a:pathLst>
            </a:custGeom>
            <a:blipFill>
              <a:blip r:embed="rId4"/>
              <a:stretch>
                <a:fillRect l="-165992" t="-34053" r="-301874" b="-108669"/>
              </a:stretch>
            </a:blipFill>
            <a:ln w="9525" cap="sq">
              <a:solidFill>
                <a:srgbClr val="000000"/>
              </a:solidFill>
              <a:prstDash val="solid"/>
              <a:miter/>
            </a:ln>
          </p:spPr>
        </p:sp>
        <p:sp>
          <p:nvSpPr>
            <p:cNvPr name="TextBox 27" id="27"/>
            <p:cNvSpPr txBox="true"/>
            <p:nvPr/>
          </p:nvSpPr>
          <p:spPr>
            <a:xfrm rot="0">
              <a:off x="1574966" y="136026"/>
              <a:ext cx="1361596" cy="771664"/>
            </a:xfrm>
            <a:prstGeom prst="rect">
              <a:avLst/>
            </a:prstGeom>
          </p:spPr>
          <p:txBody>
            <a:bodyPr anchor="t" rtlCol="false" tIns="0" lIns="0" bIns="0" rIns="0">
              <a:spAutoFit/>
            </a:bodyPr>
            <a:lstStyle/>
            <a:p>
              <a:pPr algn="ctr">
                <a:lnSpc>
                  <a:spcPts val="4850"/>
                </a:lnSpc>
              </a:pPr>
              <a:r>
                <a:rPr lang="en-US" sz="3464">
                  <a:solidFill>
                    <a:srgbClr val="000000"/>
                  </a:solidFill>
                  <a:latin typeface="TT Firs Neue"/>
                  <a:ea typeface="TT Firs Neue"/>
                  <a:cs typeface="TT Firs Neue"/>
                  <a:sym typeface="TT Firs Neue"/>
                </a:rPr>
                <a:t>=</a:t>
              </a:r>
            </a:p>
          </p:txBody>
        </p:sp>
        <p:sp>
          <p:nvSpPr>
            <p:cNvPr name="Freeform 28" id="28"/>
            <p:cNvSpPr/>
            <p:nvPr/>
          </p:nvSpPr>
          <p:spPr>
            <a:xfrm flipH="false" flipV="false" rot="0">
              <a:off x="4414954" y="0"/>
              <a:ext cx="1595616" cy="1119916"/>
            </a:xfrm>
            <a:custGeom>
              <a:avLst/>
              <a:gdLst/>
              <a:ahLst/>
              <a:cxnLst/>
              <a:rect r="r" b="b" t="t" l="l"/>
              <a:pathLst>
                <a:path h="1119916" w="1595616">
                  <a:moveTo>
                    <a:pt x="0" y="0"/>
                  </a:moveTo>
                  <a:lnTo>
                    <a:pt x="1595616" y="0"/>
                  </a:lnTo>
                  <a:lnTo>
                    <a:pt x="1595616" y="1119916"/>
                  </a:lnTo>
                  <a:lnTo>
                    <a:pt x="0" y="1119916"/>
                  </a:lnTo>
                  <a:lnTo>
                    <a:pt x="0" y="0"/>
                  </a:lnTo>
                  <a:close/>
                </a:path>
              </a:pathLst>
            </a:custGeom>
            <a:blipFill>
              <a:blip r:embed="rId4"/>
              <a:stretch>
                <a:fillRect l="-408173" t="-37844" r="-59693" b="-104878"/>
              </a:stretch>
            </a:blipFill>
            <a:ln w="9525" cap="sq">
              <a:solidFill>
                <a:srgbClr val="000000"/>
              </a:solidFill>
              <a:prstDash val="solid"/>
              <a:miter/>
            </a:ln>
          </p:spPr>
        </p:sp>
        <p:sp>
          <p:nvSpPr>
            <p:cNvPr name="Freeform 29" id="29"/>
            <p:cNvSpPr/>
            <p:nvPr/>
          </p:nvSpPr>
          <p:spPr>
            <a:xfrm flipH="false" flipV="false" rot="0">
              <a:off x="6010570" y="0"/>
              <a:ext cx="1595616" cy="1119916"/>
            </a:xfrm>
            <a:custGeom>
              <a:avLst/>
              <a:gdLst/>
              <a:ahLst/>
              <a:cxnLst/>
              <a:rect r="r" b="b" t="t" l="l"/>
              <a:pathLst>
                <a:path h="1119916" w="1595616">
                  <a:moveTo>
                    <a:pt x="0" y="0"/>
                  </a:moveTo>
                  <a:lnTo>
                    <a:pt x="1595616" y="0"/>
                  </a:lnTo>
                  <a:lnTo>
                    <a:pt x="1595616" y="1119916"/>
                  </a:lnTo>
                  <a:lnTo>
                    <a:pt x="0" y="1119916"/>
                  </a:lnTo>
                  <a:lnTo>
                    <a:pt x="0" y="0"/>
                  </a:lnTo>
                  <a:close/>
                </a:path>
              </a:pathLst>
            </a:custGeom>
            <a:blipFill>
              <a:blip r:embed="rId4"/>
              <a:stretch>
                <a:fillRect l="-408173" t="-37844" r="-59693" b="-104878"/>
              </a:stretch>
            </a:blipFill>
            <a:ln w="9525" cap="sq">
              <a:solidFill>
                <a:srgbClr val="000000"/>
              </a:solidFill>
              <a:prstDash val="solid"/>
              <a:miter/>
            </a:ln>
          </p:spPr>
        </p:sp>
        <p:sp>
          <p:nvSpPr>
            <p:cNvPr name="Freeform 30" id="30"/>
            <p:cNvSpPr/>
            <p:nvPr/>
          </p:nvSpPr>
          <p:spPr>
            <a:xfrm flipH="false" flipV="false" rot="0">
              <a:off x="7606186" y="0"/>
              <a:ext cx="1595616" cy="1119916"/>
            </a:xfrm>
            <a:custGeom>
              <a:avLst/>
              <a:gdLst/>
              <a:ahLst/>
              <a:cxnLst/>
              <a:rect r="r" b="b" t="t" l="l"/>
              <a:pathLst>
                <a:path h="1119916" w="1595616">
                  <a:moveTo>
                    <a:pt x="0" y="0"/>
                  </a:moveTo>
                  <a:lnTo>
                    <a:pt x="1595615" y="0"/>
                  </a:lnTo>
                  <a:lnTo>
                    <a:pt x="1595615" y="1119916"/>
                  </a:lnTo>
                  <a:lnTo>
                    <a:pt x="0" y="1119916"/>
                  </a:lnTo>
                  <a:lnTo>
                    <a:pt x="0" y="0"/>
                  </a:lnTo>
                  <a:close/>
                </a:path>
              </a:pathLst>
            </a:custGeom>
            <a:blipFill>
              <a:blip r:embed="rId4"/>
              <a:stretch>
                <a:fillRect l="-408173" t="-37844" r="-59693" b="-104878"/>
              </a:stretch>
            </a:blipFill>
            <a:ln w="9525" cap="sq">
              <a:solidFill>
                <a:srgbClr val="000000"/>
              </a:solidFill>
              <a:prstDash val="solid"/>
              <a:miter/>
            </a:ln>
          </p:spPr>
        </p:sp>
      </p:grpSp>
      <p:grpSp>
        <p:nvGrpSpPr>
          <p:cNvPr name="Group 31" id="31"/>
          <p:cNvGrpSpPr/>
          <p:nvPr/>
        </p:nvGrpSpPr>
        <p:grpSpPr>
          <a:xfrm rot="0">
            <a:off x="2110911" y="6171879"/>
            <a:ext cx="15788975" cy="858987"/>
            <a:chOff x="0" y="0"/>
            <a:chExt cx="21051967" cy="1145316"/>
          </a:xfrm>
        </p:grpSpPr>
        <p:sp>
          <p:nvSpPr>
            <p:cNvPr name="Freeform 32" id="32"/>
            <p:cNvSpPr/>
            <p:nvPr/>
          </p:nvSpPr>
          <p:spPr>
            <a:xfrm flipH="false" flipV="false" rot="0">
              <a:off x="0" y="0"/>
              <a:ext cx="1595616" cy="1119916"/>
            </a:xfrm>
            <a:custGeom>
              <a:avLst/>
              <a:gdLst/>
              <a:ahLst/>
              <a:cxnLst/>
              <a:rect r="r" b="b" t="t" l="l"/>
              <a:pathLst>
                <a:path h="1119916" w="1595616">
                  <a:moveTo>
                    <a:pt x="0" y="0"/>
                  </a:moveTo>
                  <a:lnTo>
                    <a:pt x="1595616" y="0"/>
                  </a:lnTo>
                  <a:lnTo>
                    <a:pt x="1595616" y="1119916"/>
                  </a:lnTo>
                  <a:lnTo>
                    <a:pt x="0" y="1119916"/>
                  </a:lnTo>
                  <a:lnTo>
                    <a:pt x="0" y="0"/>
                  </a:lnTo>
                  <a:close/>
                </a:path>
              </a:pathLst>
            </a:custGeom>
            <a:blipFill>
              <a:blip r:embed="rId4"/>
              <a:stretch>
                <a:fillRect l="-165992" t="-34053" r="-301874" b="-108669"/>
              </a:stretch>
            </a:blipFill>
            <a:ln w="9525" cap="sq">
              <a:solidFill>
                <a:srgbClr val="000000"/>
              </a:solidFill>
              <a:prstDash val="solid"/>
              <a:miter/>
            </a:ln>
          </p:spPr>
        </p:sp>
        <p:sp>
          <p:nvSpPr>
            <p:cNvPr name="TextBox 33" id="33"/>
            <p:cNvSpPr txBox="true"/>
            <p:nvPr/>
          </p:nvSpPr>
          <p:spPr>
            <a:xfrm rot="0">
              <a:off x="1574966" y="136026"/>
              <a:ext cx="1361596" cy="771664"/>
            </a:xfrm>
            <a:prstGeom prst="rect">
              <a:avLst/>
            </a:prstGeom>
          </p:spPr>
          <p:txBody>
            <a:bodyPr anchor="t" rtlCol="false" tIns="0" lIns="0" bIns="0" rIns="0">
              <a:spAutoFit/>
            </a:bodyPr>
            <a:lstStyle/>
            <a:p>
              <a:pPr algn="ctr">
                <a:lnSpc>
                  <a:spcPts val="4850"/>
                </a:lnSpc>
              </a:pPr>
              <a:r>
                <a:rPr lang="en-US" sz="3464">
                  <a:solidFill>
                    <a:srgbClr val="000000"/>
                  </a:solidFill>
                  <a:latin typeface="TT Firs Neue"/>
                  <a:ea typeface="TT Firs Neue"/>
                  <a:cs typeface="TT Firs Neue"/>
                  <a:sym typeface="TT Firs Neue"/>
                </a:rPr>
                <a:t>=</a:t>
              </a:r>
            </a:p>
          </p:txBody>
        </p:sp>
        <p:sp>
          <p:nvSpPr>
            <p:cNvPr name="TextBox 34" id="34"/>
            <p:cNvSpPr txBox="true"/>
            <p:nvPr/>
          </p:nvSpPr>
          <p:spPr>
            <a:xfrm rot="0">
              <a:off x="428268" y="273218"/>
              <a:ext cx="1361596" cy="771664"/>
            </a:xfrm>
            <a:prstGeom prst="rect">
              <a:avLst/>
            </a:prstGeom>
          </p:spPr>
          <p:txBody>
            <a:bodyPr anchor="t" rtlCol="false" tIns="0" lIns="0" bIns="0" rIns="0">
              <a:spAutoFit/>
            </a:bodyPr>
            <a:lstStyle/>
            <a:p>
              <a:pPr algn="ctr">
                <a:lnSpc>
                  <a:spcPts val="4850"/>
                </a:lnSpc>
              </a:pPr>
              <a:r>
                <a:rPr lang="en-US" sz="3464">
                  <a:solidFill>
                    <a:srgbClr val="000000"/>
                  </a:solidFill>
                  <a:latin typeface="TT Firs Neue"/>
                  <a:ea typeface="TT Firs Neue"/>
                  <a:cs typeface="TT Firs Neue"/>
                  <a:sym typeface="TT Firs Neue"/>
                </a:rPr>
                <a:t>.</a:t>
              </a:r>
            </a:p>
          </p:txBody>
        </p:sp>
        <p:sp>
          <p:nvSpPr>
            <p:cNvPr name="Freeform 35" id="35"/>
            <p:cNvSpPr/>
            <p:nvPr/>
          </p:nvSpPr>
          <p:spPr>
            <a:xfrm flipH="false" flipV="false" rot="0">
              <a:off x="2819338" y="25400"/>
              <a:ext cx="1595616" cy="1119916"/>
            </a:xfrm>
            <a:custGeom>
              <a:avLst/>
              <a:gdLst/>
              <a:ahLst/>
              <a:cxnLst/>
              <a:rect r="r" b="b" t="t" l="l"/>
              <a:pathLst>
                <a:path h="1119916" w="1595616">
                  <a:moveTo>
                    <a:pt x="0" y="0"/>
                  </a:moveTo>
                  <a:lnTo>
                    <a:pt x="1595616" y="0"/>
                  </a:lnTo>
                  <a:lnTo>
                    <a:pt x="1595616" y="1119916"/>
                  </a:lnTo>
                  <a:lnTo>
                    <a:pt x="0" y="1119916"/>
                  </a:lnTo>
                  <a:lnTo>
                    <a:pt x="0" y="0"/>
                  </a:lnTo>
                  <a:close/>
                </a:path>
              </a:pathLst>
            </a:custGeom>
            <a:blipFill>
              <a:blip r:embed="rId4"/>
              <a:stretch>
                <a:fillRect l="-408173" t="-37844" r="-59693" b="-104878"/>
              </a:stretch>
            </a:blipFill>
            <a:ln w="9525" cap="sq">
              <a:solidFill>
                <a:srgbClr val="000000"/>
              </a:solidFill>
              <a:prstDash val="solid"/>
              <a:miter/>
            </a:ln>
          </p:spPr>
        </p:sp>
        <p:sp>
          <p:nvSpPr>
            <p:cNvPr name="Freeform 36" id="36"/>
            <p:cNvSpPr/>
            <p:nvPr/>
          </p:nvSpPr>
          <p:spPr>
            <a:xfrm flipH="false" flipV="false" rot="0">
              <a:off x="4414954" y="25400"/>
              <a:ext cx="1595616" cy="1119916"/>
            </a:xfrm>
            <a:custGeom>
              <a:avLst/>
              <a:gdLst/>
              <a:ahLst/>
              <a:cxnLst/>
              <a:rect r="r" b="b" t="t" l="l"/>
              <a:pathLst>
                <a:path h="1119916" w="1595616">
                  <a:moveTo>
                    <a:pt x="0" y="0"/>
                  </a:moveTo>
                  <a:lnTo>
                    <a:pt x="1595616" y="0"/>
                  </a:lnTo>
                  <a:lnTo>
                    <a:pt x="1595616" y="1119916"/>
                  </a:lnTo>
                  <a:lnTo>
                    <a:pt x="0" y="1119916"/>
                  </a:lnTo>
                  <a:lnTo>
                    <a:pt x="0" y="0"/>
                  </a:lnTo>
                  <a:close/>
                </a:path>
              </a:pathLst>
            </a:custGeom>
            <a:blipFill>
              <a:blip r:embed="rId4"/>
              <a:stretch>
                <a:fillRect l="-408173" t="-37844" r="-59693" b="-104878"/>
              </a:stretch>
            </a:blipFill>
            <a:ln w="9525" cap="sq">
              <a:solidFill>
                <a:srgbClr val="000000"/>
              </a:solidFill>
              <a:prstDash val="solid"/>
              <a:miter/>
            </a:ln>
          </p:spPr>
        </p:sp>
        <p:sp>
          <p:nvSpPr>
            <p:cNvPr name="Freeform 37" id="37"/>
            <p:cNvSpPr/>
            <p:nvPr/>
          </p:nvSpPr>
          <p:spPr>
            <a:xfrm flipH="false" flipV="false" rot="0">
              <a:off x="6010570" y="25400"/>
              <a:ext cx="1595616" cy="1119916"/>
            </a:xfrm>
            <a:custGeom>
              <a:avLst/>
              <a:gdLst/>
              <a:ahLst/>
              <a:cxnLst/>
              <a:rect r="r" b="b" t="t" l="l"/>
              <a:pathLst>
                <a:path h="1119916" w="1595616">
                  <a:moveTo>
                    <a:pt x="0" y="0"/>
                  </a:moveTo>
                  <a:lnTo>
                    <a:pt x="1595616" y="0"/>
                  </a:lnTo>
                  <a:lnTo>
                    <a:pt x="1595616" y="1119916"/>
                  </a:lnTo>
                  <a:lnTo>
                    <a:pt x="0" y="1119916"/>
                  </a:lnTo>
                  <a:lnTo>
                    <a:pt x="0" y="0"/>
                  </a:lnTo>
                  <a:close/>
                </a:path>
              </a:pathLst>
            </a:custGeom>
            <a:blipFill>
              <a:blip r:embed="rId4"/>
              <a:stretch>
                <a:fillRect l="-408173" t="-37844" r="-59693" b="-104878"/>
              </a:stretch>
            </a:blipFill>
            <a:ln w="9525" cap="sq">
              <a:solidFill>
                <a:srgbClr val="000000"/>
              </a:solidFill>
              <a:prstDash val="solid"/>
              <a:miter/>
            </a:ln>
          </p:spPr>
        </p:sp>
        <p:sp>
          <p:nvSpPr>
            <p:cNvPr name="Freeform 38" id="38"/>
            <p:cNvSpPr/>
            <p:nvPr/>
          </p:nvSpPr>
          <p:spPr>
            <a:xfrm flipH="false" flipV="false" rot="0">
              <a:off x="7586869" y="25400"/>
              <a:ext cx="1595616" cy="1119916"/>
            </a:xfrm>
            <a:custGeom>
              <a:avLst/>
              <a:gdLst/>
              <a:ahLst/>
              <a:cxnLst/>
              <a:rect r="r" b="b" t="t" l="l"/>
              <a:pathLst>
                <a:path h="1119916" w="1595616">
                  <a:moveTo>
                    <a:pt x="0" y="0"/>
                  </a:moveTo>
                  <a:lnTo>
                    <a:pt x="1595616" y="0"/>
                  </a:lnTo>
                  <a:lnTo>
                    <a:pt x="1595616" y="1119916"/>
                  </a:lnTo>
                  <a:lnTo>
                    <a:pt x="0" y="1119916"/>
                  </a:lnTo>
                  <a:lnTo>
                    <a:pt x="0" y="0"/>
                  </a:lnTo>
                  <a:close/>
                </a:path>
              </a:pathLst>
            </a:custGeom>
            <a:blipFill>
              <a:blip r:embed="rId4"/>
              <a:stretch>
                <a:fillRect l="-408173" t="-37844" r="-59693" b="-104878"/>
              </a:stretch>
            </a:blipFill>
            <a:ln w="9525" cap="sq">
              <a:solidFill>
                <a:srgbClr val="000000"/>
              </a:solidFill>
              <a:prstDash val="solid"/>
              <a:miter/>
            </a:ln>
          </p:spPr>
        </p:sp>
        <p:sp>
          <p:nvSpPr>
            <p:cNvPr name="Freeform 39" id="39"/>
            <p:cNvSpPr/>
            <p:nvPr/>
          </p:nvSpPr>
          <p:spPr>
            <a:xfrm flipH="false" flipV="false" rot="0">
              <a:off x="9182485" y="25400"/>
              <a:ext cx="1595616" cy="1119916"/>
            </a:xfrm>
            <a:custGeom>
              <a:avLst/>
              <a:gdLst/>
              <a:ahLst/>
              <a:cxnLst/>
              <a:rect r="r" b="b" t="t" l="l"/>
              <a:pathLst>
                <a:path h="1119916" w="1595616">
                  <a:moveTo>
                    <a:pt x="0" y="0"/>
                  </a:moveTo>
                  <a:lnTo>
                    <a:pt x="1595616" y="0"/>
                  </a:lnTo>
                  <a:lnTo>
                    <a:pt x="1595616" y="1119916"/>
                  </a:lnTo>
                  <a:lnTo>
                    <a:pt x="0" y="1119916"/>
                  </a:lnTo>
                  <a:lnTo>
                    <a:pt x="0" y="0"/>
                  </a:lnTo>
                  <a:close/>
                </a:path>
              </a:pathLst>
            </a:custGeom>
            <a:blipFill>
              <a:blip r:embed="rId4"/>
              <a:stretch>
                <a:fillRect l="-408173" t="-37844" r="-59693" b="-104878"/>
              </a:stretch>
            </a:blipFill>
            <a:ln w="9525" cap="sq">
              <a:solidFill>
                <a:srgbClr val="000000"/>
              </a:solidFill>
              <a:prstDash val="solid"/>
              <a:miter/>
            </a:ln>
          </p:spPr>
        </p:sp>
        <p:sp>
          <p:nvSpPr>
            <p:cNvPr name="Freeform 40" id="40"/>
            <p:cNvSpPr/>
            <p:nvPr/>
          </p:nvSpPr>
          <p:spPr>
            <a:xfrm flipH="false" flipV="false" rot="0">
              <a:off x="10778101" y="25400"/>
              <a:ext cx="1595616" cy="1119916"/>
            </a:xfrm>
            <a:custGeom>
              <a:avLst/>
              <a:gdLst/>
              <a:ahLst/>
              <a:cxnLst/>
              <a:rect r="r" b="b" t="t" l="l"/>
              <a:pathLst>
                <a:path h="1119916" w="1595616">
                  <a:moveTo>
                    <a:pt x="0" y="0"/>
                  </a:moveTo>
                  <a:lnTo>
                    <a:pt x="1595615" y="0"/>
                  </a:lnTo>
                  <a:lnTo>
                    <a:pt x="1595615" y="1119916"/>
                  </a:lnTo>
                  <a:lnTo>
                    <a:pt x="0" y="1119916"/>
                  </a:lnTo>
                  <a:lnTo>
                    <a:pt x="0" y="0"/>
                  </a:lnTo>
                  <a:close/>
                </a:path>
              </a:pathLst>
            </a:custGeom>
            <a:blipFill>
              <a:blip r:embed="rId4"/>
              <a:stretch>
                <a:fillRect l="-408173" t="-37844" r="-59693" b="-104878"/>
              </a:stretch>
            </a:blipFill>
            <a:ln w="9525" cap="sq">
              <a:solidFill>
                <a:srgbClr val="000000"/>
              </a:solidFill>
              <a:prstDash val="solid"/>
              <a:miter/>
            </a:ln>
          </p:spPr>
        </p:sp>
        <p:sp>
          <p:nvSpPr>
            <p:cNvPr name="TextBox 41" id="41"/>
            <p:cNvSpPr txBox="true"/>
            <p:nvPr/>
          </p:nvSpPr>
          <p:spPr>
            <a:xfrm rot="0">
              <a:off x="12757558" y="18975"/>
              <a:ext cx="8294409" cy="1085142"/>
            </a:xfrm>
            <a:prstGeom prst="rect">
              <a:avLst/>
            </a:prstGeom>
          </p:spPr>
          <p:txBody>
            <a:bodyPr anchor="t" rtlCol="false" tIns="0" lIns="0" bIns="0" rIns="0">
              <a:spAutoFit/>
            </a:bodyPr>
            <a:lstStyle/>
            <a:p>
              <a:pPr algn="just">
                <a:lnSpc>
                  <a:spcPts val="3310"/>
                </a:lnSpc>
              </a:pPr>
              <a:r>
                <a:rPr lang="en-US" sz="2364">
                  <a:solidFill>
                    <a:srgbClr val="000000"/>
                  </a:solidFill>
                  <a:latin typeface="TT Firs Neue"/>
                  <a:ea typeface="TT Firs Neue"/>
                  <a:cs typeface="TT Firs Neue"/>
                  <a:sym typeface="TT Firs Neue"/>
                </a:rPr>
                <a:t>A dotted minim equals six quavers (four for the minim plus half of four for the dot).</a:t>
              </a:r>
            </a:p>
          </p:txBody>
        </p:sp>
      </p:grpSp>
      <p:grpSp>
        <p:nvGrpSpPr>
          <p:cNvPr name="Group 42" id="42"/>
          <p:cNvGrpSpPr/>
          <p:nvPr/>
        </p:nvGrpSpPr>
        <p:grpSpPr>
          <a:xfrm rot="0">
            <a:off x="2432112" y="8862020"/>
            <a:ext cx="1555488" cy="1064317"/>
            <a:chOff x="0" y="0"/>
            <a:chExt cx="409676" cy="280314"/>
          </a:xfrm>
        </p:grpSpPr>
        <p:sp>
          <p:nvSpPr>
            <p:cNvPr name="Freeform 43" id="43"/>
            <p:cNvSpPr/>
            <p:nvPr/>
          </p:nvSpPr>
          <p:spPr>
            <a:xfrm flipH="false" flipV="false" rot="0">
              <a:off x="0" y="0"/>
              <a:ext cx="409676" cy="280314"/>
            </a:xfrm>
            <a:custGeom>
              <a:avLst/>
              <a:gdLst/>
              <a:ahLst/>
              <a:cxnLst/>
              <a:rect r="r" b="b" t="t" l="l"/>
              <a:pathLst>
                <a:path h="280314" w="409676">
                  <a:moveTo>
                    <a:pt x="0" y="0"/>
                  </a:moveTo>
                  <a:lnTo>
                    <a:pt x="409676" y="0"/>
                  </a:lnTo>
                  <a:lnTo>
                    <a:pt x="409676" y="280314"/>
                  </a:lnTo>
                  <a:lnTo>
                    <a:pt x="0" y="280314"/>
                  </a:lnTo>
                  <a:close/>
                </a:path>
              </a:pathLst>
            </a:custGeom>
            <a:solidFill>
              <a:srgbClr val="FFFFFF"/>
            </a:solidFill>
          </p:spPr>
        </p:sp>
        <p:sp>
          <p:nvSpPr>
            <p:cNvPr name="TextBox 44" id="44"/>
            <p:cNvSpPr txBox="true"/>
            <p:nvPr/>
          </p:nvSpPr>
          <p:spPr>
            <a:xfrm>
              <a:off x="0" y="-38100"/>
              <a:ext cx="409676" cy="318414"/>
            </a:xfrm>
            <a:prstGeom prst="rect">
              <a:avLst/>
            </a:prstGeom>
          </p:spPr>
          <p:txBody>
            <a:bodyPr anchor="ctr" rtlCol="false" tIns="50800" lIns="50800" bIns="50800" rIns="50800"/>
            <a:lstStyle/>
            <a:p>
              <a:pPr algn="ctr">
                <a:lnSpc>
                  <a:spcPts val="2659"/>
                </a:lnSpc>
              </a:pPr>
            </a:p>
          </p:txBody>
        </p:sp>
      </p:grpSp>
      <p:sp>
        <p:nvSpPr>
          <p:cNvPr name="Freeform 45" id="45"/>
          <p:cNvSpPr/>
          <p:nvPr/>
        </p:nvSpPr>
        <p:spPr>
          <a:xfrm flipH="false" flipV="false" rot="0">
            <a:off x="2485432" y="9023945"/>
            <a:ext cx="1502167" cy="797275"/>
          </a:xfrm>
          <a:custGeom>
            <a:avLst/>
            <a:gdLst/>
            <a:ahLst/>
            <a:cxnLst/>
            <a:rect r="r" b="b" t="t" l="l"/>
            <a:pathLst>
              <a:path h="797275" w="1502167">
                <a:moveTo>
                  <a:pt x="0" y="0"/>
                </a:moveTo>
                <a:lnTo>
                  <a:pt x="1502168" y="0"/>
                </a:lnTo>
                <a:lnTo>
                  <a:pt x="1502168" y="797275"/>
                </a:lnTo>
                <a:lnTo>
                  <a:pt x="0" y="797275"/>
                </a:lnTo>
                <a:lnTo>
                  <a:pt x="0" y="0"/>
                </a:lnTo>
                <a:close/>
              </a:path>
            </a:pathLst>
          </a:custGeom>
          <a:blipFill>
            <a:blip r:embed="rId5"/>
            <a:stretch>
              <a:fillRect l="-72375" t="0" r="-46966" b="-243666"/>
            </a:stretch>
          </a:blipFill>
        </p:spPr>
      </p:sp>
      <p:sp>
        <p:nvSpPr>
          <p:cNvPr name="TextBox 46" id="46"/>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1-12</a:t>
            </a:r>
          </a:p>
        </p:txBody>
      </p:sp>
      <p:sp>
        <p:nvSpPr>
          <p:cNvPr name="TextBox 47" id="47"/>
          <p:cNvSpPr txBox="true"/>
          <p:nvPr/>
        </p:nvSpPr>
        <p:spPr>
          <a:xfrm rot="0">
            <a:off x="802085" y="276990"/>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Dots, Ties and Slurs</a:t>
            </a:r>
          </a:p>
        </p:txBody>
      </p:sp>
      <p:sp>
        <p:nvSpPr>
          <p:cNvPr name="TextBox 48" id="48"/>
          <p:cNvSpPr txBox="true"/>
          <p:nvPr/>
        </p:nvSpPr>
        <p:spPr>
          <a:xfrm rot="0">
            <a:off x="1079729" y="1296807"/>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5</a:t>
            </a:r>
          </a:p>
        </p:txBody>
      </p:sp>
      <p:sp>
        <p:nvSpPr>
          <p:cNvPr name="TextBox 49" id="49"/>
          <p:cNvSpPr txBox="true"/>
          <p:nvPr/>
        </p:nvSpPr>
        <p:spPr>
          <a:xfrm rot="0">
            <a:off x="6915146" y="3191172"/>
            <a:ext cx="4548761" cy="406662"/>
          </a:xfrm>
          <a:prstGeom prst="rect">
            <a:avLst/>
          </a:prstGeom>
        </p:spPr>
        <p:txBody>
          <a:bodyPr anchor="t" rtlCol="false" tIns="0" lIns="0" bIns="0" rIns="0">
            <a:spAutoFit/>
          </a:bodyPr>
          <a:lstStyle/>
          <a:p>
            <a:pPr algn="just">
              <a:lnSpc>
                <a:spcPts val="3310"/>
              </a:lnSpc>
            </a:pPr>
            <a:r>
              <a:rPr lang="en-US" sz="2364">
                <a:solidFill>
                  <a:srgbClr val="000000"/>
                </a:solidFill>
                <a:latin typeface="TT Firs Neue"/>
                <a:ea typeface="TT Firs Neue"/>
                <a:cs typeface="TT Firs Neue"/>
                <a:sym typeface="TT Firs Neue"/>
              </a:rPr>
              <a:t>A minim equals two crotchets.</a:t>
            </a:r>
          </a:p>
        </p:txBody>
      </p:sp>
      <p:sp>
        <p:nvSpPr>
          <p:cNvPr name="TextBox 50" id="50"/>
          <p:cNvSpPr txBox="true"/>
          <p:nvPr/>
        </p:nvSpPr>
        <p:spPr>
          <a:xfrm rot="0">
            <a:off x="3292135" y="3081316"/>
            <a:ext cx="1021197" cy="597798"/>
          </a:xfrm>
          <a:prstGeom prst="rect">
            <a:avLst/>
          </a:prstGeom>
        </p:spPr>
        <p:txBody>
          <a:bodyPr anchor="t" rtlCol="false" tIns="0" lIns="0" bIns="0" rIns="0">
            <a:spAutoFit/>
          </a:bodyPr>
          <a:lstStyle/>
          <a:p>
            <a:pPr algn="ctr">
              <a:lnSpc>
                <a:spcPts val="4850"/>
              </a:lnSpc>
            </a:pPr>
            <a:r>
              <a:rPr lang="en-US" sz="3464">
                <a:solidFill>
                  <a:srgbClr val="000000"/>
                </a:solidFill>
                <a:latin typeface="TT Firs Neue"/>
                <a:ea typeface="TT Firs Neue"/>
                <a:cs typeface="TT Firs Neue"/>
                <a:sym typeface="TT Firs Neue"/>
              </a:rPr>
              <a:t>=</a:t>
            </a:r>
          </a:p>
        </p:txBody>
      </p:sp>
      <p:sp>
        <p:nvSpPr>
          <p:cNvPr name="TextBox 51" id="51"/>
          <p:cNvSpPr txBox="true"/>
          <p:nvPr/>
        </p:nvSpPr>
        <p:spPr>
          <a:xfrm rot="0">
            <a:off x="243343" y="2238252"/>
            <a:ext cx="1691823" cy="760095"/>
          </a:xfrm>
          <a:prstGeom prst="rect">
            <a:avLst/>
          </a:prstGeom>
        </p:spPr>
        <p:txBody>
          <a:bodyPr anchor="t" rtlCol="false" tIns="0" lIns="0" bIns="0" rIns="0">
            <a:spAutoFit/>
          </a:bodyPr>
          <a:lstStyle/>
          <a:p>
            <a:pPr algn="l" marL="0" indent="0" lvl="0">
              <a:lnSpc>
                <a:spcPts val="4800"/>
              </a:lnSpc>
            </a:pPr>
            <a:r>
              <a:rPr lang="en-US" sz="4800" spc="-264">
                <a:solidFill>
                  <a:srgbClr val="263A99"/>
                </a:solidFill>
                <a:latin typeface="Heading Now 71-78"/>
                <a:ea typeface="Heading Now 71-78"/>
                <a:cs typeface="Heading Now 71-78"/>
                <a:sym typeface="Heading Now 71-78"/>
              </a:rPr>
              <a:t>Dots</a:t>
            </a:r>
          </a:p>
        </p:txBody>
      </p:sp>
      <p:sp>
        <p:nvSpPr>
          <p:cNvPr name="TextBox 52" id="52"/>
          <p:cNvSpPr txBox="true"/>
          <p:nvPr/>
        </p:nvSpPr>
        <p:spPr>
          <a:xfrm rot="0">
            <a:off x="2110911" y="2403159"/>
            <a:ext cx="8943852" cy="406662"/>
          </a:xfrm>
          <a:prstGeom prst="rect">
            <a:avLst/>
          </a:prstGeom>
        </p:spPr>
        <p:txBody>
          <a:bodyPr anchor="t" rtlCol="false" tIns="0" lIns="0" bIns="0" rIns="0">
            <a:spAutoFit/>
          </a:bodyPr>
          <a:lstStyle/>
          <a:p>
            <a:pPr algn="just">
              <a:lnSpc>
                <a:spcPts val="3310"/>
              </a:lnSpc>
            </a:pPr>
            <a:r>
              <a:rPr lang="en-US" sz="2364">
                <a:solidFill>
                  <a:srgbClr val="000000"/>
                </a:solidFill>
                <a:latin typeface="TT Firs Neue"/>
                <a:ea typeface="TT Firs Neue"/>
                <a:cs typeface="TT Firs Neue"/>
                <a:sym typeface="TT Firs Neue"/>
              </a:rPr>
              <a:t>A </a:t>
            </a:r>
            <a:r>
              <a:rPr lang="en-US" sz="2364" b="true">
                <a:solidFill>
                  <a:srgbClr val="000000"/>
                </a:solidFill>
                <a:latin typeface="TT Firs Neue Bold"/>
                <a:ea typeface="TT Firs Neue Bold"/>
                <a:cs typeface="TT Firs Neue Bold"/>
                <a:sym typeface="TT Firs Neue Bold"/>
              </a:rPr>
              <a:t>dot</a:t>
            </a:r>
            <a:r>
              <a:rPr lang="en-US" sz="2364">
                <a:solidFill>
                  <a:srgbClr val="000000"/>
                </a:solidFill>
                <a:latin typeface="TT Firs Neue"/>
                <a:ea typeface="TT Firs Neue"/>
                <a:cs typeface="TT Firs Neue"/>
                <a:sym typeface="TT Firs Neue"/>
              </a:rPr>
              <a:t> after a note makes it half as long again. For example:</a:t>
            </a:r>
          </a:p>
        </p:txBody>
      </p:sp>
      <p:sp>
        <p:nvSpPr>
          <p:cNvPr name="TextBox 53" id="53"/>
          <p:cNvSpPr txBox="true"/>
          <p:nvPr/>
        </p:nvSpPr>
        <p:spPr>
          <a:xfrm rot="0">
            <a:off x="243343" y="7688091"/>
            <a:ext cx="2036826" cy="760095"/>
          </a:xfrm>
          <a:prstGeom prst="rect">
            <a:avLst/>
          </a:prstGeom>
        </p:spPr>
        <p:txBody>
          <a:bodyPr anchor="t" rtlCol="false" tIns="0" lIns="0" bIns="0" rIns="0">
            <a:spAutoFit/>
          </a:bodyPr>
          <a:lstStyle/>
          <a:p>
            <a:pPr algn="l" marL="0" indent="0" lvl="0">
              <a:lnSpc>
                <a:spcPts val="4800"/>
              </a:lnSpc>
            </a:pPr>
            <a:r>
              <a:rPr lang="en-US" sz="4800" spc="-264">
                <a:solidFill>
                  <a:srgbClr val="263A99"/>
                </a:solidFill>
                <a:latin typeface="Heading Now 71-78"/>
                <a:ea typeface="Heading Now 71-78"/>
                <a:cs typeface="Heading Now 71-78"/>
                <a:sym typeface="Heading Now 71-78"/>
              </a:rPr>
              <a:t>Ties</a:t>
            </a:r>
          </a:p>
        </p:txBody>
      </p:sp>
      <p:sp>
        <p:nvSpPr>
          <p:cNvPr name="TextBox 54" id="54"/>
          <p:cNvSpPr txBox="true"/>
          <p:nvPr/>
        </p:nvSpPr>
        <p:spPr>
          <a:xfrm rot="0">
            <a:off x="2098142" y="7855282"/>
            <a:ext cx="15966444" cy="825762"/>
          </a:xfrm>
          <a:prstGeom prst="rect">
            <a:avLst/>
          </a:prstGeom>
        </p:spPr>
        <p:txBody>
          <a:bodyPr anchor="t" rtlCol="false" tIns="0" lIns="0" bIns="0" rIns="0">
            <a:spAutoFit/>
          </a:bodyPr>
          <a:lstStyle/>
          <a:p>
            <a:pPr algn="just">
              <a:lnSpc>
                <a:spcPts val="3310"/>
              </a:lnSpc>
            </a:pPr>
            <a:r>
              <a:rPr lang="en-US" sz="2364">
                <a:solidFill>
                  <a:srgbClr val="000000"/>
                </a:solidFill>
                <a:latin typeface="TT Firs Neue"/>
                <a:ea typeface="TT Firs Neue"/>
                <a:cs typeface="TT Firs Neue"/>
                <a:sym typeface="TT Firs Neue"/>
              </a:rPr>
              <a:t>A </a:t>
            </a:r>
            <a:r>
              <a:rPr lang="en-US" sz="2364" b="true">
                <a:solidFill>
                  <a:srgbClr val="000000"/>
                </a:solidFill>
                <a:latin typeface="TT Firs Neue Bold"/>
                <a:ea typeface="TT Firs Neue Bold"/>
                <a:cs typeface="TT Firs Neue Bold"/>
                <a:sym typeface="TT Firs Neue Bold"/>
              </a:rPr>
              <a:t>tie</a:t>
            </a:r>
            <a:r>
              <a:rPr lang="en-US" sz="2364">
                <a:solidFill>
                  <a:srgbClr val="000000"/>
                </a:solidFill>
                <a:latin typeface="TT Firs Neue"/>
                <a:ea typeface="TT Firs Neue"/>
                <a:cs typeface="TT Firs Neue"/>
                <a:sym typeface="TT Firs Neue"/>
              </a:rPr>
              <a:t> is another way of making a sound last longer. It is a short curved line connecting one note to another of </a:t>
            </a:r>
            <a:r>
              <a:rPr lang="en-US" sz="2364" b="true">
                <a:solidFill>
                  <a:srgbClr val="000000"/>
                </a:solidFill>
                <a:latin typeface="TT Firs Neue Bold"/>
                <a:ea typeface="TT Firs Neue Bold"/>
                <a:cs typeface="TT Firs Neue Bold"/>
                <a:sym typeface="TT Firs Neue Bold"/>
              </a:rPr>
              <a:t>the same pitch</a:t>
            </a:r>
            <a:r>
              <a:rPr lang="en-US" sz="2364">
                <a:solidFill>
                  <a:srgbClr val="000000"/>
                </a:solidFill>
                <a:latin typeface="TT Firs Neue"/>
                <a:ea typeface="TT Firs Neue"/>
                <a:cs typeface="TT Firs Neue"/>
                <a:sym typeface="TT Firs Neue"/>
              </a:rPr>
              <a:t>. Only the first note is played and is held for the value of all the notes tied together. E.g.:</a:t>
            </a:r>
          </a:p>
        </p:txBody>
      </p:sp>
      <p:sp>
        <p:nvSpPr>
          <p:cNvPr name="TextBox 55" id="55"/>
          <p:cNvSpPr txBox="true"/>
          <p:nvPr/>
        </p:nvSpPr>
        <p:spPr>
          <a:xfrm rot="0">
            <a:off x="3802734" y="9004621"/>
            <a:ext cx="1021197" cy="597798"/>
          </a:xfrm>
          <a:prstGeom prst="rect">
            <a:avLst/>
          </a:prstGeom>
        </p:spPr>
        <p:txBody>
          <a:bodyPr anchor="t" rtlCol="false" tIns="0" lIns="0" bIns="0" rIns="0">
            <a:spAutoFit/>
          </a:bodyPr>
          <a:lstStyle/>
          <a:p>
            <a:pPr algn="ctr">
              <a:lnSpc>
                <a:spcPts val="4850"/>
              </a:lnSpc>
            </a:pPr>
            <a:r>
              <a:rPr lang="en-US" sz="3464">
                <a:solidFill>
                  <a:srgbClr val="000000"/>
                </a:solidFill>
                <a:latin typeface="TT Firs Neue"/>
                <a:ea typeface="TT Firs Neue"/>
                <a:cs typeface="TT Firs Neue"/>
                <a:sym typeface="TT Firs Neue"/>
              </a:rPr>
              <a:t>=</a:t>
            </a:r>
          </a:p>
        </p:txBody>
      </p:sp>
      <p:sp>
        <p:nvSpPr>
          <p:cNvPr name="Freeform 56" id="56"/>
          <p:cNvSpPr/>
          <p:nvPr/>
        </p:nvSpPr>
        <p:spPr>
          <a:xfrm flipH="false" flipV="false" rot="0">
            <a:off x="4687643" y="8909645"/>
            <a:ext cx="1196712" cy="839937"/>
          </a:xfrm>
          <a:custGeom>
            <a:avLst/>
            <a:gdLst/>
            <a:ahLst/>
            <a:cxnLst/>
            <a:rect r="r" b="b" t="t" l="l"/>
            <a:pathLst>
              <a:path h="839937" w="1196712">
                <a:moveTo>
                  <a:pt x="0" y="0"/>
                </a:moveTo>
                <a:lnTo>
                  <a:pt x="1196712" y="0"/>
                </a:lnTo>
                <a:lnTo>
                  <a:pt x="1196712" y="839937"/>
                </a:lnTo>
                <a:lnTo>
                  <a:pt x="0" y="839937"/>
                </a:lnTo>
                <a:lnTo>
                  <a:pt x="0" y="0"/>
                </a:lnTo>
                <a:close/>
              </a:path>
            </a:pathLst>
          </a:custGeom>
          <a:blipFill>
            <a:blip r:embed="rId4"/>
            <a:stretch>
              <a:fillRect l="-285752" t="-35948" r="-182114" b="-106773"/>
            </a:stretch>
          </a:blipFill>
          <a:ln w="9525" cap="sq">
            <a:solidFill>
              <a:srgbClr val="000000"/>
            </a:solidFill>
            <a:prstDash val="solid"/>
            <a:miter/>
          </a:ln>
        </p:spPr>
      </p:sp>
      <p:sp>
        <p:nvSpPr>
          <p:cNvPr name="Freeform 57" id="57"/>
          <p:cNvSpPr/>
          <p:nvPr/>
        </p:nvSpPr>
        <p:spPr>
          <a:xfrm flipH="false" flipV="false" rot="0">
            <a:off x="5884355" y="8909645"/>
            <a:ext cx="1196712" cy="839937"/>
          </a:xfrm>
          <a:custGeom>
            <a:avLst/>
            <a:gdLst/>
            <a:ahLst/>
            <a:cxnLst/>
            <a:rect r="r" b="b" t="t" l="l"/>
            <a:pathLst>
              <a:path h="839937" w="1196712">
                <a:moveTo>
                  <a:pt x="0" y="0"/>
                </a:moveTo>
                <a:lnTo>
                  <a:pt x="1196712" y="0"/>
                </a:lnTo>
                <a:lnTo>
                  <a:pt x="1196712" y="839937"/>
                </a:lnTo>
                <a:lnTo>
                  <a:pt x="0" y="839937"/>
                </a:lnTo>
                <a:lnTo>
                  <a:pt x="0" y="0"/>
                </a:lnTo>
                <a:close/>
              </a:path>
            </a:pathLst>
          </a:custGeom>
          <a:blipFill>
            <a:blip r:embed="rId4"/>
            <a:stretch>
              <a:fillRect l="-285752" t="-35948" r="-182114" b="-106773"/>
            </a:stretch>
          </a:blipFill>
          <a:ln w="9525" cap="sq">
            <a:solidFill>
              <a:srgbClr val="000000"/>
            </a:solidFill>
            <a:prstDash val="solid"/>
            <a:miter/>
          </a:ln>
        </p:spPr>
      </p:sp>
      <p:sp>
        <p:nvSpPr>
          <p:cNvPr name="Freeform 58" id="58"/>
          <p:cNvSpPr/>
          <p:nvPr/>
        </p:nvSpPr>
        <p:spPr>
          <a:xfrm flipH="false" flipV="false" rot="0">
            <a:off x="7081067" y="8909645"/>
            <a:ext cx="1196712" cy="839937"/>
          </a:xfrm>
          <a:custGeom>
            <a:avLst/>
            <a:gdLst/>
            <a:ahLst/>
            <a:cxnLst/>
            <a:rect r="r" b="b" t="t" l="l"/>
            <a:pathLst>
              <a:path h="839937" w="1196712">
                <a:moveTo>
                  <a:pt x="0" y="0"/>
                </a:moveTo>
                <a:lnTo>
                  <a:pt x="1196712" y="0"/>
                </a:lnTo>
                <a:lnTo>
                  <a:pt x="1196712" y="839937"/>
                </a:lnTo>
                <a:lnTo>
                  <a:pt x="0" y="839937"/>
                </a:lnTo>
                <a:lnTo>
                  <a:pt x="0" y="0"/>
                </a:lnTo>
                <a:close/>
              </a:path>
            </a:pathLst>
          </a:custGeom>
          <a:blipFill>
            <a:blip r:embed="rId4"/>
            <a:stretch>
              <a:fillRect l="-285752" t="-35948" r="-182114" b="-106773"/>
            </a:stretch>
          </a:blipFill>
          <a:ln w="9525" cap="sq">
            <a:solidFill>
              <a:srgbClr val="000000"/>
            </a:solidFill>
            <a:prstDash val="solid"/>
            <a:miter/>
          </a:ln>
        </p:spPr>
      </p:sp>
      <p:sp>
        <p:nvSpPr>
          <p:cNvPr name="Freeform 59" id="59"/>
          <p:cNvSpPr/>
          <p:nvPr/>
        </p:nvSpPr>
        <p:spPr>
          <a:xfrm flipH="false" flipV="false" rot="0">
            <a:off x="9144000" y="8938220"/>
            <a:ext cx="1196712" cy="839937"/>
          </a:xfrm>
          <a:custGeom>
            <a:avLst/>
            <a:gdLst/>
            <a:ahLst/>
            <a:cxnLst/>
            <a:rect r="r" b="b" t="t" l="l"/>
            <a:pathLst>
              <a:path h="839937" w="1196712">
                <a:moveTo>
                  <a:pt x="0" y="0"/>
                </a:moveTo>
                <a:lnTo>
                  <a:pt x="1196712" y="0"/>
                </a:lnTo>
                <a:lnTo>
                  <a:pt x="1196712" y="839937"/>
                </a:lnTo>
                <a:lnTo>
                  <a:pt x="0" y="839937"/>
                </a:lnTo>
                <a:lnTo>
                  <a:pt x="0" y="0"/>
                </a:lnTo>
                <a:close/>
              </a:path>
            </a:pathLst>
          </a:custGeom>
          <a:blipFill>
            <a:blip r:embed="rId4"/>
            <a:stretch>
              <a:fillRect l="-165992" t="-34053" r="-301874" b="-108669"/>
            </a:stretch>
          </a:blipFill>
          <a:ln w="9525" cap="sq">
            <a:solidFill>
              <a:srgbClr val="000000"/>
            </a:solidFill>
            <a:prstDash val="solid"/>
            <a:miter/>
          </a:ln>
        </p:spPr>
      </p:sp>
      <p:sp>
        <p:nvSpPr>
          <p:cNvPr name="TextBox 60" id="60"/>
          <p:cNvSpPr txBox="true"/>
          <p:nvPr/>
        </p:nvSpPr>
        <p:spPr>
          <a:xfrm rot="0">
            <a:off x="8168329" y="9021189"/>
            <a:ext cx="1021197" cy="597798"/>
          </a:xfrm>
          <a:prstGeom prst="rect">
            <a:avLst/>
          </a:prstGeom>
        </p:spPr>
        <p:txBody>
          <a:bodyPr anchor="t" rtlCol="false" tIns="0" lIns="0" bIns="0" rIns="0">
            <a:spAutoFit/>
          </a:bodyPr>
          <a:lstStyle/>
          <a:p>
            <a:pPr algn="ctr">
              <a:lnSpc>
                <a:spcPts val="4850"/>
              </a:lnSpc>
            </a:pPr>
            <a:r>
              <a:rPr lang="en-US" sz="3464">
                <a:solidFill>
                  <a:srgbClr val="000000"/>
                </a:solidFill>
                <a:latin typeface="TT Firs Neue"/>
                <a:ea typeface="TT Firs Neue"/>
                <a:cs typeface="TT Firs Neue"/>
                <a:sym typeface="TT Firs Neue"/>
              </a:rPr>
              <a:t>=</a:t>
            </a:r>
          </a:p>
        </p:txBody>
      </p:sp>
      <p:sp>
        <p:nvSpPr>
          <p:cNvPr name="TextBox 61" id="61"/>
          <p:cNvSpPr txBox="true"/>
          <p:nvPr/>
        </p:nvSpPr>
        <p:spPr>
          <a:xfrm rot="0">
            <a:off x="9465201" y="9124084"/>
            <a:ext cx="1021197" cy="597798"/>
          </a:xfrm>
          <a:prstGeom prst="rect">
            <a:avLst/>
          </a:prstGeom>
        </p:spPr>
        <p:txBody>
          <a:bodyPr anchor="t" rtlCol="false" tIns="0" lIns="0" bIns="0" rIns="0">
            <a:spAutoFit/>
          </a:bodyPr>
          <a:lstStyle/>
          <a:p>
            <a:pPr algn="ctr">
              <a:lnSpc>
                <a:spcPts val="4850"/>
              </a:lnSpc>
            </a:pPr>
            <a:r>
              <a:rPr lang="en-US" sz="3464">
                <a:solidFill>
                  <a:srgbClr val="000000"/>
                </a:solidFill>
                <a:latin typeface="TT Firs Neue"/>
                <a:ea typeface="TT Firs Neue"/>
                <a:cs typeface="TT Firs Neue"/>
                <a:sym typeface="TT Firs Neue"/>
              </a:rPr>
              <a: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236703" y="116782"/>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630114" y="-1530489"/>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803211" y="644511"/>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241059" y="8570621"/>
            <a:ext cx="19894422" cy="3975384"/>
            <a:chOff x="0" y="0"/>
            <a:chExt cx="5239683" cy="1047015"/>
          </a:xfrm>
        </p:grpSpPr>
        <p:sp>
          <p:nvSpPr>
            <p:cNvPr name="Freeform 8" id="8"/>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9" id="9"/>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426675" y="5186187"/>
            <a:ext cx="2340864" cy="1253132"/>
          </a:xfrm>
          <a:custGeom>
            <a:avLst/>
            <a:gdLst/>
            <a:ahLst/>
            <a:cxnLst/>
            <a:rect r="r" b="b" t="t" l="l"/>
            <a:pathLst>
              <a:path h="1253132" w="2340864">
                <a:moveTo>
                  <a:pt x="0" y="0"/>
                </a:moveTo>
                <a:lnTo>
                  <a:pt x="2340864" y="0"/>
                </a:lnTo>
                <a:lnTo>
                  <a:pt x="2340864" y="1253132"/>
                </a:lnTo>
                <a:lnTo>
                  <a:pt x="0" y="1253132"/>
                </a:lnTo>
                <a:lnTo>
                  <a:pt x="0" y="0"/>
                </a:lnTo>
                <a:close/>
              </a:path>
            </a:pathLst>
          </a:custGeom>
          <a:blipFill>
            <a:blip r:embed="rId4"/>
            <a:stretch>
              <a:fillRect l="-70367" t="0" r="-23303" b="0"/>
            </a:stretch>
          </a:blipFill>
        </p:spPr>
      </p:sp>
      <p:sp>
        <p:nvSpPr>
          <p:cNvPr name="Freeform 14" id="14"/>
          <p:cNvSpPr/>
          <p:nvPr/>
        </p:nvSpPr>
        <p:spPr>
          <a:xfrm flipH="false" flipV="false" rot="0">
            <a:off x="8563301" y="3030069"/>
            <a:ext cx="1470059" cy="1361029"/>
          </a:xfrm>
          <a:custGeom>
            <a:avLst/>
            <a:gdLst/>
            <a:ahLst/>
            <a:cxnLst/>
            <a:rect r="r" b="b" t="t" l="l"/>
            <a:pathLst>
              <a:path h="1361029" w="1470059">
                <a:moveTo>
                  <a:pt x="0" y="0"/>
                </a:moveTo>
                <a:lnTo>
                  <a:pt x="1470059" y="0"/>
                </a:lnTo>
                <a:lnTo>
                  <a:pt x="1470059" y="1361029"/>
                </a:lnTo>
                <a:lnTo>
                  <a:pt x="0" y="1361029"/>
                </a:lnTo>
                <a:lnTo>
                  <a:pt x="0" y="0"/>
                </a:lnTo>
                <a:close/>
              </a:path>
            </a:pathLst>
          </a:custGeom>
          <a:blipFill>
            <a:blip r:embed="rId4"/>
            <a:stretch>
              <a:fillRect l="-322982" t="-51780" r="-85404" b="0"/>
            </a:stretch>
          </a:blipFill>
        </p:spPr>
      </p:sp>
      <p:sp>
        <p:nvSpPr>
          <p:cNvPr name="Freeform 15" id="15"/>
          <p:cNvSpPr/>
          <p:nvPr/>
        </p:nvSpPr>
        <p:spPr>
          <a:xfrm flipH="false" flipV="false" rot="0">
            <a:off x="10733204" y="3030069"/>
            <a:ext cx="2209207" cy="1361029"/>
          </a:xfrm>
          <a:custGeom>
            <a:avLst/>
            <a:gdLst/>
            <a:ahLst/>
            <a:cxnLst/>
            <a:rect r="r" b="b" t="t" l="l"/>
            <a:pathLst>
              <a:path h="1361029" w="2209207">
                <a:moveTo>
                  <a:pt x="0" y="0"/>
                </a:moveTo>
                <a:lnTo>
                  <a:pt x="2209206" y="0"/>
                </a:lnTo>
                <a:lnTo>
                  <a:pt x="2209206" y="1361029"/>
                </a:lnTo>
                <a:lnTo>
                  <a:pt x="0" y="1361029"/>
                </a:lnTo>
                <a:lnTo>
                  <a:pt x="0" y="0"/>
                </a:lnTo>
                <a:close/>
              </a:path>
            </a:pathLst>
          </a:custGeom>
          <a:blipFill>
            <a:blip r:embed="rId5"/>
            <a:stretch>
              <a:fillRect l="-166630" t="-94909" r="-367020" b="-67367"/>
            </a:stretch>
          </a:blipFill>
        </p:spPr>
      </p:sp>
      <p:sp>
        <p:nvSpPr>
          <p:cNvPr name="TextBox 16" id="16"/>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13-21</a:t>
            </a:r>
          </a:p>
        </p:txBody>
      </p:sp>
      <p:sp>
        <p:nvSpPr>
          <p:cNvPr name="TextBox 17" id="17"/>
          <p:cNvSpPr txBox="true"/>
          <p:nvPr/>
        </p:nvSpPr>
        <p:spPr>
          <a:xfrm rot="0">
            <a:off x="1426675" y="376914"/>
            <a:ext cx="1691823" cy="760095"/>
          </a:xfrm>
          <a:prstGeom prst="rect">
            <a:avLst/>
          </a:prstGeom>
        </p:spPr>
        <p:txBody>
          <a:bodyPr anchor="t" rtlCol="false" tIns="0" lIns="0" bIns="0" rIns="0">
            <a:spAutoFit/>
          </a:bodyPr>
          <a:lstStyle/>
          <a:p>
            <a:pPr algn="l" marL="0" indent="0" lvl="0">
              <a:lnSpc>
                <a:spcPts val="4800"/>
              </a:lnSpc>
            </a:pPr>
            <a:r>
              <a:rPr lang="en-US" sz="4800" spc="-264">
                <a:solidFill>
                  <a:srgbClr val="263A99"/>
                </a:solidFill>
                <a:latin typeface="Heading Now 71-78"/>
                <a:ea typeface="Heading Now 71-78"/>
                <a:cs typeface="Heading Now 71-78"/>
                <a:sym typeface="Heading Now 71-78"/>
              </a:rPr>
              <a:t>Slurs</a:t>
            </a:r>
          </a:p>
        </p:txBody>
      </p:sp>
      <p:sp>
        <p:nvSpPr>
          <p:cNvPr name="TextBox 18" id="18"/>
          <p:cNvSpPr txBox="true"/>
          <p:nvPr/>
        </p:nvSpPr>
        <p:spPr>
          <a:xfrm rot="0">
            <a:off x="1426675" y="1225440"/>
            <a:ext cx="15434650" cy="2083062"/>
          </a:xfrm>
          <a:prstGeom prst="rect">
            <a:avLst/>
          </a:prstGeom>
        </p:spPr>
        <p:txBody>
          <a:bodyPr anchor="t" rtlCol="false" tIns="0" lIns="0" bIns="0" rIns="0">
            <a:spAutoFit/>
          </a:bodyPr>
          <a:lstStyle/>
          <a:p>
            <a:pPr algn="just">
              <a:lnSpc>
                <a:spcPts val="3310"/>
              </a:lnSpc>
            </a:pPr>
            <a:r>
              <a:rPr lang="en-US" sz="2364">
                <a:solidFill>
                  <a:srgbClr val="000000"/>
                </a:solidFill>
                <a:latin typeface="TT Firs Neue"/>
                <a:ea typeface="TT Firs Neue"/>
                <a:cs typeface="TT Firs Neue"/>
                <a:sym typeface="TT Firs Neue"/>
              </a:rPr>
              <a:t>A </a:t>
            </a:r>
            <a:r>
              <a:rPr lang="en-US" sz="2364" b="true">
                <a:solidFill>
                  <a:srgbClr val="000000"/>
                </a:solidFill>
                <a:latin typeface="TT Firs Neue Bold"/>
                <a:ea typeface="TT Firs Neue Bold"/>
                <a:cs typeface="TT Firs Neue Bold"/>
                <a:sym typeface="TT Firs Neue Bold"/>
              </a:rPr>
              <a:t>slur </a:t>
            </a:r>
            <a:r>
              <a:rPr lang="en-US" sz="2364">
                <a:solidFill>
                  <a:srgbClr val="000000"/>
                </a:solidFill>
                <a:latin typeface="TT Firs Neue"/>
                <a:ea typeface="TT Firs Neue"/>
                <a:cs typeface="TT Firs Neue"/>
                <a:sym typeface="TT Firs Neue"/>
              </a:rPr>
              <a:t>is a curved line that joins two or more notes to show that they are to be played </a:t>
            </a:r>
            <a:r>
              <a:rPr lang="en-US" sz="2364" b="true">
                <a:solidFill>
                  <a:srgbClr val="000000"/>
                </a:solidFill>
                <a:latin typeface="TT Firs Neue Bold"/>
                <a:ea typeface="TT Firs Neue Bold"/>
                <a:cs typeface="TT Firs Neue Bold"/>
                <a:sym typeface="TT Firs Neue Bold"/>
              </a:rPr>
              <a:t>legato </a:t>
            </a:r>
            <a:r>
              <a:rPr lang="en-US" sz="2364">
                <a:solidFill>
                  <a:srgbClr val="000000"/>
                </a:solidFill>
                <a:latin typeface="TT Firs Neue"/>
                <a:ea typeface="TT Firs Neue"/>
                <a:cs typeface="TT Firs Neue"/>
                <a:sym typeface="TT Firs Neue"/>
              </a:rPr>
              <a:t>(played with no perceptible separation, creating a continuous, flowing sound). </a:t>
            </a:r>
          </a:p>
          <a:p>
            <a:pPr algn="just">
              <a:lnSpc>
                <a:spcPts val="3310"/>
              </a:lnSpc>
            </a:pPr>
          </a:p>
          <a:p>
            <a:pPr algn="just">
              <a:lnSpc>
                <a:spcPts val="3310"/>
              </a:lnSpc>
            </a:pPr>
            <a:r>
              <a:rPr lang="en-US" sz="2364">
                <a:solidFill>
                  <a:srgbClr val="000000"/>
                </a:solidFill>
                <a:latin typeface="TT Firs Neue"/>
                <a:ea typeface="TT Firs Neue"/>
                <a:cs typeface="TT Firs Neue"/>
                <a:sym typeface="TT Firs Neue"/>
              </a:rPr>
              <a:t>The notes may be adjacent, or there may be other notes between the first and last note; in either case, the slur applies to every note it covers. For example:</a:t>
            </a:r>
          </a:p>
        </p:txBody>
      </p:sp>
      <p:sp>
        <p:nvSpPr>
          <p:cNvPr name="TextBox 19" id="19"/>
          <p:cNvSpPr txBox="true"/>
          <p:nvPr/>
        </p:nvSpPr>
        <p:spPr>
          <a:xfrm rot="0">
            <a:off x="1426675" y="8883085"/>
            <a:ext cx="15434650" cy="704850"/>
          </a:xfrm>
          <a:prstGeom prst="rect">
            <a:avLst/>
          </a:prstGeom>
        </p:spPr>
        <p:txBody>
          <a:bodyPr anchor="t" rtlCol="false" tIns="0" lIns="0" bIns="0" rIns="0">
            <a:spAutoFit/>
          </a:bodyPr>
          <a:lstStyle/>
          <a:p>
            <a:pPr algn="l" marL="511074" indent="-255537" lvl="1">
              <a:lnSpc>
                <a:spcPts val="2840"/>
              </a:lnSpc>
              <a:buFont typeface="Arial"/>
              <a:buChar char="•"/>
            </a:pPr>
            <a:r>
              <a:rPr lang="en-US" sz="2367">
                <a:solidFill>
                  <a:srgbClr val="0B0A0A"/>
                </a:solidFill>
                <a:latin typeface="TT Firs Neue"/>
                <a:ea typeface="TT Firs Neue"/>
                <a:cs typeface="TT Firs Neue"/>
                <a:sym typeface="TT Firs Neue"/>
              </a:rPr>
              <a:t>If the st</a:t>
            </a:r>
            <a:r>
              <a:rPr lang="en-US" sz="2367">
                <a:solidFill>
                  <a:srgbClr val="0B0A0A"/>
                </a:solidFill>
                <a:latin typeface="TT Firs Neue"/>
                <a:ea typeface="TT Firs Neue"/>
                <a:cs typeface="TT Firs Neue"/>
                <a:sym typeface="TT Firs Neue"/>
              </a:rPr>
              <a:t>ems point up → the slur/tie goes </a:t>
            </a:r>
            <a:r>
              <a:rPr lang="en-US" b="true" sz="2367">
                <a:solidFill>
                  <a:srgbClr val="0B0A0A"/>
                </a:solidFill>
                <a:latin typeface="TT Firs Neue Bold"/>
                <a:ea typeface="TT Firs Neue Bold"/>
                <a:cs typeface="TT Firs Neue Bold"/>
                <a:sym typeface="TT Firs Neue Bold"/>
              </a:rPr>
              <a:t>below</a:t>
            </a:r>
            <a:r>
              <a:rPr lang="en-US" sz="2367">
                <a:solidFill>
                  <a:srgbClr val="0B0A0A"/>
                </a:solidFill>
                <a:latin typeface="TT Firs Neue"/>
                <a:ea typeface="TT Firs Neue"/>
                <a:cs typeface="TT Firs Neue"/>
                <a:sym typeface="TT Firs Neue"/>
              </a:rPr>
              <a:t> the notes.</a:t>
            </a:r>
          </a:p>
          <a:p>
            <a:pPr algn="l" marL="511074" indent="-255537" lvl="1">
              <a:lnSpc>
                <a:spcPts val="2840"/>
              </a:lnSpc>
              <a:buFont typeface="Arial"/>
              <a:buChar char="•"/>
            </a:pPr>
            <a:r>
              <a:rPr lang="en-US" sz="2367">
                <a:solidFill>
                  <a:srgbClr val="0B0A0A"/>
                </a:solidFill>
                <a:latin typeface="TT Firs Neue"/>
                <a:ea typeface="TT Firs Neue"/>
                <a:cs typeface="TT Firs Neue"/>
                <a:sym typeface="TT Firs Neue"/>
              </a:rPr>
              <a:t>If the stems point down → the slur/tie goes </a:t>
            </a:r>
            <a:r>
              <a:rPr lang="en-US" b="true" sz="2367">
                <a:solidFill>
                  <a:srgbClr val="0B0A0A"/>
                </a:solidFill>
                <a:latin typeface="TT Firs Neue Bold"/>
                <a:ea typeface="TT Firs Neue Bold"/>
                <a:cs typeface="TT Firs Neue Bold"/>
                <a:sym typeface="TT Firs Neue Bold"/>
              </a:rPr>
              <a:t>above</a:t>
            </a:r>
            <a:r>
              <a:rPr lang="en-US" sz="2367">
                <a:solidFill>
                  <a:srgbClr val="0B0A0A"/>
                </a:solidFill>
                <a:latin typeface="TT Firs Neue"/>
                <a:ea typeface="TT Firs Neue"/>
                <a:cs typeface="TT Firs Neue"/>
                <a:sym typeface="TT Firs Neue"/>
              </a:rPr>
              <a:t> the notes.</a:t>
            </a:r>
          </a:p>
        </p:txBody>
      </p:sp>
      <p:sp>
        <p:nvSpPr>
          <p:cNvPr name="TextBox 20" id="20"/>
          <p:cNvSpPr txBox="true"/>
          <p:nvPr/>
        </p:nvSpPr>
        <p:spPr>
          <a:xfrm rot="0">
            <a:off x="1426675" y="4352998"/>
            <a:ext cx="3873445" cy="760095"/>
          </a:xfrm>
          <a:prstGeom prst="rect">
            <a:avLst/>
          </a:prstGeom>
        </p:spPr>
        <p:txBody>
          <a:bodyPr anchor="t" rtlCol="false" tIns="0" lIns="0" bIns="0" rIns="0">
            <a:spAutoFit/>
          </a:bodyPr>
          <a:lstStyle/>
          <a:p>
            <a:pPr algn="l" marL="0" indent="0" lvl="0">
              <a:lnSpc>
                <a:spcPts val="4800"/>
              </a:lnSpc>
            </a:pPr>
            <a:r>
              <a:rPr lang="en-US" sz="4800" spc="-264">
                <a:solidFill>
                  <a:srgbClr val="263A99"/>
                </a:solidFill>
                <a:latin typeface="Heading Now 71-78"/>
                <a:ea typeface="Heading Now 71-78"/>
                <a:cs typeface="Heading Now 71-78"/>
                <a:sym typeface="Heading Now 71-78"/>
              </a:rPr>
              <a:t>Ties vs Slurs</a:t>
            </a:r>
          </a:p>
        </p:txBody>
      </p:sp>
      <p:sp>
        <p:nvSpPr>
          <p:cNvPr name="TextBox 21" id="21"/>
          <p:cNvSpPr txBox="true"/>
          <p:nvPr/>
        </p:nvSpPr>
        <p:spPr>
          <a:xfrm rot="0">
            <a:off x="1426675" y="6563144"/>
            <a:ext cx="15434650" cy="704850"/>
          </a:xfrm>
          <a:prstGeom prst="rect">
            <a:avLst/>
          </a:prstGeom>
        </p:spPr>
        <p:txBody>
          <a:bodyPr anchor="t" rtlCol="false" tIns="0" lIns="0" bIns="0" rIns="0">
            <a:spAutoFit/>
          </a:bodyPr>
          <a:lstStyle/>
          <a:p>
            <a:pPr algn="l" marL="511074" indent="-255537" lvl="1">
              <a:lnSpc>
                <a:spcPts val="2840"/>
              </a:lnSpc>
              <a:buFont typeface="Arial"/>
              <a:buChar char="•"/>
            </a:pPr>
            <a:r>
              <a:rPr lang="en-US" b="true" sz="2367">
                <a:solidFill>
                  <a:srgbClr val="0B0A0A"/>
                </a:solidFill>
                <a:latin typeface="TT Firs Neue Bold"/>
                <a:ea typeface="TT Firs Neue Bold"/>
                <a:cs typeface="TT Firs Neue Bold"/>
                <a:sym typeface="TT Firs Neue Bold"/>
              </a:rPr>
              <a:t>Ties </a:t>
            </a:r>
            <a:r>
              <a:rPr lang="en-US" sz="2367">
                <a:solidFill>
                  <a:srgbClr val="0B0A0A"/>
                </a:solidFill>
                <a:latin typeface="TT Firs Neue"/>
                <a:ea typeface="TT Firs Neue"/>
                <a:cs typeface="TT Firs Neue"/>
                <a:sym typeface="TT Firs Neue"/>
              </a:rPr>
              <a:t>- connect </a:t>
            </a:r>
            <a:r>
              <a:rPr lang="en-US" b="true" sz="2367">
                <a:solidFill>
                  <a:srgbClr val="0B0A0A"/>
                </a:solidFill>
                <a:latin typeface="TT Firs Neue Bold"/>
                <a:ea typeface="TT Firs Neue Bold"/>
                <a:cs typeface="TT Firs Neue Bold"/>
                <a:sym typeface="TT Firs Neue Bold"/>
              </a:rPr>
              <a:t>two adjacent</a:t>
            </a:r>
            <a:r>
              <a:rPr lang="en-US" sz="2367">
                <a:solidFill>
                  <a:srgbClr val="0B0A0A"/>
                </a:solidFill>
                <a:latin typeface="TT Firs Neue"/>
                <a:ea typeface="TT Firs Neue"/>
                <a:cs typeface="TT Firs Neue"/>
                <a:sym typeface="TT Firs Neue"/>
              </a:rPr>
              <a:t> notes. They must be of the </a:t>
            </a:r>
            <a:r>
              <a:rPr lang="en-US" b="true" sz="2367">
                <a:solidFill>
                  <a:srgbClr val="0B0A0A"/>
                </a:solidFill>
                <a:latin typeface="TT Firs Neue Bold"/>
                <a:ea typeface="TT Firs Neue Bold"/>
                <a:cs typeface="TT Firs Neue Bold"/>
                <a:sym typeface="TT Firs Neue Bold"/>
              </a:rPr>
              <a:t>same</a:t>
            </a:r>
            <a:r>
              <a:rPr lang="en-US" sz="2367">
                <a:solidFill>
                  <a:srgbClr val="0B0A0A"/>
                </a:solidFill>
                <a:latin typeface="TT Firs Neue"/>
                <a:ea typeface="TT Firs Neue"/>
                <a:cs typeface="TT Firs Neue"/>
                <a:sym typeface="TT Firs Neue"/>
              </a:rPr>
              <a:t> pitch. It makes the first note last longer.</a:t>
            </a:r>
          </a:p>
          <a:p>
            <a:pPr algn="l" marL="511074" indent="-255537" lvl="1">
              <a:lnSpc>
                <a:spcPts val="2840"/>
              </a:lnSpc>
              <a:buFont typeface="Arial"/>
              <a:buChar char="•"/>
            </a:pPr>
            <a:r>
              <a:rPr lang="en-US" b="true" sz="2367">
                <a:solidFill>
                  <a:srgbClr val="0B0A0A"/>
                </a:solidFill>
                <a:latin typeface="TT Firs Neue Bold"/>
                <a:ea typeface="TT Firs Neue Bold"/>
                <a:cs typeface="TT Firs Neue Bold"/>
                <a:sym typeface="TT Firs Neue Bold"/>
              </a:rPr>
              <a:t>Slurs</a:t>
            </a:r>
            <a:r>
              <a:rPr lang="en-US" sz="2367">
                <a:solidFill>
                  <a:srgbClr val="0B0A0A"/>
                </a:solidFill>
                <a:latin typeface="TT Firs Neue"/>
                <a:ea typeface="TT Firs Neue"/>
                <a:cs typeface="TT Firs Neue"/>
                <a:sym typeface="TT Firs Neue"/>
              </a:rPr>
              <a:t> - connect </a:t>
            </a:r>
            <a:r>
              <a:rPr lang="en-US" b="true" sz="2367">
                <a:solidFill>
                  <a:srgbClr val="0B0A0A"/>
                </a:solidFill>
                <a:latin typeface="TT Firs Neue Bold"/>
                <a:ea typeface="TT Firs Neue Bold"/>
                <a:cs typeface="TT Firs Neue Bold"/>
                <a:sym typeface="TT Firs Neue Bold"/>
              </a:rPr>
              <a:t>two or more</a:t>
            </a:r>
            <a:r>
              <a:rPr lang="en-US" sz="2367">
                <a:solidFill>
                  <a:srgbClr val="0B0A0A"/>
                </a:solidFill>
                <a:latin typeface="TT Firs Neue"/>
                <a:ea typeface="TT Firs Neue"/>
                <a:cs typeface="TT Firs Neue"/>
                <a:sym typeface="TT Firs Neue"/>
              </a:rPr>
              <a:t> notes. They must be a </a:t>
            </a:r>
            <a:r>
              <a:rPr lang="en-US" b="true" sz="2367">
                <a:solidFill>
                  <a:srgbClr val="0B0A0A"/>
                </a:solidFill>
                <a:latin typeface="TT Firs Neue Bold"/>
                <a:ea typeface="TT Firs Neue Bold"/>
                <a:cs typeface="TT Firs Neue Bold"/>
                <a:sym typeface="TT Firs Neue Bold"/>
              </a:rPr>
              <a:t>different</a:t>
            </a:r>
            <a:r>
              <a:rPr lang="en-US" sz="2367">
                <a:solidFill>
                  <a:srgbClr val="0B0A0A"/>
                </a:solidFill>
                <a:latin typeface="TT Firs Neue"/>
                <a:ea typeface="TT Firs Neue"/>
                <a:cs typeface="TT Firs Neue"/>
                <a:sym typeface="TT Firs Neue"/>
              </a:rPr>
              <a:t> pitch. Notes are played </a:t>
            </a:r>
            <a:r>
              <a:rPr lang="en-US" b="true" sz="2367">
                <a:solidFill>
                  <a:srgbClr val="0B0A0A"/>
                </a:solidFill>
                <a:latin typeface="TT Firs Neue Bold"/>
                <a:ea typeface="TT Firs Neue Bold"/>
                <a:cs typeface="TT Firs Neue Bold"/>
                <a:sym typeface="TT Firs Neue Bold"/>
              </a:rPr>
              <a:t>legato</a:t>
            </a:r>
            <a:r>
              <a:rPr lang="en-US" sz="2367">
                <a:solidFill>
                  <a:srgbClr val="0B0A0A"/>
                </a:solidFill>
                <a:latin typeface="TT Firs Neue"/>
                <a:ea typeface="TT Firs Neue"/>
                <a:cs typeface="TT Firs Neue"/>
                <a:sym typeface="TT Firs Neue"/>
              </a:rPr>
              <a:t>.</a:t>
            </a:r>
          </a:p>
        </p:txBody>
      </p:sp>
      <p:sp>
        <p:nvSpPr>
          <p:cNvPr name="TextBox 22" id="22"/>
          <p:cNvSpPr txBox="true"/>
          <p:nvPr/>
        </p:nvSpPr>
        <p:spPr>
          <a:xfrm rot="0">
            <a:off x="1426675" y="7956801"/>
            <a:ext cx="16390104" cy="760095"/>
          </a:xfrm>
          <a:prstGeom prst="rect">
            <a:avLst/>
          </a:prstGeom>
        </p:spPr>
        <p:txBody>
          <a:bodyPr anchor="t" rtlCol="false" tIns="0" lIns="0" bIns="0" rIns="0">
            <a:spAutoFit/>
          </a:bodyPr>
          <a:lstStyle/>
          <a:p>
            <a:pPr algn="l" marL="0" indent="0" lvl="0">
              <a:lnSpc>
                <a:spcPts val="4800"/>
              </a:lnSpc>
            </a:pPr>
            <a:r>
              <a:rPr lang="en-US" sz="4800" spc="-264">
                <a:solidFill>
                  <a:srgbClr val="263A99"/>
                </a:solidFill>
                <a:latin typeface="Heading Now 71-78"/>
                <a:ea typeface="Heading Now 71-78"/>
                <a:cs typeface="Heading Now 71-78"/>
                <a:sym typeface="Heading Now 71-78"/>
              </a:rPr>
              <a:t>Do We Draw the Tie or Slur Above or Below the Notes?</a:t>
            </a:r>
          </a:p>
        </p:txBody>
      </p:sp>
      <p:sp>
        <p:nvSpPr>
          <p:cNvPr name="TextBox 23" id="23"/>
          <p:cNvSpPr txBox="true"/>
          <p:nvPr/>
        </p:nvSpPr>
        <p:spPr>
          <a:xfrm rot="0">
            <a:off x="1426675" y="9774171"/>
            <a:ext cx="12998240" cy="352425"/>
          </a:xfrm>
          <a:prstGeom prst="rect">
            <a:avLst/>
          </a:prstGeom>
        </p:spPr>
        <p:txBody>
          <a:bodyPr anchor="t" rtlCol="false" tIns="0" lIns="0" bIns="0" rIns="0">
            <a:spAutoFit/>
          </a:bodyPr>
          <a:lstStyle/>
          <a:p>
            <a:pPr algn="l">
              <a:lnSpc>
                <a:spcPts val="2840"/>
              </a:lnSpc>
            </a:pPr>
            <a:r>
              <a:rPr lang="en-US" sz="2367">
                <a:solidFill>
                  <a:srgbClr val="0B0A0A"/>
                </a:solidFill>
                <a:latin typeface="TT Firs Neue"/>
                <a:ea typeface="TT Firs Neue"/>
                <a:cs typeface="TT Firs Neue"/>
                <a:sym typeface="TT Firs Neue"/>
              </a:rPr>
              <a:t>You can see this in the two examples for slurs above (but the rule applies to ties as well).</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664372" y="-926180"/>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397106" y="4762260"/>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143727" y="-453835"/>
            <a:ext cx="19894422" cy="2706323"/>
            <a:chOff x="0" y="0"/>
            <a:chExt cx="5239683" cy="712776"/>
          </a:xfrm>
        </p:grpSpPr>
        <p:sp>
          <p:nvSpPr>
            <p:cNvPr name="Freeform 5" id="5"/>
            <p:cNvSpPr/>
            <p:nvPr/>
          </p:nvSpPr>
          <p:spPr>
            <a:xfrm flipH="false" flipV="false" rot="0">
              <a:off x="0" y="0"/>
              <a:ext cx="5239683" cy="712776"/>
            </a:xfrm>
            <a:custGeom>
              <a:avLst/>
              <a:gdLst/>
              <a:ahLst/>
              <a:cxnLst/>
              <a:rect r="r" b="b" t="t" l="l"/>
              <a:pathLst>
                <a:path h="712776" w="5239683">
                  <a:moveTo>
                    <a:pt x="0" y="0"/>
                  </a:moveTo>
                  <a:lnTo>
                    <a:pt x="5239683" y="0"/>
                  </a:lnTo>
                  <a:lnTo>
                    <a:pt x="5239683" y="712776"/>
                  </a:lnTo>
                  <a:lnTo>
                    <a:pt x="0" y="712776"/>
                  </a:lnTo>
                  <a:close/>
                </a:path>
              </a:pathLst>
            </a:custGeom>
            <a:solidFill>
              <a:srgbClr val="E9E2D7"/>
            </a:solidFill>
          </p:spPr>
        </p:sp>
        <p:sp>
          <p:nvSpPr>
            <p:cNvPr name="TextBox 6" id="6"/>
            <p:cNvSpPr txBox="true"/>
            <p:nvPr/>
          </p:nvSpPr>
          <p:spPr>
            <a:xfrm>
              <a:off x="0" y="-38100"/>
              <a:ext cx="5239683" cy="750876"/>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552324" y="4562094"/>
            <a:ext cx="19894422" cy="4255340"/>
            <a:chOff x="0" y="0"/>
            <a:chExt cx="5239683" cy="1120748"/>
          </a:xfrm>
        </p:grpSpPr>
        <p:sp>
          <p:nvSpPr>
            <p:cNvPr name="Freeform 8" id="8"/>
            <p:cNvSpPr/>
            <p:nvPr/>
          </p:nvSpPr>
          <p:spPr>
            <a:xfrm flipH="false" flipV="false" rot="0">
              <a:off x="0" y="0"/>
              <a:ext cx="5239683" cy="1120748"/>
            </a:xfrm>
            <a:custGeom>
              <a:avLst/>
              <a:gdLst/>
              <a:ahLst/>
              <a:cxnLst/>
              <a:rect r="r" b="b" t="t" l="l"/>
              <a:pathLst>
                <a:path h="1120748" w="5239683">
                  <a:moveTo>
                    <a:pt x="0" y="0"/>
                  </a:moveTo>
                  <a:lnTo>
                    <a:pt x="5239683" y="0"/>
                  </a:lnTo>
                  <a:lnTo>
                    <a:pt x="5239683" y="1120748"/>
                  </a:lnTo>
                  <a:lnTo>
                    <a:pt x="0" y="1120748"/>
                  </a:lnTo>
                  <a:close/>
                </a:path>
              </a:pathLst>
            </a:custGeom>
            <a:solidFill>
              <a:srgbClr val="E9E2D7"/>
            </a:solidFill>
          </p:spPr>
        </p:sp>
        <p:sp>
          <p:nvSpPr>
            <p:cNvPr name="TextBox 9" id="9"/>
            <p:cNvSpPr txBox="true"/>
            <p:nvPr/>
          </p:nvSpPr>
          <p:spPr>
            <a:xfrm>
              <a:off x="0" y="-38100"/>
              <a:ext cx="5239683" cy="1158848"/>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6027088" y="5449707"/>
            <a:ext cx="7397050" cy="1238475"/>
          </a:xfrm>
          <a:custGeom>
            <a:avLst/>
            <a:gdLst/>
            <a:ahLst/>
            <a:cxnLst/>
            <a:rect r="r" b="b" t="t" l="l"/>
            <a:pathLst>
              <a:path h="1238475" w="7397050">
                <a:moveTo>
                  <a:pt x="0" y="0"/>
                </a:moveTo>
                <a:lnTo>
                  <a:pt x="7397050" y="0"/>
                </a:lnTo>
                <a:lnTo>
                  <a:pt x="7397050" y="1238476"/>
                </a:lnTo>
                <a:lnTo>
                  <a:pt x="0" y="1238476"/>
                </a:lnTo>
                <a:lnTo>
                  <a:pt x="0" y="0"/>
                </a:lnTo>
                <a:close/>
              </a:path>
            </a:pathLst>
          </a:custGeom>
          <a:blipFill>
            <a:blip r:embed="rId4"/>
            <a:stretch>
              <a:fillRect l="-2656" t="-125207" r="-2582" b="-338404"/>
            </a:stretch>
          </a:blipFill>
        </p:spPr>
      </p:sp>
      <p:sp>
        <p:nvSpPr>
          <p:cNvPr name="Freeform 11" id="11"/>
          <p:cNvSpPr/>
          <p:nvPr/>
        </p:nvSpPr>
        <p:spPr>
          <a:xfrm flipH="false" flipV="false" rot="0">
            <a:off x="10159668" y="8612093"/>
            <a:ext cx="1056145" cy="1168392"/>
          </a:xfrm>
          <a:custGeom>
            <a:avLst/>
            <a:gdLst/>
            <a:ahLst/>
            <a:cxnLst/>
            <a:rect r="r" b="b" t="t" l="l"/>
            <a:pathLst>
              <a:path h="1168392" w="1056145">
                <a:moveTo>
                  <a:pt x="0" y="0"/>
                </a:moveTo>
                <a:lnTo>
                  <a:pt x="1056145" y="0"/>
                </a:lnTo>
                <a:lnTo>
                  <a:pt x="1056145" y="1168392"/>
                </a:lnTo>
                <a:lnTo>
                  <a:pt x="0" y="1168392"/>
                </a:lnTo>
                <a:lnTo>
                  <a:pt x="0" y="0"/>
                </a:lnTo>
                <a:close/>
              </a:path>
            </a:pathLst>
          </a:custGeom>
          <a:blipFill>
            <a:blip r:embed="rId5"/>
            <a:stretch>
              <a:fillRect l="-115798" t="0" r="-348253" b="-49135"/>
            </a:stretch>
          </a:blipFill>
        </p:spPr>
      </p:sp>
      <p:sp>
        <p:nvSpPr>
          <p:cNvPr name="TextBox 12" id="12"/>
          <p:cNvSpPr txBox="true"/>
          <p:nvPr/>
        </p:nvSpPr>
        <p:spPr>
          <a:xfrm rot="0">
            <a:off x="2370175" y="2193164"/>
            <a:ext cx="8998260" cy="1032510"/>
          </a:xfrm>
          <a:prstGeom prst="rect">
            <a:avLst/>
          </a:prstGeom>
        </p:spPr>
        <p:txBody>
          <a:bodyPr anchor="t" rtlCol="false" tIns="0" lIns="0" bIns="0" rIns="0">
            <a:spAutoFit/>
          </a:bodyPr>
          <a:lstStyle/>
          <a:p>
            <a:pPr algn="l" marL="0" indent="0" lvl="0">
              <a:lnSpc>
                <a:spcPts val="6525"/>
              </a:lnSpc>
            </a:pPr>
            <a:r>
              <a:rPr lang="en-US" sz="6525" spc="-358">
                <a:solidFill>
                  <a:srgbClr val="000000"/>
                </a:solidFill>
                <a:latin typeface="Heading Now 71-78"/>
                <a:ea typeface="Heading Now 71-78"/>
                <a:cs typeface="Heading Now 71-78"/>
                <a:sym typeface="Heading Now 71-78"/>
              </a:rPr>
              <a:t>Rests</a:t>
            </a:r>
          </a:p>
        </p:txBody>
      </p:sp>
      <p:sp>
        <p:nvSpPr>
          <p:cNvPr name="TextBox 13" id="13"/>
          <p:cNvSpPr txBox="true"/>
          <p:nvPr/>
        </p:nvSpPr>
        <p:spPr>
          <a:xfrm rot="0">
            <a:off x="2370175" y="3496220"/>
            <a:ext cx="14335788" cy="1419225"/>
          </a:xfrm>
          <a:prstGeom prst="rect">
            <a:avLst/>
          </a:prstGeom>
        </p:spPr>
        <p:txBody>
          <a:bodyPr anchor="t" rtlCol="false" tIns="0" lIns="0" bIns="0" rIns="0">
            <a:spAutoFit/>
          </a:bodyPr>
          <a:lstStyle/>
          <a:p>
            <a:pPr algn="l" marL="0" indent="0" lvl="0">
              <a:lnSpc>
                <a:spcPts val="2816"/>
              </a:lnSpc>
            </a:pPr>
            <a:r>
              <a:rPr lang="en-US" sz="2347">
                <a:solidFill>
                  <a:srgbClr val="000000"/>
                </a:solidFill>
                <a:latin typeface="TT Firs Neue"/>
                <a:ea typeface="TT Firs Neue"/>
                <a:cs typeface="TT Firs Neue"/>
                <a:sym typeface="TT Firs Neue"/>
              </a:rPr>
              <a:t>A </a:t>
            </a:r>
            <a:r>
              <a:rPr lang="en-US" b="true" sz="2347">
                <a:solidFill>
                  <a:srgbClr val="000000"/>
                </a:solidFill>
                <a:latin typeface="TT Firs Neue Bold"/>
                <a:ea typeface="TT Firs Neue Bold"/>
                <a:cs typeface="TT Firs Neue Bold"/>
                <a:sym typeface="TT Firs Neue Bold"/>
              </a:rPr>
              <a:t>Rest</a:t>
            </a:r>
            <a:r>
              <a:rPr lang="en-US" sz="2347">
                <a:solidFill>
                  <a:srgbClr val="000000"/>
                </a:solidFill>
                <a:latin typeface="TT Firs Neue"/>
                <a:ea typeface="TT Firs Neue"/>
                <a:cs typeface="TT Firs Neue"/>
                <a:sym typeface="TT Firs Neue"/>
              </a:rPr>
              <a:t> is a sign to show silence in music. It tells a musician when not to play. </a:t>
            </a:r>
          </a:p>
          <a:p>
            <a:pPr algn="l" marL="0" indent="0" lvl="0">
              <a:lnSpc>
                <a:spcPts val="2816"/>
              </a:lnSpc>
            </a:pPr>
          </a:p>
          <a:p>
            <a:pPr algn="l" marL="0" indent="0" lvl="0">
              <a:lnSpc>
                <a:spcPts val="2816"/>
              </a:lnSpc>
            </a:pPr>
            <a:r>
              <a:rPr lang="en-US" sz="2347">
                <a:solidFill>
                  <a:srgbClr val="000000"/>
                </a:solidFill>
                <a:latin typeface="TT Firs Neue"/>
                <a:ea typeface="TT Firs Neue"/>
                <a:cs typeface="TT Firs Neue"/>
                <a:sym typeface="TT Firs Neue"/>
              </a:rPr>
              <a:t>The type of rest (and therefore how many beats of silence it represents) is shown by its shape and location on the stave as follows:</a:t>
            </a:r>
          </a:p>
        </p:txBody>
      </p:sp>
      <p:sp>
        <p:nvSpPr>
          <p:cNvPr name="TextBox 14" id="14"/>
          <p:cNvSpPr txBox="true"/>
          <p:nvPr/>
        </p:nvSpPr>
        <p:spPr>
          <a:xfrm rot="0">
            <a:off x="802085" y="276990"/>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Rests and Leger Lines</a:t>
            </a:r>
          </a:p>
        </p:txBody>
      </p:sp>
      <p:sp>
        <p:nvSpPr>
          <p:cNvPr name="TextBox 15" id="15"/>
          <p:cNvSpPr txBox="true"/>
          <p:nvPr/>
        </p:nvSpPr>
        <p:spPr>
          <a:xfrm rot="0">
            <a:off x="1079729" y="1296807"/>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6</a:t>
            </a:r>
          </a:p>
        </p:txBody>
      </p:sp>
      <p:sp>
        <p:nvSpPr>
          <p:cNvPr name="TextBox 16" id="16"/>
          <p:cNvSpPr txBox="true"/>
          <p:nvPr/>
        </p:nvSpPr>
        <p:spPr>
          <a:xfrm rot="0">
            <a:off x="6181047" y="6773768"/>
            <a:ext cx="7062100" cy="933450"/>
          </a:xfrm>
          <a:prstGeom prst="rect">
            <a:avLst/>
          </a:prstGeom>
        </p:spPr>
        <p:txBody>
          <a:bodyPr anchor="t" rtlCol="false" tIns="0" lIns="0" bIns="0" rIns="0">
            <a:spAutoFit/>
          </a:bodyPr>
          <a:lstStyle/>
          <a:p>
            <a:pPr algn="l">
              <a:lnSpc>
                <a:spcPts val="2545"/>
              </a:lnSpc>
            </a:pPr>
            <a:r>
              <a:rPr lang="en-US" sz="2120" b="true">
                <a:solidFill>
                  <a:srgbClr val="737373"/>
                </a:solidFill>
                <a:latin typeface="TT Firs Neue Bold"/>
                <a:ea typeface="TT Firs Neue Bold"/>
                <a:cs typeface="TT Firs Neue Bold"/>
                <a:sym typeface="TT Firs Neue Bold"/>
              </a:rPr>
              <a:t> Semibreve          Minim         Crotchet         Quaver</a:t>
            </a:r>
          </a:p>
          <a:p>
            <a:pPr algn="l">
              <a:lnSpc>
                <a:spcPts val="2545"/>
              </a:lnSpc>
            </a:pPr>
            <a:r>
              <a:rPr lang="en-US" sz="2120" b="true">
                <a:solidFill>
                  <a:srgbClr val="737373"/>
                </a:solidFill>
                <a:latin typeface="TT Firs Neue Bold"/>
                <a:ea typeface="TT Firs Neue Bold"/>
                <a:cs typeface="TT Firs Neue Bold"/>
                <a:sym typeface="TT Firs Neue Bold"/>
              </a:rPr>
              <a:t>       Rest                 Rest               Rest               Rest</a:t>
            </a:r>
          </a:p>
          <a:p>
            <a:pPr algn="l" marL="0" indent="0" lvl="0">
              <a:lnSpc>
                <a:spcPts val="2545"/>
              </a:lnSpc>
            </a:pPr>
            <a:r>
              <a:rPr lang="en-US" b="true" sz="2120">
                <a:solidFill>
                  <a:srgbClr val="737373"/>
                </a:solidFill>
                <a:latin typeface="TT Firs Neue Bold"/>
                <a:ea typeface="TT Firs Neue Bold"/>
                <a:cs typeface="TT Firs Neue Bold"/>
                <a:sym typeface="TT Firs Neue Bold"/>
              </a:rPr>
              <a:t>   </a:t>
            </a:r>
            <a:r>
              <a:rPr lang="en-US" sz="2120">
                <a:solidFill>
                  <a:srgbClr val="737373"/>
                </a:solidFill>
                <a:latin typeface="TT Firs Neue"/>
                <a:ea typeface="TT Firs Neue"/>
                <a:cs typeface="TT Firs Neue"/>
                <a:sym typeface="TT Firs Neue"/>
              </a:rPr>
              <a:t>(4 beats)           (2 beats)         (1 beat)          (½ beat)</a:t>
            </a:r>
          </a:p>
        </p:txBody>
      </p:sp>
      <p:sp>
        <p:nvSpPr>
          <p:cNvPr name="TextBox 17" id="17"/>
          <p:cNvSpPr txBox="true"/>
          <p:nvPr/>
        </p:nvSpPr>
        <p:spPr>
          <a:xfrm rot="0">
            <a:off x="2370175" y="7973918"/>
            <a:ext cx="14335788" cy="361950"/>
          </a:xfrm>
          <a:prstGeom prst="rect">
            <a:avLst/>
          </a:prstGeom>
        </p:spPr>
        <p:txBody>
          <a:bodyPr anchor="t" rtlCol="false" tIns="0" lIns="0" bIns="0" rIns="0">
            <a:spAutoFit/>
          </a:bodyPr>
          <a:lstStyle/>
          <a:p>
            <a:pPr algn="l" marL="0" indent="0" lvl="0">
              <a:lnSpc>
                <a:spcPts val="2816"/>
              </a:lnSpc>
            </a:pPr>
            <a:r>
              <a:rPr lang="en-US" sz="2347">
                <a:solidFill>
                  <a:srgbClr val="000000"/>
                </a:solidFill>
                <a:latin typeface="TT Firs Neue"/>
                <a:ea typeface="TT Firs Neue"/>
                <a:cs typeface="TT Firs Neue"/>
                <a:sym typeface="TT Firs Neue"/>
              </a:rPr>
              <a:t>Rests are never tied. A r</a:t>
            </a:r>
            <a:r>
              <a:rPr lang="en-US" sz="2347">
                <a:solidFill>
                  <a:srgbClr val="000000"/>
                </a:solidFill>
                <a:latin typeface="TT Firs Neue"/>
                <a:ea typeface="TT Firs Neue"/>
                <a:cs typeface="TT Firs Neue"/>
                <a:sym typeface="TT Firs Neue"/>
              </a:rPr>
              <a:t>est can be dotted, for example: </a:t>
            </a:r>
          </a:p>
        </p:txBody>
      </p:sp>
      <p:sp>
        <p:nvSpPr>
          <p:cNvPr name="Freeform 18" id="18"/>
          <p:cNvSpPr/>
          <p:nvPr/>
        </p:nvSpPr>
        <p:spPr>
          <a:xfrm flipH="false" flipV="false" rot="0">
            <a:off x="11936341" y="8612093"/>
            <a:ext cx="1056145" cy="1168392"/>
          </a:xfrm>
          <a:custGeom>
            <a:avLst/>
            <a:gdLst/>
            <a:ahLst/>
            <a:cxnLst/>
            <a:rect r="r" b="b" t="t" l="l"/>
            <a:pathLst>
              <a:path h="1168392" w="1056145">
                <a:moveTo>
                  <a:pt x="0" y="0"/>
                </a:moveTo>
                <a:lnTo>
                  <a:pt x="1056145" y="0"/>
                </a:lnTo>
                <a:lnTo>
                  <a:pt x="1056145" y="1168392"/>
                </a:lnTo>
                <a:lnTo>
                  <a:pt x="0" y="1168392"/>
                </a:lnTo>
                <a:lnTo>
                  <a:pt x="0" y="0"/>
                </a:lnTo>
                <a:close/>
              </a:path>
            </a:pathLst>
          </a:custGeom>
          <a:blipFill>
            <a:blip r:embed="rId5"/>
            <a:stretch>
              <a:fillRect l="0" t="0" r="-464052" b="-49135"/>
            </a:stretch>
          </a:blipFill>
        </p:spPr>
      </p:sp>
      <p:sp>
        <p:nvSpPr>
          <p:cNvPr name="Freeform 19" id="19"/>
          <p:cNvSpPr/>
          <p:nvPr/>
        </p:nvSpPr>
        <p:spPr>
          <a:xfrm flipH="false" flipV="false" rot="0">
            <a:off x="8312319" y="8597668"/>
            <a:ext cx="1355128" cy="1182817"/>
          </a:xfrm>
          <a:custGeom>
            <a:avLst/>
            <a:gdLst/>
            <a:ahLst/>
            <a:cxnLst/>
            <a:rect r="r" b="b" t="t" l="l"/>
            <a:pathLst>
              <a:path h="1182817" w="1355128">
                <a:moveTo>
                  <a:pt x="0" y="0"/>
                </a:moveTo>
                <a:lnTo>
                  <a:pt x="1355128" y="0"/>
                </a:lnTo>
                <a:lnTo>
                  <a:pt x="1355128" y="1182817"/>
                </a:lnTo>
                <a:lnTo>
                  <a:pt x="0" y="1182817"/>
                </a:lnTo>
                <a:lnTo>
                  <a:pt x="0" y="0"/>
                </a:lnTo>
                <a:close/>
              </a:path>
            </a:pathLst>
          </a:custGeom>
          <a:blipFill>
            <a:blip r:embed="rId5"/>
            <a:stretch>
              <a:fillRect l="-218372" t="-1468" r="-161185" b="-59236"/>
            </a:stretch>
          </a:blipFill>
        </p:spPr>
      </p:sp>
      <p:sp>
        <p:nvSpPr>
          <p:cNvPr name="Freeform 20" id="20"/>
          <p:cNvSpPr/>
          <p:nvPr/>
        </p:nvSpPr>
        <p:spPr>
          <a:xfrm flipH="false" flipV="false" rot="0">
            <a:off x="6233291" y="8612093"/>
            <a:ext cx="1355128" cy="1182817"/>
          </a:xfrm>
          <a:custGeom>
            <a:avLst/>
            <a:gdLst/>
            <a:ahLst/>
            <a:cxnLst/>
            <a:rect r="r" b="b" t="t" l="l"/>
            <a:pathLst>
              <a:path h="1182817" w="1355128">
                <a:moveTo>
                  <a:pt x="0" y="0"/>
                </a:moveTo>
                <a:lnTo>
                  <a:pt x="1355128" y="0"/>
                </a:lnTo>
                <a:lnTo>
                  <a:pt x="1355128" y="1182817"/>
                </a:lnTo>
                <a:lnTo>
                  <a:pt x="0" y="1182817"/>
                </a:lnTo>
                <a:lnTo>
                  <a:pt x="0" y="0"/>
                </a:lnTo>
                <a:close/>
              </a:path>
            </a:pathLst>
          </a:custGeom>
          <a:blipFill>
            <a:blip r:embed="rId5"/>
            <a:stretch>
              <a:fillRect l="-361735" t="-1468" r="-17822" b="-59236"/>
            </a:stretch>
          </a:blipFill>
        </p:spPr>
      </p:sp>
      <p:sp>
        <p:nvSpPr>
          <p:cNvPr name="TextBox 21" id="21"/>
          <p:cNvSpPr txBox="true"/>
          <p:nvPr/>
        </p:nvSpPr>
        <p:spPr>
          <a:xfrm rot="0">
            <a:off x="6136397" y="9880635"/>
            <a:ext cx="7062100" cy="304800"/>
          </a:xfrm>
          <a:prstGeom prst="rect">
            <a:avLst/>
          </a:prstGeom>
        </p:spPr>
        <p:txBody>
          <a:bodyPr anchor="t" rtlCol="false" tIns="0" lIns="0" bIns="0" rIns="0">
            <a:spAutoFit/>
          </a:bodyPr>
          <a:lstStyle/>
          <a:p>
            <a:pPr algn="l" marL="0" indent="0" lvl="0">
              <a:lnSpc>
                <a:spcPts val="2545"/>
              </a:lnSpc>
            </a:pPr>
            <a:r>
              <a:rPr lang="en-US" b="true" sz="2120">
                <a:solidFill>
                  <a:srgbClr val="737373"/>
                </a:solidFill>
                <a:latin typeface="TT Firs Neue Bold"/>
                <a:ea typeface="TT Firs Neue Bold"/>
                <a:cs typeface="TT Firs Neue Bold"/>
                <a:sym typeface="TT Firs Neue Bold"/>
              </a:rPr>
              <a:t>    </a:t>
            </a:r>
            <a:r>
              <a:rPr lang="en-US" sz="2120">
                <a:solidFill>
                  <a:srgbClr val="737373"/>
                </a:solidFill>
                <a:latin typeface="TT Firs Neue"/>
                <a:ea typeface="TT Firs Neue"/>
                <a:cs typeface="TT Firs Neue"/>
                <a:sym typeface="TT Firs Neue"/>
              </a:rPr>
              <a:t>(6 beats)           (3 beats)      (1½ beats)        (¾ beat)</a:t>
            </a:r>
          </a:p>
        </p:txBody>
      </p:sp>
      <p:grpSp>
        <p:nvGrpSpPr>
          <p:cNvPr name="Group 22" id="22"/>
          <p:cNvGrpSpPr/>
          <p:nvPr/>
        </p:nvGrpSpPr>
        <p:grpSpPr>
          <a:xfrm rot="0">
            <a:off x="14963036" y="9446219"/>
            <a:ext cx="3324964" cy="840781"/>
            <a:chOff x="0" y="0"/>
            <a:chExt cx="875711" cy="221440"/>
          </a:xfrm>
        </p:grpSpPr>
        <p:sp>
          <p:nvSpPr>
            <p:cNvPr name="Freeform 23" id="23"/>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24" id="24"/>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1-5</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664372" y="-926180"/>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397106" y="4762260"/>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143727" y="-453835"/>
            <a:ext cx="19894422" cy="2706323"/>
            <a:chOff x="0" y="0"/>
            <a:chExt cx="5239683" cy="712776"/>
          </a:xfrm>
        </p:grpSpPr>
        <p:sp>
          <p:nvSpPr>
            <p:cNvPr name="Freeform 5" id="5"/>
            <p:cNvSpPr/>
            <p:nvPr/>
          </p:nvSpPr>
          <p:spPr>
            <a:xfrm flipH="false" flipV="false" rot="0">
              <a:off x="0" y="0"/>
              <a:ext cx="5239683" cy="712776"/>
            </a:xfrm>
            <a:custGeom>
              <a:avLst/>
              <a:gdLst/>
              <a:ahLst/>
              <a:cxnLst/>
              <a:rect r="r" b="b" t="t" l="l"/>
              <a:pathLst>
                <a:path h="712776" w="5239683">
                  <a:moveTo>
                    <a:pt x="0" y="0"/>
                  </a:moveTo>
                  <a:lnTo>
                    <a:pt x="5239683" y="0"/>
                  </a:lnTo>
                  <a:lnTo>
                    <a:pt x="5239683" y="712776"/>
                  </a:lnTo>
                  <a:lnTo>
                    <a:pt x="0" y="712776"/>
                  </a:lnTo>
                  <a:close/>
                </a:path>
              </a:pathLst>
            </a:custGeom>
            <a:solidFill>
              <a:srgbClr val="E9E2D7"/>
            </a:solidFill>
          </p:spPr>
        </p:sp>
        <p:sp>
          <p:nvSpPr>
            <p:cNvPr name="TextBox 6" id="6"/>
            <p:cNvSpPr txBox="true"/>
            <p:nvPr/>
          </p:nvSpPr>
          <p:spPr>
            <a:xfrm>
              <a:off x="0" y="-38100"/>
              <a:ext cx="5239683" cy="750876"/>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552324" y="4562094"/>
            <a:ext cx="19894422" cy="4255340"/>
            <a:chOff x="0" y="0"/>
            <a:chExt cx="5239683" cy="1120748"/>
          </a:xfrm>
        </p:grpSpPr>
        <p:sp>
          <p:nvSpPr>
            <p:cNvPr name="Freeform 8" id="8"/>
            <p:cNvSpPr/>
            <p:nvPr/>
          </p:nvSpPr>
          <p:spPr>
            <a:xfrm flipH="false" flipV="false" rot="0">
              <a:off x="0" y="0"/>
              <a:ext cx="5239683" cy="1120748"/>
            </a:xfrm>
            <a:custGeom>
              <a:avLst/>
              <a:gdLst/>
              <a:ahLst/>
              <a:cxnLst/>
              <a:rect r="r" b="b" t="t" l="l"/>
              <a:pathLst>
                <a:path h="1120748" w="5239683">
                  <a:moveTo>
                    <a:pt x="0" y="0"/>
                  </a:moveTo>
                  <a:lnTo>
                    <a:pt x="5239683" y="0"/>
                  </a:lnTo>
                  <a:lnTo>
                    <a:pt x="5239683" y="1120748"/>
                  </a:lnTo>
                  <a:lnTo>
                    <a:pt x="0" y="1120748"/>
                  </a:lnTo>
                  <a:close/>
                </a:path>
              </a:pathLst>
            </a:custGeom>
            <a:solidFill>
              <a:srgbClr val="E9E2D7"/>
            </a:solidFill>
          </p:spPr>
        </p:sp>
        <p:sp>
          <p:nvSpPr>
            <p:cNvPr name="TextBox 9" id="9"/>
            <p:cNvSpPr txBox="true"/>
            <p:nvPr/>
          </p:nvSpPr>
          <p:spPr>
            <a:xfrm>
              <a:off x="0" y="-38100"/>
              <a:ext cx="5239683" cy="1158848"/>
            </a:xfrm>
            <a:prstGeom prst="rect">
              <a:avLst/>
            </a:prstGeom>
          </p:spPr>
          <p:txBody>
            <a:bodyPr anchor="ctr" rtlCol="false" tIns="50800" lIns="50800" bIns="50800" rIns="50800"/>
            <a:lstStyle/>
            <a:p>
              <a:pPr algn="ctr" marL="0" indent="0" lvl="0">
                <a:lnSpc>
                  <a:spcPts val="2659"/>
                </a:lnSpc>
              </a:pPr>
            </a:p>
          </p:txBody>
        </p:sp>
      </p:grpSp>
      <p:sp>
        <p:nvSpPr>
          <p:cNvPr name="TextBox 10" id="10"/>
          <p:cNvSpPr txBox="true"/>
          <p:nvPr/>
        </p:nvSpPr>
        <p:spPr>
          <a:xfrm rot="0">
            <a:off x="2370175" y="2193164"/>
            <a:ext cx="8998260" cy="1032510"/>
          </a:xfrm>
          <a:prstGeom prst="rect">
            <a:avLst/>
          </a:prstGeom>
        </p:spPr>
        <p:txBody>
          <a:bodyPr anchor="t" rtlCol="false" tIns="0" lIns="0" bIns="0" rIns="0">
            <a:spAutoFit/>
          </a:bodyPr>
          <a:lstStyle/>
          <a:p>
            <a:pPr algn="l" marL="0" indent="0" lvl="0">
              <a:lnSpc>
                <a:spcPts val="6525"/>
              </a:lnSpc>
            </a:pPr>
            <a:r>
              <a:rPr lang="en-US" sz="6525" spc="-358">
                <a:solidFill>
                  <a:srgbClr val="000000"/>
                </a:solidFill>
                <a:latin typeface="Heading Now 71-78"/>
                <a:ea typeface="Heading Now 71-78"/>
                <a:cs typeface="Heading Now 71-78"/>
                <a:sym typeface="Heading Now 71-78"/>
              </a:rPr>
              <a:t>Leger Lines</a:t>
            </a:r>
          </a:p>
        </p:txBody>
      </p:sp>
      <p:sp>
        <p:nvSpPr>
          <p:cNvPr name="TextBox 11" id="11"/>
          <p:cNvSpPr txBox="true"/>
          <p:nvPr/>
        </p:nvSpPr>
        <p:spPr>
          <a:xfrm rot="0">
            <a:off x="2370175" y="3496220"/>
            <a:ext cx="14335788" cy="1066800"/>
          </a:xfrm>
          <a:prstGeom prst="rect">
            <a:avLst/>
          </a:prstGeom>
        </p:spPr>
        <p:txBody>
          <a:bodyPr anchor="t" rtlCol="false" tIns="0" lIns="0" bIns="0" rIns="0">
            <a:spAutoFit/>
          </a:bodyPr>
          <a:lstStyle/>
          <a:p>
            <a:pPr algn="l" marL="0" indent="0" lvl="0">
              <a:lnSpc>
                <a:spcPts val="2816"/>
              </a:lnSpc>
            </a:pPr>
            <a:r>
              <a:rPr lang="en-US" b="true" sz="2347">
                <a:solidFill>
                  <a:srgbClr val="000000"/>
                </a:solidFill>
                <a:latin typeface="TT Firs Neue Bold"/>
                <a:ea typeface="TT Firs Neue Bold"/>
                <a:cs typeface="TT Firs Neue Bold"/>
                <a:sym typeface="TT Firs Neue Bold"/>
              </a:rPr>
              <a:t>Leger Lines</a:t>
            </a:r>
            <a:r>
              <a:rPr lang="en-US" sz="2347">
                <a:solidFill>
                  <a:srgbClr val="000000"/>
                </a:solidFill>
                <a:latin typeface="TT Firs Neue"/>
                <a:ea typeface="TT Firs Neue"/>
                <a:cs typeface="TT Firs Neue"/>
                <a:sym typeface="TT Firs Neue"/>
              </a:rPr>
              <a:t> are used for notes that are too high or too low to be written on a stave. They are short straight lines drawn parallel to the lines of the stave. They are long enough to take one note only. The spaces in between leger lines are also used. For example:</a:t>
            </a:r>
          </a:p>
        </p:txBody>
      </p:sp>
      <p:grpSp>
        <p:nvGrpSpPr>
          <p:cNvPr name="Group 12" id="12"/>
          <p:cNvGrpSpPr/>
          <p:nvPr/>
        </p:nvGrpSpPr>
        <p:grpSpPr>
          <a:xfrm rot="0">
            <a:off x="14963036" y="9446219"/>
            <a:ext cx="3324964" cy="840781"/>
            <a:chOff x="0" y="0"/>
            <a:chExt cx="875711" cy="221440"/>
          </a:xfrm>
        </p:grpSpPr>
        <p:sp>
          <p:nvSpPr>
            <p:cNvPr name="Freeform 13" id="13"/>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4" id="14"/>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15" id="15"/>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6-7</a:t>
            </a:r>
          </a:p>
        </p:txBody>
      </p:sp>
      <p:sp>
        <p:nvSpPr>
          <p:cNvPr name="Freeform 16" id="16"/>
          <p:cNvSpPr/>
          <p:nvPr/>
        </p:nvSpPr>
        <p:spPr>
          <a:xfrm flipH="false" flipV="false" rot="0">
            <a:off x="6869305" y="4839245"/>
            <a:ext cx="4325475" cy="2943726"/>
          </a:xfrm>
          <a:custGeom>
            <a:avLst/>
            <a:gdLst/>
            <a:ahLst/>
            <a:cxnLst/>
            <a:rect r="r" b="b" t="t" l="l"/>
            <a:pathLst>
              <a:path h="2943726" w="4325475">
                <a:moveTo>
                  <a:pt x="0" y="0"/>
                </a:moveTo>
                <a:lnTo>
                  <a:pt x="4325475" y="0"/>
                </a:lnTo>
                <a:lnTo>
                  <a:pt x="4325475" y="2943726"/>
                </a:lnTo>
                <a:lnTo>
                  <a:pt x="0" y="2943726"/>
                </a:lnTo>
                <a:lnTo>
                  <a:pt x="0" y="0"/>
                </a:lnTo>
                <a:close/>
              </a:path>
            </a:pathLst>
          </a:custGeom>
          <a:blipFill>
            <a:blip r:embed="rId4"/>
            <a:stretch>
              <a:fillRect l="-35419" t="-72782" r="-28778" b="-156451"/>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664372" y="-926180"/>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397106" y="4762260"/>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143727" y="-453835"/>
            <a:ext cx="19894422" cy="2706323"/>
            <a:chOff x="0" y="0"/>
            <a:chExt cx="5239683" cy="712776"/>
          </a:xfrm>
        </p:grpSpPr>
        <p:sp>
          <p:nvSpPr>
            <p:cNvPr name="Freeform 5" id="5"/>
            <p:cNvSpPr/>
            <p:nvPr/>
          </p:nvSpPr>
          <p:spPr>
            <a:xfrm flipH="false" flipV="false" rot="0">
              <a:off x="0" y="0"/>
              <a:ext cx="5239683" cy="712776"/>
            </a:xfrm>
            <a:custGeom>
              <a:avLst/>
              <a:gdLst/>
              <a:ahLst/>
              <a:cxnLst/>
              <a:rect r="r" b="b" t="t" l="l"/>
              <a:pathLst>
                <a:path h="712776" w="5239683">
                  <a:moveTo>
                    <a:pt x="0" y="0"/>
                  </a:moveTo>
                  <a:lnTo>
                    <a:pt x="5239683" y="0"/>
                  </a:lnTo>
                  <a:lnTo>
                    <a:pt x="5239683" y="712776"/>
                  </a:lnTo>
                  <a:lnTo>
                    <a:pt x="0" y="712776"/>
                  </a:lnTo>
                  <a:close/>
                </a:path>
              </a:pathLst>
            </a:custGeom>
            <a:solidFill>
              <a:srgbClr val="E9E2D7"/>
            </a:solidFill>
          </p:spPr>
        </p:sp>
        <p:sp>
          <p:nvSpPr>
            <p:cNvPr name="TextBox 6" id="6"/>
            <p:cNvSpPr txBox="true"/>
            <p:nvPr/>
          </p:nvSpPr>
          <p:spPr>
            <a:xfrm>
              <a:off x="0" y="-38100"/>
              <a:ext cx="5239683" cy="750876"/>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552324" y="4562094"/>
            <a:ext cx="19894422" cy="4255340"/>
            <a:chOff x="0" y="0"/>
            <a:chExt cx="5239683" cy="1120748"/>
          </a:xfrm>
        </p:grpSpPr>
        <p:sp>
          <p:nvSpPr>
            <p:cNvPr name="Freeform 8" id="8"/>
            <p:cNvSpPr/>
            <p:nvPr/>
          </p:nvSpPr>
          <p:spPr>
            <a:xfrm flipH="false" flipV="false" rot="0">
              <a:off x="0" y="0"/>
              <a:ext cx="5239683" cy="1120748"/>
            </a:xfrm>
            <a:custGeom>
              <a:avLst/>
              <a:gdLst/>
              <a:ahLst/>
              <a:cxnLst/>
              <a:rect r="r" b="b" t="t" l="l"/>
              <a:pathLst>
                <a:path h="1120748" w="5239683">
                  <a:moveTo>
                    <a:pt x="0" y="0"/>
                  </a:moveTo>
                  <a:lnTo>
                    <a:pt x="5239683" y="0"/>
                  </a:lnTo>
                  <a:lnTo>
                    <a:pt x="5239683" y="1120748"/>
                  </a:lnTo>
                  <a:lnTo>
                    <a:pt x="0" y="1120748"/>
                  </a:lnTo>
                  <a:close/>
                </a:path>
              </a:pathLst>
            </a:custGeom>
            <a:solidFill>
              <a:srgbClr val="E9E2D7"/>
            </a:solidFill>
          </p:spPr>
        </p:sp>
        <p:sp>
          <p:nvSpPr>
            <p:cNvPr name="TextBox 9" id="9"/>
            <p:cNvSpPr txBox="true"/>
            <p:nvPr/>
          </p:nvSpPr>
          <p:spPr>
            <a:xfrm>
              <a:off x="0" y="-38100"/>
              <a:ext cx="5239683" cy="1158848"/>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3882805" y="3723183"/>
            <a:ext cx="11301259" cy="5933161"/>
          </a:xfrm>
          <a:custGeom>
            <a:avLst/>
            <a:gdLst/>
            <a:ahLst/>
            <a:cxnLst/>
            <a:rect r="r" b="b" t="t" l="l"/>
            <a:pathLst>
              <a:path h="5933161" w="11301259">
                <a:moveTo>
                  <a:pt x="0" y="0"/>
                </a:moveTo>
                <a:lnTo>
                  <a:pt x="11301259" y="0"/>
                </a:lnTo>
                <a:lnTo>
                  <a:pt x="11301259" y="5933161"/>
                </a:lnTo>
                <a:lnTo>
                  <a:pt x="0" y="5933161"/>
                </a:lnTo>
                <a:lnTo>
                  <a:pt x="0" y="0"/>
                </a:lnTo>
                <a:close/>
              </a:path>
            </a:pathLst>
          </a:custGeom>
          <a:blipFill>
            <a:blip r:embed="rId4"/>
            <a:stretch>
              <a:fillRect l="0" t="0" r="0" b="0"/>
            </a:stretch>
          </a:blipFill>
        </p:spPr>
      </p:sp>
      <p:sp>
        <p:nvSpPr>
          <p:cNvPr name="TextBox 11" id="11"/>
          <p:cNvSpPr txBox="true"/>
          <p:nvPr/>
        </p:nvSpPr>
        <p:spPr>
          <a:xfrm rot="0">
            <a:off x="2226993" y="358612"/>
            <a:ext cx="8998260" cy="1032510"/>
          </a:xfrm>
          <a:prstGeom prst="rect">
            <a:avLst/>
          </a:prstGeom>
        </p:spPr>
        <p:txBody>
          <a:bodyPr anchor="t" rtlCol="false" tIns="0" lIns="0" bIns="0" rIns="0">
            <a:spAutoFit/>
          </a:bodyPr>
          <a:lstStyle/>
          <a:p>
            <a:pPr algn="l" marL="0" indent="0" lvl="0">
              <a:lnSpc>
                <a:spcPts val="6525"/>
              </a:lnSpc>
            </a:pPr>
            <a:r>
              <a:rPr lang="en-US" sz="6525" spc="-358">
                <a:solidFill>
                  <a:srgbClr val="000000"/>
                </a:solidFill>
                <a:latin typeface="Heading Now 71-78"/>
                <a:ea typeface="Heading Now 71-78"/>
                <a:cs typeface="Heading Now 71-78"/>
                <a:sym typeface="Heading Now 71-78"/>
              </a:rPr>
              <a:t>Middle C</a:t>
            </a:r>
          </a:p>
        </p:txBody>
      </p:sp>
      <p:sp>
        <p:nvSpPr>
          <p:cNvPr name="TextBox 12" id="12"/>
          <p:cNvSpPr txBox="true"/>
          <p:nvPr/>
        </p:nvSpPr>
        <p:spPr>
          <a:xfrm rot="0">
            <a:off x="2226993" y="1574236"/>
            <a:ext cx="14612884" cy="1663962"/>
          </a:xfrm>
          <a:prstGeom prst="rect">
            <a:avLst/>
          </a:prstGeom>
        </p:spPr>
        <p:txBody>
          <a:bodyPr anchor="t" rtlCol="false" tIns="0" lIns="0" bIns="0" rIns="0">
            <a:spAutoFit/>
          </a:bodyPr>
          <a:lstStyle/>
          <a:p>
            <a:pPr algn="l">
              <a:lnSpc>
                <a:spcPts val="3310"/>
              </a:lnSpc>
            </a:pPr>
            <a:r>
              <a:rPr lang="en-US" sz="2364">
                <a:solidFill>
                  <a:srgbClr val="000000"/>
                </a:solidFill>
                <a:latin typeface="TT Firs Neue"/>
                <a:ea typeface="TT Firs Neue"/>
                <a:cs typeface="TT Firs Neue"/>
                <a:sym typeface="TT Firs Neue"/>
              </a:rPr>
              <a:t>As mentioned in Lession 3, Middle C may be a Bass note or a Treble note. </a:t>
            </a:r>
          </a:p>
          <a:p>
            <a:pPr algn="l">
              <a:lnSpc>
                <a:spcPts val="3310"/>
              </a:lnSpc>
            </a:pPr>
          </a:p>
          <a:p>
            <a:pPr algn="l" marL="510532" indent="-255266" lvl="1">
              <a:lnSpc>
                <a:spcPts val="3310"/>
              </a:lnSpc>
              <a:buFont typeface="Arial"/>
              <a:buChar char="•"/>
            </a:pPr>
            <a:r>
              <a:rPr lang="en-US" sz="2364">
                <a:solidFill>
                  <a:srgbClr val="000000"/>
                </a:solidFill>
                <a:latin typeface="TT Firs Neue"/>
                <a:ea typeface="TT Firs Neue"/>
                <a:cs typeface="TT Firs Neue"/>
                <a:sym typeface="TT Firs Neue"/>
              </a:rPr>
              <a:t>On the Treble Stave - </a:t>
            </a:r>
            <a:r>
              <a:rPr lang="en-US" sz="2364">
                <a:solidFill>
                  <a:srgbClr val="000000"/>
                </a:solidFill>
                <a:latin typeface="TT Firs Neue"/>
                <a:ea typeface="TT Firs Neue"/>
                <a:cs typeface="TT Firs Neue"/>
                <a:sym typeface="TT Firs Neue"/>
              </a:rPr>
              <a:t>Middle C is shown on a leger line </a:t>
            </a:r>
            <a:r>
              <a:rPr lang="en-US" b="true" sz="2364">
                <a:solidFill>
                  <a:srgbClr val="000000"/>
                </a:solidFill>
                <a:latin typeface="TT Firs Neue Bold"/>
                <a:ea typeface="TT Firs Neue Bold"/>
                <a:cs typeface="TT Firs Neue Bold"/>
                <a:sym typeface="TT Firs Neue Bold"/>
              </a:rPr>
              <a:t>below the treble </a:t>
            </a:r>
            <a:r>
              <a:rPr lang="en-US" sz="2364">
                <a:solidFill>
                  <a:srgbClr val="000000"/>
                </a:solidFill>
                <a:latin typeface="TT Firs Neue"/>
                <a:ea typeface="TT Firs Neue"/>
                <a:cs typeface="TT Firs Neue"/>
                <a:sym typeface="TT Firs Neue"/>
              </a:rPr>
              <a:t>stave. </a:t>
            </a:r>
          </a:p>
          <a:p>
            <a:pPr algn="l" marL="510532" indent="-255266" lvl="1">
              <a:lnSpc>
                <a:spcPts val="3310"/>
              </a:lnSpc>
              <a:buFont typeface="Arial"/>
              <a:buChar char="•"/>
            </a:pPr>
            <a:r>
              <a:rPr lang="en-US" sz="2364">
                <a:solidFill>
                  <a:srgbClr val="000000"/>
                </a:solidFill>
                <a:latin typeface="TT Firs Neue"/>
                <a:ea typeface="TT Firs Neue"/>
                <a:cs typeface="TT Firs Neue"/>
                <a:sym typeface="TT Firs Neue"/>
              </a:rPr>
              <a:t>On the Bass Stave - Middle C is shown on a leger line </a:t>
            </a:r>
            <a:r>
              <a:rPr lang="en-US" b="true" sz="2364">
                <a:solidFill>
                  <a:srgbClr val="000000"/>
                </a:solidFill>
                <a:latin typeface="TT Firs Neue Bold"/>
                <a:ea typeface="TT Firs Neue Bold"/>
                <a:cs typeface="TT Firs Neue Bold"/>
                <a:sym typeface="TT Firs Neue Bold"/>
              </a:rPr>
              <a:t>above the bass </a:t>
            </a:r>
            <a:r>
              <a:rPr lang="en-US" sz="2364">
                <a:solidFill>
                  <a:srgbClr val="000000"/>
                </a:solidFill>
                <a:latin typeface="TT Firs Neue"/>
                <a:ea typeface="TT Firs Neue"/>
                <a:cs typeface="TT Firs Neue"/>
                <a:sym typeface="TT Firs Neue"/>
              </a:rPr>
              <a:t>stave, as shown below:</a:t>
            </a:r>
          </a:p>
        </p:txBody>
      </p:sp>
      <p:grpSp>
        <p:nvGrpSpPr>
          <p:cNvPr name="Group 13" id="13"/>
          <p:cNvGrpSpPr/>
          <p:nvPr/>
        </p:nvGrpSpPr>
        <p:grpSpPr>
          <a:xfrm rot="0">
            <a:off x="14963036" y="9446219"/>
            <a:ext cx="3324964" cy="840781"/>
            <a:chOff x="0" y="0"/>
            <a:chExt cx="875711" cy="221440"/>
          </a:xfrm>
        </p:grpSpPr>
        <p:sp>
          <p:nvSpPr>
            <p:cNvPr name="Freeform 14" id="14"/>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5" id="15"/>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8</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079729" y="2671762"/>
            <a:ext cx="442738" cy="44273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3A99"/>
            </a:solidFill>
          </p:spPr>
        </p:sp>
        <p:sp>
          <p:nvSpPr>
            <p:cNvPr name="TextBox 12" id="12"/>
            <p:cNvSpPr txBox="true"/>
            <p:nvPr/>
          </p:nvSpPr>
          <p:spPr>
            <a:xfrm>
              <a:off x="127000" y="79375"/>
              <a:ext cx="558800" cy="606425"/>
            </a:xfrm>
            <a:prstGeom prst="rect">
              <a:avLst/>
            </a:prstGeom>
          </p:spPr>
          <p:txBody>
            <a:bodyPr anchor="ctr" rtlCol="false" tIns="50800" lIns="50800" bIns="50800" rIns="50800"/>
            <a:lstStyle/>
            <a:p>
              <a:pPr algn="ctr" marL="0" indent="0" lvl="0">
                <a:lnSpc>
                  <a:spcPts val="3360"/>
                </a:lnSpc>
              </a:pPr>
            </a:p>
          </p:txBody>
        </p:sp>
      </p:grpSp>
      <p:grpSp>
        <p:nvGrpSpPr>
          <p:cNvPr name="Group 13" id="13"/>
          <p:cNvGrpSpPr/>
          <p:nvPr/>
        </p:nvGrpSpPr>
        <p:grpSpPr>
          <a:xfrm rot="0">
            <a:off x="8575252" y="5279046"/>
            <a:ext cx="442738" cy="442738"/>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3A99"/>
            </a:solidFill>
          </p:spPr>
        </p:sp>
        <p:sp>
          <p:nvSpPr>
            <p:cNvPr name="TextBox 15" id="15"/>
            <p:cNvSpPr txBox="true"/>
            <p:nvPr/>
          </p:nvSpPr>
          <p:spPr>
            <a:xfrm>
              <a:off x="127000" y="79375"/>
              <a:ext cx="558800" cy="606425"/>
            </a:xfrm>
            <a:prstGeom prst="rect">
              <a:avLst/>
            </a:prstGeom>
          </p:spPr>
          <p:txBody>
            <a:bodyPr anchor="ctr" rtlCol="false" tIns="50800" lIns="50800" bIns="50800" rIns="50800"/>
            <a:lstStyle/>
            <a:p>
              <a:pPr algn="ctr" marL="0" indent="0" lvl="0">
                <a:lnSpc>
                  <a:spcPts val="3360"/>
                </a:lnSpc>
              </a:pPr>
            </a:p>
          </p:txBody>
        </p:sp>
      </p:grpSp>
      <p:grpSp>
        <p:nvGrpSpPr>
          <p:cNvPr name="Group 16" id="16"/>
          <p:cNvGrpSpPr/>
          <p:nvPr/>
        </p:nvGrpSpPr>
        <p:grpSpPr>
          <a:xfrm rot="0">
            <a:off x="1079729" y="8486328"/>
            <a:ext cx="442738" cy="442738"/>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3A99"/>
            </a:solidFill>
          </p:spPr>
        </p:sp>
        <p:sp>
          <p:nvSpPr>
            <p:cNvPr name="TextBox 18" id="18"/>
            <p:cNvSpPr txBox="true"/>
            <p:nvPr/>
          </p:nvSpPr>
          <p:spPr>
            <a:xfrm>
              <a:off x="127000" y="79375"/>
              <a:ext cx="558800" cy="606425"/>
            </a:xfrm>
            <a:prstGeom prst="rect">
              <a:avLst/>
            </a:prstGeom>
          </p:spPr>
          <p:txBody>
            <a:bodyPr anchor="ctr" rtlCol="false" tIns="50800" lIns="50800" bIns="50800" rIns="50800"/>
            <a:lstStyle/>
            <a:p>
              <a:pPr algn="ctr" marL="0" indent="0" lvl="0">
                <a:lnSpc>
                  <a:spcPts val="3360"/>
                </a:lnSpc>
              </a:pPr>
            </a:p>
          </p:txBody>
        </p:sp>
      </p:grpSp>
      <p:grpSp>
        <p:nvGrpSpPr>
          <p:cNvPr name="Group 19" id="19"/>
          <p:cNvGrpSpPr/>
          <p:nvPr/>
        </p:nvGrpSpPr>
        <p:grpSpPr>
          <a:xfrm rot="0">
            <a:off x="8575252" y="6872296"/>
            <a:ext cx="442738" cy="442738"/>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3A99"/>
            </a:solidFill>
          </p:spPr>
        </p:sp>
        <p:sp>
          <p:nvSpPr>
            <p:cNvPr name="TextBox 21" id="21"/>
            <p:cNvSpPr txBox="true"/>
            <p:nvPr/>
          </p:nvSpPr>
          <p:spPr>
            <a:xfrm>
              <a:off x="127000" y="79375"/>
              <a:ext cx="558800" cy="606425"/>
            </a:xfrm>
            <a:prstGeom prst="rect">
              <a:avLst/>
            </a:prstGeom>
          </p:spPr>
          <p:txBody>
            <a:bodyPr anchor="ctr" rtlCol="false" tIns="50800" lIns="50800" bIns="50800" rIns="50800"/>
            <a:lstStyle/>
            <a:p>
              <a:pPr algn="ctr" marL="0" indent="0" lvl="0">
                <a:lnSpc>
                  <a:spcPts val="3360"/>
                </a:lnSpc>
              </a:pPr>
            </a:p>
          </p:txBody>
        </p:sp>
      </p:grpSp>
      <p:grpSp>
        <p:nvGrpSpPr>
          <p:cNvPr name="Group 22" id="22"/>
          <p:cNvGrpSpPr/>
          <p:nvPr/>
        </p:nvGrpSpPr>
        <p:grpSpPr>
          <a:xfrm rot="0">
            <a:off x="1079729" y="3738426"/>
            <a:ext cx="442738" cy="442738"/>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3A99"/>
            </a:solidFill>
          </p:spPr>
        </p:sp>
        <p:sp>
          <p:nvSpPr>
            <p:cNvPr name="TextBox 24" id="24"/>
            <p:cNvSpPr txBox="true"/>
            <p:nvPr/>
          </p:nvSpPr>
          <p:spPr>
            <a:xfrm>
              <a:off x="127000" y="79375"/>
              <a:ext cx="558800" cy="606425"/>
            </a:xfrm>
            <a:prstGeom prst="rect">
              <a:avLst/>
            </a:prstGeom>
          </p:spPr>
          <p:txBody>
            <a:bodyPr anchor="ctr" rtlCol="false" tIns="50800" lIns="50800" bIns="50800" rIns="50800"/>
            <a:lstStyle/>
            <a:p>
              <a:pPr algn="ctr" marL="0" indent="0" lvl="0">
                <a:lnSpc>
                  <a:spcPts val="3360"/>
                </a:lnSpc>
              </a:pPr>
            </a:p>
          </p:txBody>
        </p:sp>
      </p:grpSp>
      <p:grpSp>
        <p:nvGrpSpPr>
          <p:cNvPr name="Group 25" id="25"/>
          <p:cNvGrpSpPr/>
          <p:nvPr/>
        </p:nvGrpSpPr>
        <p:grpSpPr>
          <a:xfrm rot="0">
            <a:off x="1079729" y="4805090"/>
            <a:ext cx="442738" cy="442738"/>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3A99"/>
            </a:solidFill>
          </p:spPr>
        </p:sp>
        <p:sp>
          <p:nvSpPr>
            <p:cNvPr name="TextBox 27" id="27"/>
            <p:cNvSpPr txBox="true"/>
            <p:nvPr/>
          </p:nvSpPr>
          <p:spPr>
            <a:xfrm>
              <a:off x="127000" y="79375"/>
              <a:ext cx="558800" cy="606425"/>
            </a:xfrm>
            <a:prstGeom prst="rect">
              <a:avLst/>
            </a:prstGeom>
          </p:spPr>
          <p:txBody>
            <a:bodyPr anchor="ctr" rtlCol="false" tIns="50800" lIns="50800" bIns="50800" rIns="50800"/>
            <a:lstStyle/>
            <a:p>
              <a:pPr algn="ctr" marL="0" indent="0" lvl="0">
                <a:lnSpc>
                  <a:spcPts val="3360"/>
                </a:lnSpc>
              </a:pPr>
            </a:p>
          </p:txBody>
        </p:sp>
      </p:grpSp>
      <p:grpSp>
        <p:nvGrpSpPr>
          <p:cNvPr name="Group 28" id="28"/>
          <p:cNvGrpSpPr/>
          <p:nvPr/>
        </p:nvGrpSpPr>
        <p:grpSpPr>
          <a:xfrm rot="0">
            <a:off x="1079729" y="6183747"/>
            <a:ext cx="442738" cy="442738"/>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3A99"/>
            </a:solidFill>
          </p:spPr>
        </p:sp>
        <p:sp>
          <p:nvSpPr>
            <p:cNvPr name="TextBox 30" id="30"/>
            <p:cNvSpPr txBox="true"/>
            <p:nvPr/>
          </p:nvSpPr>
          <p:spPr>
            <a:xfrm>
              <a:off x="127000" y="79375"/>
              <a:ext cx="558800" cy="606425"/>
            </a:xfrm>
            <a:prstGeom prst="rect">
              <a:avLst/>
            </a:prstGeom>
          </p:spPr>
          <p:txBody>
            <a:bodyPr anchor="ctr" rtlCol="false" tIns="50800" lIns="50800" bIns="50800" rIns="50800"/>
            <a:lstStyle/>
            <a:p>
              <a:pPr algn="ctr" marL="0" indent="0" lvl="0">
                <a:lnSpc>
                  <a:spcPts val="3360"/>
                </a:lnSpc>
              </a:pPr>
            </a:p>
          </p:txBody>
        </p:sp>
      </p:grpSp>
      <p:grpSp>
        <p:nvGrpSpPr>
          <p:cNvPr name="Group 31" id="31"/>
          <p:cNvGrpSpPr/>
          <p:nvPr/>
        </p:nvGrpSpPr>
        <p:grpSpPr>
          <a:xfrm rot="0">
            <a:off x="1079729" y="7067103"/>
            <a:ext cx="442738" cy="442738"/>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3A99"/>
            </a:solidFill>
          </p:spPr>
        </p:sp>
        <p:sp>
          <p:nvSpPr>
            <p:cNvPr name="TextBox 33" id="33"/>
            <p:cNvSpPr txBox="true"/>
            <p:nvPr/>
          </p:nvSpPr>
          <p:spPr>
            <a:xfrm>
              <a:off x="127000" y="79375"/>
              <a:ext cx="558800" cy="606425"/>
            </a:xfrm>
            <a:prstGeom prst="rect">
              <a:avLst/>
            </a:prstGeom>
          </p:spPr>
          <p:txBody>
            <a:bodyPr anchor="ctr" rtlCol="false" tIns="50800" lIns="50800" bIns="50800" rIns="50800"/>
            <a:lstStyle/>
            <a:p>
              <a:pPr algn="ctr" marL="0" indent="0" lvl="0">
                <a:lnSpc>
                  <a:spcPts val="3360"/>
                </a:lnSpc>
              </a:pPr>
            </a:p>
          </p:txBody>
        </p:sp>
      </p:grpSp>
      <p:grpSp>
        <p:nvGrpSpPr>
          <p:cNvPr name="Group 34" id="34"/>
          <p:cNvGrpSpPr/>
          <p:nvPr/>
        </p:nvGrpSpPr>
        <p:grpSpPr>
          <a:xfrm rot="0">
            <a:off x="8575252" y="8024821"/>
            <a:ext cx="442738" cy="442738"/>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3A99"/>
            </a:solidFill>
          </p:spPr>
        </p:sp>
        <p:sp>
          <p:nvSpPr>
            <p:cNvPr name="TextBox 36" id="36"/>
            <p:cNvSpPr txBox="true"/>
            <p:nvPr/>
          </p:nvSpPr>
          <p:spPr>
            <a:xfrm>
              <a:off x="127000" y="79375"/>
              <a:ext cx="558800" cy="606425"/>
            </a:xfrm>
            <a:prstGeom prst="rect">
              <a:avLst/>
            </a:prstGeom>
          </p:spPr>
          <p:txBody>
            <a:bodyPr anchor="ctr" rtlCol="false" tIns="50800" lIns="50800" bIns="50800" rIns="50800"/>
            <a:lstStyle/>
            <a:p>
              <a:pPr algn="ctr" marL="0" indent="0" lvl="0">
                <a:lnSpc>
                  <a:spcPts val="3360"/>
                </a:lnSpc>
              </a:pPr>
            </a:p>
          </p:txBody>
        </p:sp>
      </p:grpSp>
      <p:sp>
        <p:nvSpPr>
          <p:cNvPr name="Freeform 37" id="37"/>
          <p:cNvSpPr/>
          <p:nvPr/>
        </p:nvSpPr>
        <p:spPr>
          <a:xfrm flipH="false" flipV="false" rot="-76472">
            <a:off x="6518977" y="490995"/>
            <a:ext cx="11301259" cy="4237972"/>
          </a:xfrm>
          <a:custGeom>
            <a:avLst/>
            <a:gdLst/>
            <a:ahLst/>
            <a:cxnLst/>
            <a:rect r="r" b="b" t="t" l="l"/>
            <a:pathLst>
              <a:path h="4237972" w="11301259">
                <a:moveTo>
                  <a:pt x="0" y="0"/>
                </a:moveTo>
                <a:lnTo>
                  <a:pt x="11301259" y="0"/>
                </a:lnTo>
                <a:lnTo>
                  <a:pt x="11301259" y="4237972"/>
                </a:lnTo>
                <a:lnTo>
                  <a:pt x="0" y="4237972"/>
                </a:lnTo>
                <a:lnTo>
                  <a:pt x="0" y="0"/>
                </a:lnTo>
                <a:close/>
              </a:path>
            </a:pathLst>
          </a:custGeom>
          <a:blipFill>
            <a:blip r:embed="rId4"/>
            <a:stretch>
              <a:fillRect l="0" t="0" r="0" b="0"/>
            </a:stretch>
          </a:blipFill>
        </p:spPr>
      </p:sp>
      <p:grpSp>
        <p:nvGrpSpPr>
          <p:cNvPr name="Group 38" id="38"/>
          <p:cNvGrpSpPr/>
          <p:nvPr/>
        </p:nvGrpSpPr>
        <p:grpSpPr>
          <a:xfrm rot="0">
            <a:off x="8697167" y="2075490"/>
            <a:ext cx="893667" cy="324810"/>
            <a:chOff x="0" y="0"/>
            <a:chExt cx="812800" cy="295418"/>
          </a:xfrm>
        </p:grpSpPr>
        <p:sp>
          <p:nvSpPr>
            <p:cNvPr name="Freeform 39" id="39"/>
            <p:cNvSpPr/>
            <p:nvPr/>
          </p:nvSpPr>
          <p:spPr>
            <a:xfrm flipH="false" flipV="false" rot="0">
              <a:off x="0" y="0"/>
              <a:ext cx="812800" cy="295418"/>
            </a:xfrm>
            <a:custGeom>
              <a:avLst/>
              <a:gdLst/>
              <a:ahLst/>
              <a:cxnLst/>
              <a:rect r="r" b="b" t="t" l="l"/>
              <a:pathLst>
                <a:path h="295418" w="812800">
                  <a:moveTo>
                    <a:pt x="0" y="0"/>
                  </a:moveTo>
                  <a:lnTo>
                    <a:pt x="812800" y="0"/>
                  </a:lnTo>
                  <a:lnTo>
                    <a:pt x="812800" y="295418"/>
                  </a:lnTo>
                  <a:lnTo>
                    <a:pt x="0" y="295418"/>
                  </a:lnTo>
                  <a:close/>
                </a:path>
              </a:pathLst>
            </a:custGeom>
            <a:solidFill>
              <a:srgbClr val="FFFFFF"/>
            </a:solidFill>
          </p:spPr>
        </p:sp>
        <p:sp>
          <p:nvSpPr>
            <p:cNvPr name="TextBox 40" id="40"/>
            <p:cNvSpPr txBox="true"/>
            <p:nvPr/>
          </p:nvSpPr>
          <p:spPr>
            <a:xfrm>
              <a:off x="0" y="-47625"/>
              <a:ext cx="812800" cy="343043"/>
            </a:xfrm>
            <a:prstGeom prst="rect">
              <a:avLst/>
            </a:prstGeom>
          </p:spPr>
          <p:txBody>
            <a:bodyPr anchor="ctr" rtlCol="false" tIns="50800" lIns="50800" bIns="50800" rIns="50800"/>
            <a:lstStyle/>
            <a:p>
              <a:pPr algn="ctr">
                <a:lnSpc>
                  <a:spcPts val="3360"/>
                </a:lnSpc>
              </a:pPr>
            </a:p>
          </p:txBody>
        </p:sp>
      </p:grpSp>
      <p:sp>
        <p:nvSpPr>
          <p:cNvPr name="TextBox 41" id="41"/>
          <p:cNvSpPr txBox="true"/>
          <p:nvPr/>
        </p:nvSpPr>
        <p:spPr>
          <a:xfrm rot="0">
            <a:off x="8295837" y="1654619"/>
            <a:ext cx="7779961" cy="762368"/>
          </a:xfrm>
          <a:prstGeom prst="rect">
            <a:avLst/>
          </a:prstGeom>
        </p:spPr>
        <p:txBody>
          <a:bodyPr anchor="t" rtlCol="false" tIns="0" lIns="0" bIns="0" rIns="0">
            <a:spAutoFit/>
          </a:bodyPr>
          <a:lstStyle/>
          <a:p>
            <a:pPr algn="ctr">
              <a:lnSpc>
                <a:spcPts val="3129"/>
              </a:lnSpc>
            </a:pPr>
            <a:r>
              <a:rPr lang="en-US" sz="2235" b="true">
                <a:solidFill>
                  <a:srgbClr val="5170FF"/>
                </a:solidFill>
                <a:latin typeface="TT Firs Neue Bold"/>
                <a:ea typeface="TT Firs Neue Bold"/>
                <a:cs typeface="TT Firs Neue Bold"/>
                <a:sym typeface="TT Firs Neue Bold"/>
              </a:rPr>
              <a:t>You should be able to read and understand this </a:t>
            </a:r>
          </a:p>
          <a:p>
            <a:pPr algn="ctr" marL="0" indent="0" lvl="0">
              <a:lnSpc>
                <a:spcPts val="3129"/>
              </a:lnSpc>
              <a:spcBef>
                <a:spcPct val="0"/>
              </a:spcBef>
            </a:pPr>
            <a:r>
              <a:rPr lang="en-US" b="true" sz="2235">
                <a:solidFill>
                  <a:srgbClr val="5170FF"/>
                </a:solidFill>
                <a:latin typeface="TT Firs Neue Bold"/>
                <a:ea typeface="TT Firs Neue Bold"/>
                <a:cs typeface="TT Firs Neue Bold"/>
                <a:sym typeface="TT Firs Neue Bold"/>
              </a:rPr>
              <a:t>sheet music after only six lessons</a:t>
            </a:r>
          </a:p>
        </p:txBody>
      </p:sp>
      <p:grpSp>
        <p:nvGrpSpPr>
          <p:cNvPr name="Group 42" id="42"/>
          <p:cNvGrpSpPr/>
          <p:nvPr/>
        </p:nvGrpSpPr>
        <p:grpSpPr>
          <a:xfrm rot="0">
            <a:off x="8349788" y="2346952"/>
            <a:ext cx="893667" cy="324810"/>
            <a:chOff x="0" y="0"/>
            <a:chExt cx="812800" cy="295418"/>
          </a:xfrm>
        </p:grpSpPr>
        <p:sp>
          <p:nvSpPr>
            <p:cNvPr name="Freeform 43" id="43"/>
            <p:cNvSpPr/>
            <p:nvPr/>
          </p:nvSpPr>
          <p:spPr>
            <a:xfrm flipH="false" flipV="false" rot="0">
              <a:off x="0" y="0"/>
              <a:ext cx="812800" cy="295418"/>
            </a:xfrm>
            <a:custGeom>
              <a:avLst/>
              <a:gdLst/>
              <a:ahLst/>
              <a:cxnLst/>
              <a:rect r="r" b="b" t="t" l="l"/>
              <a:pathLst>
                <a:path h="295418" w="812800">
                  <a:moveTo>
                    <a:pt x="0" y="0"/>
                  </a:moveTo>
                  <a:lnTo>
                    <a:pt x="812800" y="0"/>
                  </a:lnTo>
                  <a:lnTo>
                    <a:pt x="812800" y="295418"/>
                  </a:lnTo>
                  <a:lnTo>
                    <a:pt x="0" y="295418"/>
                  </a:lnTo>
                  <a:close/>
                </a:path>
              </a:pathLst>
            </a:custGeom>
            <a:solidFill>
              <a:srgbClr val="FFFFFF"/>
            </a:solidFill>
          </p:spPr>
        </p:sp>
        <p:sp>
          <p:nvSpPr>
            <p:cNvPr name="TextBox 44" id="44"/>
            <p:cNvSpPr txBox="true"/>
            <p:nvPr/>
          </p:nvSpPr>
          <p:spPr>
            <a:xfrm>
              <a:off x="0" y="-47625"/>
              <a:ext cx="812800" cy="343043"/>
            </a:xfrm>
            <a:prstGeom prst="rect">
              <a:avLst/>
            </a:prstGeom>
          </p:spPr>
          <p:txBody>
            <a:bodyPr anchor="ctr" rtlCol="false" tIns="50800" lIns="50800" bIns="50800" rIns="50800"/>
            <a:lstStyle/>
            <a:p>
              <a:pPr algn="ctr">
                <a:lnSpc>
                  <a:spcPts val="3360"/>
                </a:lnSpc>
              </a:pPr>
            </a:p>
          </p:txBody>
        </p:sp>
      </p:grpSp>
      <p:grpSp>
        <p:nvGrpSpPr>
          <p:cNvPr name="Group 45" id="45"/>
          <p:cNvGrpSpPr/>
          <p:nvPr/>
        </p:nvGrpSpPr>
        <p:grpSpPr>
          <a:xfrm rot="0">
            <a:off x="7062461" y="2254582"/>
            <a:ext cx="893667" cy="324810"/>
            <a:chOff x="0" y="0"/>
            <a:chExt cx="812800" cy="295418"/>
          </a:xfrm>
        </p:grpSpPr>
        <p:sp>
          <p:nvSpPr>
            <p:cNvPr name="Freeform 46" id="46"/>
            <p:cNvSpPr/>
            <p:nvPr/>
          </p:nvSpPr>
          <p:spPr>
            <a:xfrm flipH="false" flipV="false" rot="0">
              <a:off x="0" y="0"/>
              <a:ext cx="812800" cy="295418"/>
            </a:xfrm>
            <a:custGeom>
              <a:avLst/>
              <a:gdLst/>
              <a:ahLst/>
              <a:cxnLst/>
              <a:rect r="r" b="b" t="t" l="l"/>
              <a:pathLst>
                <a:path h="295418" w="812800">
                  <a:moveTo>
                    <a:pt x="0" y="0"/>
                  </a:moveTo>
                  <a:lnTo>
                    <a:pt x="812800" y="0"/>
                  </a:lnTo>
                  <a:lnTo>
                    <a:pt x="812800" y="295418"/>
                  </a:lnTo>
                  <a:lnTo>
                    <a:pt x="0" y="295418"/>
                  </a:lnTo>
                  <a:close/>
                </a:path>
              </a:pathLst>
            </a:custGeom>
            <a:solidFill>
              <a:srgbClr val="FFFFFF"/>
            </a:solidFill>
          </p:spPr>
        </p:sp>
        <p:sp>
          <p:nvSpPr>
            <p:cNvPr name="TextBox 47" id="47"/>
            <p:cNvSpPr txBox="true"/>
            <p:nvPr/>
          </p:nvSpPr>
          <p:spPr>
            <a:xfrm>
              <a:off x="0" y="-47625"/>
              <a:ext cx="812800" cy="343043"/>
            </a:xfrm>
            <a:prstGeom prst="rect">
              <a:avLst/>
            </a:prstGeom>
          </p:spPr>
          <p:txBody>
            <a:bodyPr anchor="ctr" rtlCol="false" tIns="50800" lIns="50800" bIns="50800" rIns="50800"/>
            <a:lstStyle/>
            <a:p>
              <a:pPr algn="ctr">
                <a:lnSpc>
                  <a:spcPts val="3360"/>
                </a:lnSpc>
              </a:pPr>
            </a:p>
          </p:txBody>
        </p:sp>
      </p:grpSp>
      <p:grpSp>
        <p:nvGrpSpPr>
          <p:cNvPr name="Group 48" id="48"/>
          <p:cNvGrpSpPr/>
          <p:nvPr/>
        </p:nvGrpSpPr>
        <p:grpSpPr>
          <a:xfrm rot="0">
            <a:off x="12627988" y="2400300"/>
            <a:ext cx="893667" cy="324810"/>
            <a:chOff x="0" y="0"/>
            <a:chExt cx="812800" cy="295418"/>
          </a:xfrm>
        </p:grpSpPr>
        <p:sp>
          <p:nvSpPr>
            <p:cNvPr name="Freeform 49" id="49"/>
            <p:cNvSpPr/>
            <p:nvPr/>
          </p:nvSpPr>
          <p:spPr>
            <a:xfrm flipH="false" flipV="false" rot="0">
              <a:off x="0" y="0"/>
              <a:ext cx="812800" cy="295418"/>
            </a:xfrm>
            <a:custGeom>
              <a:avLst/>
              <a:gdLst/>
              <a:ahLst/>
              <a:cxnLst/>
              <a:rect r="r" b="b" t="t" l="l"/>
              <a:pathLst>
                <a:path h="295418" w="812800">
                  <a:moveTo>
                    <a:pt x="0" y="0"/>
                  </a:moveTo>
                  <a:lnTo>
                    <a:pt x="812800" y="0"/>
                  </a:lnTo>
                  <a:lnTo>
                    <a:pt x="812800" y="295418"/>
                  </a:lnTo>
                  <a:lnTo>
                    <a:pt x="0" y="295418"/>
                  </a:lnTo>
                  <a:close/>
                </a:path>
              </a:pathLst>
            </a:custGeom>
            <a:solidFill>
              <a:srgbClr val="FFFFFF"/>
            </a:solidFill>
          </p:spPr>
        </p:sp>
        <p:sp>
          <p:nvSpPr>
            <p:cNvPr name="TextBox 50" id="50"/>
            <p:cNvSpPr txBox="true"/>
            <p:nvPr/>
          </p:nvSpPr>
          <p:spPr>
            <a:xfrm>
              <a:off x="0" y="-47625"/>
              <a:ext cx="812800" cy="343043"/>
            </a:xfrm>
            <a:prstGeom prst="rect">
              <a:avLst/>
            </a:prstGeom>
          </p:spPr>
          <p:txBody>
            <a:bodyPr anchor="ctr" rtlCol="false" tIns="50800" lIns="50800" bIns="50800" rIns="50800"/>
            <a:lstStyle/>
            <a:p>
              <a:pPr algn="ctr">
                <a:lnSpc>
                  <a:spcPts val="3360"/>
                </a:lnSpc>
              </a:pPr>
            </a:p>
          </p:txBody>
        </p:sp>
      </p:grpSp>
      <p:grpSp>
        <p:nvGrpSpPr>
          <p:cNvPr name="Group 51" id="51"/>
          <p:cNvGrpSpPr/>
          <p:nvPr/>
        </p:nvGrpSpPr>
        <p:grpSpPr>
          <a:xfrm rot="0">
            <a:off x="8047783" y="2031268"/>
            <a:ext cx="748838" cy="385719"/>
            <a:chOff x="0" y="0"/>
            <a:chExt cx="197225" cy="101588"/>
          </a:xfrm>
        </p:grpSpPr>
        <p:sp>
          <p:nvSpPr>
            <p:cNvPr name="Freeform 52" id="52"/>
            <p:cNvSpPr/>
            <p:nvPr/>
          </p:nvSpPr>
          <p:spPr>
            <a:xfrm flipH="false" flipV="false" rot="0">
              <a:off x="0" y="0"/>
              <a:ext cx="197225" cy="101588"/>
            </a:xfrm>
            <a:custGeom>
              <a:avLst/>
              <a:gdLst/>
              <a:ahLst/>
              <a:cxnLst/>
              <a:rect r="r" b="b" t="t" l="l"/>
              <a:pathLst>
                <a:path h="101588" w="197225">
                  <a:moveTo>
                    <a:pt x="0" y="0"/>
                  </a:moveTo>
                  <a:lnTo>
                    <a:pt x="197225" y="0"/>
                  </a:lnTo>
                  <a:lnTo>
                    <a:pt x="197225" y="101588"/>
                  </a:lnTo>
                  <a:lnTo>
                    <a:pt x="0" y="101588"/>
                  </a:lnTo>
                  <a:close/>
                </a:path>
              </a:pathLst>
            </a:custGeom>
            <a:solidFill>
              <a:srgbClr val="FFFFFF"/>
            </a:solidFill>
          </p:spPr>
        </p:sp>
        <p:sp>
          <p:nvSpPr>
            <p:cNvPr name="TextBox 53" id="53"/>
            <p:cNvSpPr txBox="true"/>
            <p:nvPr/>
          </p:nvSpPr>
          <p:spPr>
            <a:xfrm>
              <a:off x="0" y="-47625"/>
              <a:ext cx="197225" cy="149213"/>
            </a:xfrm>
            <a:prstGeom prst="rect">
              <a:avLst/>
            </a:prstGeom>
          </p:spPr>
          <p:txBody>
            <a:bodyPr anchor="ctr" rtlCol="false" tIns="50800" lIns="50800" bIns="50800" rIns="50800"/>
            <a:lstStyle/>
            <a:p>
              <a:pPr algn="ctr">
                <a:lnSpc>
                  <a:spcPts val="3360"/>
                </a:lnSpc>
              </a:pPr>
            </a:p>
          </p:txBody>
        </p:sp>
      </p:grpSp>
      <p:sp>
        <p:nvSpPr>
          <p:cNvPr name="TextBox 54" id="54"/>
          <p:cNvSpPr txBox="true"/>
          <p:nvPr/>
        </p:nvSpPr>
        <p:spPr>
          <a:xfrm rot="0">
            <a:off x="802085" y="590717"/>
            <a:ext cx="5014660"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 Overview</a:t>
            </a:r>
          </a:p>
        </p:txBody>
      </p:sp>
      <p:sp>
        <p:nvSpPr>
          <p:cNvPr name="TextBox 55" id="55"/>
          <p:cNvSpPr txBox="true"/>
          <p:nvPr/>
        </p:nvSpPr>
        <p:spPr>
          <a:xfrm rot="0">
            <a:off x="1079729" y="1610534"/>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Grade 1 Course Content</a:t>
            </a:r>
          </a:p>
        </p:txBody>
      </p:sp>
      <p:sp>
        <p:nvSpPr>
          <p:cNvPr name="TextBox 56" id="56"/>
          <p:cNvSpPr txBox="true"/>
          <p:nvPr/>
        </p:nvSpPr>
        <p:spPr>
          <a:xfrm rot="0">
            <a:off x="1838913" y="2719387"/>
            <a:ext cx="4634329" cy="666750"/>
          </a:xfrm>
          <a:prstGeom prst="rect">
            <a:avLst/>
          </a:prstGeom>
        </p:spPr>
        <p:txBody>
          <a:bodyPr anchor="t" rtlCol="false" tIns="0" lIns="0" bIns="0" rIns="0">
            <a:spAutoFit/>
          </a:bodyPr>
          <a:lstStyle/>
          <a:p>
            <a:pPr algn="l" marL="0" indent="0" lvl="0">
              <a:lnSpc>
                <a:spcPts val="2697"/>
              </a:lnSpc>
            </a:pPr>
            <a:r>
              <a:rPr lang="en-US" b="true" sz="2247">
                <a:solidFill>
                  <a:srgbClr val="0B0A0A"/>
                </a:solidFill>
                <a:latin typeface="TT Firs Neue Bold"/>
                <a:ea typeface="TT Firs Neue Bold"/>
                <a:cs typeface="TT Firs Neue Bold"/>
                <a:sym typeface="TT Firs Neue Bold"/>
              </a:rPr>
              <a:t>Reading </a:t>
            </a:r>
            <a:r>
              <a:rPr lang="en-US" b="true" sz="2247">
                <a:solidFill>
                  <a:srgbClr val="0B0A0A"/>
                </a:solidFill>
                <a:latin typeface="TT Firs Neue Bold"/>
                <a:ea typeface="TT Firs Neue Bold"/>
                <a:cs typeface="TT Firs Neue Bold"/>
                <a:sym typeface="TT Firs Neue Bold"/>
              </a:rPr>
              <a:t>Notes -</a:t>
            </a:r>
            <a:r>
              <a:rPr lang="en-US" sz="2247">
                <a:solidFill>
                  <a:srgbClr val="0B0A0A"/>
                </a:solidFill>
                <a:latin typeface="TT Firs Neue"/>
                <a:ea typeface="TT Firs Neue"/>
                <a:cs typeface="TT Firs Neue"/>
                <a:sym typeface="TT Firs Neue"/>
              </a:rPr>
              <a:t> how long to hold each musical sound.</a:t>
            </a:r>
          </a:p>
        </p:txBody>
      </p:sp>
      <p:sp>
        <p:nvSpPr>
          <p:cNvPr name="TextBox 57" id="57"/>
          <p:cNvSpPr txBox="true"/>
          <p:nvPr/>
        </p:nvSpPr>
        <p:spPr>
          <a:xfrm rot="0">
            <a:off x="9334437" y="5279046"/>
            <a:ext cx="4378463" cy="333375"/>
          </a:xfrm>
          <a:prstGeom prst="rect">
            <a:avLst/>
          </a:prstGeom>
        </p:spPr>
        <p:txBody>
          <a:bodyPr anchor="t" rtlCol="false" tIns="0" lIns="0" bIns="0" rIns="0">
            <a:spAutoFit/>
          </a:bodyPr>
          <a:lstStyle/>
          <a:p>
            <a:pPr algn="l" marL="0" indent="0" lvl="0">
              <a:lnSpc>
                <a:spcPts val="2697"/>
              </a:lnSpc>
            </a:pPr>
            <a:r>
              <a:rPr lang="en-US" b="true" sz="2247">
                <a:solidFill>
                  <a:srgbClr val="0B0A0A"/>
                </a:solidFill>
                <a:latin typeface="TT Firs Neue Bold"/>
                <a:ea typeface="TT Firs Neue Bold"/>
                <a:cs typeface="TT Firs Neue Bold"/>
                <a:sym typeface="TT Firs Neue Bold"/>
              </a:rPr>
              <a:t>Scales and Key Signatures</a:t>
            </a:r>
          </a:p>
        </p:txBody>
      </p:sp>
      <p:sp>
        <p:nvSpPr>
          <p:cNvPr name="TextBox 58" id="58"/>
          <p:cNvSpPr txBox="true"/>
          <p:nvPr/>
        </p:nvSpPr>
        <p:spPr>
          <a:xfrm rot="0">
            <a:off x="1838913" y="8486328"/>
            <a:ext cx="3569335" cy="333375"/>
          </a:xfrm>
          <a:prstGeom prst="rect">
            <a:avLst/>
          </a:prstGeom>
        </p:spPr>
        <p:txBody>
          <a:bodyPr anchor="t" rtlCol="false" tIns="0" lIns="0" bIns="0" rIns="0">
            <a:spAutoFit/>
          </a:bodyPr>
          <a:lstStyle/>
          <a:p>
            <a:pPr algn="l" marL="0" indent="0" lvl="0">
              <a:lnSpc>
                <a:spcPts val="2697"/>
              </a:lnSpc>
            </a:pPr>
            <a:r>
              <a:rPr lang="en-US" b="true" sz="2247">
                <a:solidFill>
                  <a:srgbClr val="0B0A0A"/>
                </a:solidFill>
                <a:latin typeface="TT Firs Neue Bold"/>
                <a:ea typeface="TT Firs Neue Bold"/>
                <a:cs typeface="TT Firs Neue Bold"/>
                <a:sym typeface="TT Firs Neue Bold"/>
              </a:rPr>
              <a:t>Time Signatures</a:t>
            </a:r>
          </a:p>
        </p:txBody>
      </p:sp>
      <p:sp>
        <p:nvSpPr>
          <p:cNvPr name="TextBox 59" id="59"/>
          <p:cNvSpPr txBox="true"/>
          <p:nvPr/>
        </p:nvSpPr>
        <p:spPr>
          <a:xfrm rot="0">
            <a:off x="9334437" y="6872296"/>
            <a:ext cx="4042460" cy="333375"/>
          </a:xfrm>
          <a:prstGeom prst="rect">
            <a:avLst/>
          </a:prstGeom>
        </p:spPr>
        <p:txBody>
          <a:bodyPr anchor="t" rtlCol="false" tIns="0" lIns="0" bIns="0" rIns="0">
            <a:spAutoFit/>
          </a:bodyPr>
          <a:lstStyle/>
          <a:p>
            <a:pPr algn="l" marL="0" indent="0" lvl="0">
              <a:lnSpc>
                <a:spcPts val="2697"/>
              </a:lnSpc>
            </a:pPr>
            <a:r>
              <a:rPr lang="en-US" b="true" sz="2247">
                <a:solidFill>
                  <a:srgbClr val="0B0A0A"/>
                </a:solidFill>
                <a:latin typeface="TT Firs Neue Bold"/>
                <a:ea typeface="TT Firs Neue Bold"/>
                <a:cs typeface="TT Firs Neue Bold"/>
                <a:sym typeface="TT Firs Neue Bold"/>
              </a:rPr>
              <a:t>Intervals and Chords</a:t>
            </a:r>
          </a:p>
        </p:txBody>
      </p:sp>
      <p:sp>
        <p:nvSpPr>
          <p:cNvPr name="TextBox 60" id="60"/>
          <p:cNvSpPr txBox="true"/>
          <p:nvPr/>
        </p:nvSpPr>
        <p:spPr>
          <a:xfrm rot="0">
            <a:off x="9319953" y="5731309"/>
            <a:ext cx="8515971" cy="638175"/>
          </a:xfrm>
          <a:prstGeom prst="rect">
            <a:avLst/>
          </a:prstGeom>
        </p:spPr>
        <p:txBody>
          <a:bodyPr anchor="t" rtlCol="false" tIns="0" lIns="0" bIns="0" rIns="0">
            <a:spAutoFit/>
          </a:bodyPr>
          <a:lstStyle/>
          <a:p>
            <a:pPr algn="l" marL="0" indent="0" lvl="0">
              <a:lnSpc>
                <a:spcPts val="2575"/>
              </a:lnSpc>
            </a:pPr>
            <a:r>
              <a:rPr lang="en-US" sz="2146">
                <a:solidFill>
                  <a:srgbClr val="0B0A0A"/>
                </a:solidFill>
                <a:latin typeface="TT Firs Neue"/>
                <a:ea typeface="TT Firs Neue"/>
                <a:cs typeface="TT Firs Neue"/>
                <a:sym typeface="TT Firs Neue"/>
              </a:rPr>
              <a:t>The </a:t>
            </a:r>
            <a:r>
              <a:rPr lang="en-US" sz="2146">
                <a:solidFill>
                  <a:srgbClr val="0B0A0A"/>
                </a:solidFill>
                <a:latin typeface="TT Firs Neue"/>
                <a:ea typeface="TT Firs Neue"/>
                <a:cs typeface="TT Firs Neue"/>
                <a:sym typeface="TT Firs Neue"/>
              </a:rPr>
              <a:t>C major, G major and F major scales. Understand key signatures and how sharps and flats define the key of a piece.</a:t>
            </a:r>
          </a:p>
        </p:txBody>
      </p:sp>
      <p:sp>
        <p:nvSpPr>
          <p:cNvPr name="TextBox 61" id="61"/>
          <p:cNvSpPr txBox="true"/>
          <p:nvPr/>
        </p:nvSpPr>
        <p:spPr>
          <a:xfrm rot="0">
            <a:off x="1838913" y="8888672"/>
            <a:ext cx="6014768" cy="1000125"/>
          </a:xfrm>
          <a:prstGeom prst="rect">
            <a:avLst/>
          </a:prstGeom>
        </p:spPr>
        <p:txBody>
          <a:bodyPr anchor="t" rtlCol="false" tIns="0" lIns="0" bIns="0" rIns="0">
            <a:spAutoFit/>
          </a:bodyPr>
          <a:lstStyle/>
          <a:p>
            <a:pPr algn="l" marL="0" indent="0" lvl="0">
              <a:lnSpc>
                <a:spcPts val="2695"/>
              </a:lnSpc>
            </a:pPr>
            <a:r>
              <a:rPr lang="en-US" sz="2246">
                <a:solidFill>
                  <a:srgbClr val="0B0A0A"/>
                </a:solidFill>
                <a:latin typeface="TT Firs Neue"/>
                <a:ea typeface="TT Firs Neue"/>
                <a:cs typeface="TT Firs Neue"/>
                <a:sym typeface="TT Firs Neue"/>
              </a:rPr>
              <a:t>Understand simple time signatures (including 4/4), and learn how beats are grouped in each bar.</a:t>
            </a:r>
          </a:p>
        </p:txBody>
      </p:sp>
      <p:sp>
        <p:nvSpPr>
          <p:cNvPr name="TextBox 62" id="62"/>
          <p:cNvSpPr txBox="true"/>
          <p:nvPr/>
        </p:nvSpPr>
        <p:spPr>
          <a:xfrm rot="0">
            <a:off x="9319953" y="7324559"/>
            <a:ext cx="8403404" cy="314325"/>
          </a:xfrm>
          <a:prstGeom prst="rect">
            <a:avLst/>
          </a:prstGeom>
        </p:spPr>
        <p:txBody>
          <a:bodyPr anchor="t" rtlCol="false" tIns="0" lIns="0" bIns="0" rIns="0">
            <a:spAutoFit/>
          </a:bodyPr>
          <a:lstStyle/>
          <a:p>
            <a:pPr algn="l" marL="0" indent="0" lvl="0">
              <a:lnSpc>
                <a:spcPts val="2575"/>
              </a:lnSpc>
            </a:pPr>
            <a:r>
              <a:rPr lang="en-US" sz="2146">
                <a:solidFill>
                  <a:srgbClr val="0B0A0A"/>
                </a:solidFill>
                <a:latin typeface="TT Firs Neue"/>
                <a:ea typeface="TT Firs Neue"/>
                <a:cs typeface="TT Firs Neue"/>
                <a:sym typeface="TT Firs Neue"/>
              </a:rPr>
              <a:t>Identify intervals and how to recognise chords.</a:t>
            </a:r>
          </a:p>
        </p:txBody>
      </p:sp>
      <p:sp>
        <p:nvSpPr>
          <p:cNvPr name="TextBox 63" id="63"/>
          <p:cNvSpPr txBox="true"/>
          <p:nvPr/>
        </p:nvSpPr>
        <p:spPr>
          <a:xfrm rot="0">
            <a:off x="9319953" y="8429459"/>
            <a:ext cx="8515971" cy="1507490"/>
          </a:xfrm>
          <a:prstGeom prst="rect">
            <a:avLst/>
          </a:prstGeom>
        </p:spPr>
        <p:txBody>
          <a:bodyPr anchor="t" rtlCol="false" tIns="0" lIns="0" bIns="0" rIns="0">
            <a:spAutoFit/>
          </a:bodyPr>
          <a:lstStyle/>
          <a:p>
            <a:pPr algn="l" marL="0" indent="0" lvl="0">
              <a:lnSpc>
                <a:spcPts val="3010"/>
              </a:lnSpc>
            </a:pPr>
            <a:r>
              <a:rPr lang="en-US" sz="2150">
                <a:solidFill>
                  <a:srgbClr val="000000"/>
                </a:solidFill>
                <a:latin typeface="TT Firs Neue"/>
                <a:ea typeface="TT Firs Neue"/>
                <a:cs typeface="TT Firs Neue"/>
                <a:sym typeface="TT Firs Neue"/>
              </a:rPr>
              <a:t>This course covers all topics in the Australian Music Examination Board (AMEB) Theory of Music Grade 1 exam. If you wish, you may take this exam online. The exam fee is paid directly to AMEB, who mark the exam and issue your certificate (65% pass mark).</a:t>
            </a:r>
          </a:p>
        </p:txBody>
      </p:sp>
      <p:sp>
        <p:nvSpPr>
          <p:cNvPr name="TextBox 64" id="64"/>
          <p:cNvSpPr txBox="true"/>
          <p:nvPr/>
        </p:nvSpPr>
        <p:spPr>
          <a:xfrm rot="0">
            <a:off x="1838913" y="3786051"/>
            <a:ext cx="4634329" cy="666750"/>
          </a:xfrm>
          <a:prstGeom prst="rect">
            <a:avLst/>
          </a:prstGeom>
        </p:spPr>
        <p:txBody>
          <a:bodyPr anchor="t" rtlCol="false" tIns="0" lIns="0" bIns="0" rIns="0">
            <a:spAutoFit/>
          </a:bodyPr>
          <a:lstStyle/>
          <a:p>
            <a:pPr algn="l" marL="0" indent="0" lvl="0">
              <a:lnSpc>
                <a:spcPts val="2697"/>
              </a:lnSpc>
            </a:pPr>
            <a:r>
              <a:rPr lang="en-US" b="true" sz="2247">
                <a:solidFill>
                  <a:srgbClr val="0B0A0A"/>
                </a:solidFill>
                <a:latin typeface="TT Firs Neue Bold"/>
                <a:ea typeface="TT Firs Neue Bold"/>
                <a:cs typeface="TT Firs Neue Bold"/>
                <a:sym typeface="TT Firs Neue Bold"/>
              </a:rPr>
              <a:t>Reading the Staff</a:t>
            </a:r>
            <a:r>
              <a:rPr lang="en-US" b="true" sz="2247">
                <a:solidFill>
                  <a:srgbClr val="0B0A0A"/>
                </a:solidFill>
                <a:latin typeface="TT Firs Neue Bold"/>
                <a:ea typeface="TT Firs Neue Bold"/>
                <a:cs typeface="TT Firs Neue Bold"/>
                <a:sym typeface="TT Firs Neue Bold"/>
              </a:rPr>
              <a:t> -</a:t>
            </a:r>
            <a:r>
              <a:rPr lang="en-US" sz="2247">
                <a:solidFill>
                  <a:srgbClr val="0B0A0A"/>
                </a:solidFill>
                <a:latin typeface="TT Firs Neue"/>
                <a:ea typeface="TT Firs Neue"/>
                <a:cs typeface="TT Firs Neue"/>
                <a:sym typeface="TT Firs Neue"/>
              </a:rPr>
              <a:t> the name (pitch) of each note.</a:t>
            </a:r>
          </a:p>
        </p:txBody>
      </p:sp>
      <p:sp>
        <p:nvSpPr>
          <p:cNvPr name="TextBox 65" id="65"/>
          <p:cNvSpPr txBox="true"/>
          <p:nvPr/>
        </p:nvSpPr>
        <p:spPr>
          <a:xfrm rot="0">
            <a:off x="1838913" y="4852715"/>
            <a:ext cx="4634329" cy="1000125"/>
          </a:xfrm>
          <a:prstGeom prst="rect">
            <a:avLst/>
          </a:prstGeom>
        </p:spPr>
        <p:txBody>
          <a:bodyPr anchor="t" rtlCol="false" tIns="0" lIns="0" bIns="0" rIns="0">
            <a:spAutoFit/>
          </a:bodyPr>
          <a:lstStyle/>
          <a:p>
            <a:pPr algn="l" marL="0" indent="0" lvl="0">
              <a:lnSpc>
                <a:spcPts val="2697"/>
              </a:lnSpc>
            </a:pPr>
            <a:r>
              <a:rPr lang="en-US" b="true" sz="2247">
                <a:solidFill>
                  <a:srgbClr val="0B0A0A"/>
                </a:solidFill>
                <a:latin typeface="TT Firs Neue Bold"/>
                <a:ea typeface="TT Firs Neue Bold"/>
                <a:cs typeface="TT Firs Neue Bold"/>
                <a:sym typeface="TT Firs Neue Bold"/>
              </a:rPr>
              <a:t>The Keyboard</a:t>
            </a:r>
            <a:r>
              <a:rPr lang="en-US" b="true" sz="2247">
                <a:solidFill>
                  <a:srgbClr val="0B0A0A"/>
                </a:solidFill>
                <a:latin typeface="TT Firs Neue Bold"/>
                <a:ea typeface="TT Firs Neue Bold"/>
                <a:cs typeface="TT Firs Neue Bold"/>
                <a:sym typeface="TT Firs Neue Bold"/>
              </a:rPr>
              <a:t> -</a:t>
            </a:r>
            <a:r>
              <a:rPr lang="en-US" sz="2247">
                <a:solidFill>
                  <a:srgbClr val="0B0A0A"/>
                </a:solidFill>
                <a:latin typeface="TT Firs Neue"/>
                <a:ea typeface="TT Firs Neue"/>
                <a:cs typeface="TT Firs Neue"/>
                <a:sym typeface="TT Firs Neue"/>
              </a:rPr>
              <a:t> how to find any note on a piano (or any musical keyboard).</a:t>
            </a:r>
          </a:p>
        </p:txBody>
      </p:sp>
      <p:sp>
        <p:nvSpPr>
          <p:cNvPr name="TextBox 66" id="66"/>
          <p:cNvSpPr txBox="true"/>
          <p:nvPr/>
        </p:nvSpPr>
        <p:spPr>
          <a:xfrm rot="0">
            <a:off x="1838913" y="6231372"/>
            <a:ext cx="6117214" cy="333375"/>
          </a:xfrm>
          <a:prstGeom prst="rect">
            <a:avLst/>
          </a:prstGeom>
        </p:spPr>
        <p:txBody>
          <a:bodyPr anchor="t" rtlCol="false" tIns="0" lIns="0" bIns="0" rIns="0">
            <a:spAutoFit/>
          </a:bodyPr>
          <a:lstStyle/>
          <a:p>
            <a:pPr algn="l" marL="0" indent="0" lvl="0">
              <a:lnSpc>
                <a:spcPts val="2697"/>
              </a:lnSpc>
            </a:pPr>
            <a:r>
              <a:rPr lang="en-US" b="true" sz="2247">
                <a:solidFill>
                  <a:srgbClr val="0B0A0A"/>
                </a:solidFill>
                <a:latin typeface="TT Firs Neue Bold"/>
                <a:ea typeface="TT Firs Neue Bold"/>
                <a:cs typeface="TT Firs Neue Bold"/>
                <a:sym typeface="TT Firs Neue Bold"/>
              </a:rPr>
              <a:t>Types of Staff</a:t>
            </a:r>
            <a:r>
              <a:rPr lang="en-US" b="true" sz="2247">
                <a:solidFill>
                  <a:srgbClr val="0B0A0A"/>
                </a:solidFill>
                <a:latin typeface="TT Firs Neue Bold"/>
                <a:ea typeface="TT Firs Neue Bold"/>
                <a:cs typeface="TT Firs Neue Bold"/>
                <a:sym typeface="TT Firs Neue Bold"/>
              </a:rPr>
              <a:t> -</a:t>
            </a:r>
            <a:r>
              <a:rPr lang="en-US" sz="2247">
                <a:solidFill>
                  <a:srgbClr val="0B0A0A"/>
                </a:solidFill>
                <a:latin typeface="TT Firs Neue"/>
                <a:ea typeface="TT Firs Neue"/>
                <a:cs typeface="TT Firs Neue"/>
                <a:sym typeface="TT Firs Neue"/>
              </a:rPr>
              <a:t> the Treble and the Bass.</a:t>
            </a:r>
          </a:p>
        </p:txBody>
      </p:sp>
      <p:sp>
        <p:nvSpPr>
          <p:cNvPr name="TextBox 67" id="67"/>
          <p:cNvSpPr txBox="true"/>
          <p:nvPr/>
        </p:nvSpPr>
        <p:spPr>
          <a:xfrm rot="0">
            <a:off x="1838913" y="7114728"/>
            <a:ext cx="6117214" cy="1000125"/>
          </a:xfrm>
          <a:prstGeom prst="rect">
            <a:avLst/>
          </a:prstGeom>
        </p:spPr>
        <p:txBody>
          <a:bodyPr anchor="t" rtlCol="false" tIns="0" lIns="0" bIns="0" rIns="0">
            <a:spAutoFit/>
          </a:bodyPr>
          <a:lstStyle/>
          <a:p>
            <a:pPr algn="l" marL="0" indent="0" lvl="0">
              <a:lnSpc>
                <a:spcPts val="2697"/>
              </a:lnSpc>
            </a:pPr>
            <a:r>
              <a:rPr lang="en-US" b="true" sz="2247">
                <a:solidFill>
                  <a:srgbClr val="0B0A0A"/>
                </a:solidFill>
                <a:latin typeface="TT Firs Neue Bold"/>
                <a:ea typeface="TT Firs Neue Bold"/>
                <a:cs typeface="TT Firs Neue Bold"/>
                <a:sym typeface="TT Firs Neue Bold"/>
              </a:rPr>
              <a:t>Reading Staff</a:t>
            </a:r>
            <a:r>
              <a:rPr lang="en-US" b="true" sz="2247">
                <a:solidFill>
                  <a:srgbClr val="0B0A0A"/>
                </a:solidFill>
                <a:latin typeface="TT Firs Neue Bold"/>
                <a:ea typeface="TT Firs Neue Bold"/>
                <a:cs typeface="TT Firs Neue Bold"/>
                <a:sym typeface="TT Firs Neue Bold"/>
              </a:rPr>
              <a:t> Notation -</a:t>
            </a:r>
            <a:r>
              <a:rPr lang="en-US" sz="2247">
                <a:solidFill>
                  <a:srgbClr val="0B0A0A"/>
                </a:solidFill>
                <a:latin typeface="TT Firs Neue"/>
                <a:ea typeface="TT Firs Neue"/>
                <a:cs typeface="TT Firs Neue"/>
                <a:sym typeface="TT Firs Neue"/>
              </a:rPr>
              <a:t> dots, ties, slurs, rests and essential terms for tempo and dynamics.</a:t>
            </a:r>
          </a:p>
        </p:txBody>
      </p:sp>
      <p:sp>
        <p:nvSpPr>
          <p:cNvPr name="TextBox 68" id="68"/>
          <p:cNvSpPr txBox="true"/>
          <p:nvPr/>
        </p:nvSpPr>
        <p:spPr>
          <a:xfrm rot="0">
            <a:off x="9334437" y="8024821"/>
            <a:ext cx="4966066" cy="333375"/>
          </a:xfrm>
          <a:prstGeom prst="rect">
            <a:avLst/>
          </a:prstGeom>
        </p:spPr>
        <p:txBody>
          <a:bodyPr anchor="t" rtlCol="false" tIns="0" lIns="0" bIns="0" rIns="0">
            <a:spAutoFit/>
          </a:bodyPr>
          <a:lstStyle/>
          <a:p>
            <a:pPr algn="l" marL="0" indent="0" lvl="0">
              <a:lnSpc>
                <a:spcPts val="2697"/>
              </a:lnSpc>
            </a:pPr>
            <a:r>
              <a:rPr lang="en-US" b="true" sz="2247">
                <a:solidFill>
                  <a:srgbClr val="0B0A0A"/>
                </a:solidFill>
                <a:latin typeface="TT Firs Neue Bold"/>
                <a:ea typeface="TT Firs Neue Bold"/>
                <a:cs typeface="TT Firs Neue Bold"/>
                <a:sym typeface="TT Firs Neue Bold"/>
              </a:rPr>
              <a:t>Exam Qualification (optional)</a:t>
            </a:r>
          </a:p>
        </p:txBody>
      </p:sp>
      <p:grpSp>
        <p:nvGrpSpPr>
          <p:cNvPr name="Group 69" id="69"/>
          <p:cNvGrpSpPr/>
          <p:nvPr/>
        </p:nvGrpSpPr>
        <p:grpSpPr>
          <a:xfrm rot="0">
            <a:off x="8494617" y="2417122"/>
            <a:ext cx="748838" cy="385719"/>
            <a:chOff x="0" y="0"/>
            <a:chExt cx="197225" cy="101588"/>
          </a:xfrm>
        </p:grpSpPr>
        <p:sp>
          <p:nvSpPr>
            <p:cNvPr name="Freeform 70" id="70"/>
            <p:cNvSpPr/>
            <p:nvPr/>
          </p:nvSpPr>
          <p:spPr>
            <a:xfrm flipH="false" flipV="false" rot="0">
              <a:off x="0" y="0"/>
              <a:ext cx="197225" cy="101588"/>
            </a:xfrm>
            <a:custGeom>
              <a:avLst/>
              <a:gdLst/>
              <a:ahLst/>
              <a:cxnLst/>
              <a:rect r="r" b="b" t="t" l="l"/>
              <a:pathLst>
                <a:path h="101588" w="197225">
                  <a:moveTo>
                    <a:pt x="0" y="0"/>
                  </a:moveTo>
                  <a:lnTo>
                    <a:pt x="197225" y="0"/>
                  </a:lnTo>
                  <a:lnTo>
                    <a:pt x="197225" y="101588"/>
                  </a:lnTo>
                  <a:lnTo>
                    <a:pt x="0" y="101588"/>
                  </a:lnTo>
                  <a:close/>
                </a:path>
              </a:pathLst>
            </a:custGeom>
            <a:solidFill>
              <a:srgbClr val="FFFFFF"/>
            </a:solidFill>
          </p:spPr>
        </p:sp>
        <p:sp>
          <p:nvSpPr>
            <p:cNvPr name="TextBox 71" id="71"/>
            <p:cNvSpPr txBox="true"/>
            <p:nvPr/>
          </p:nvSpPr>
          <p:spPr>
            <a:xfrm>
              <a:off x="0" y="-47625"/>
              <a:ext cx="197225" cy="149213"/>
            </a:xfrm>
            <a:prstGeom prst="rect">
              <a:avLst/>
            </a:prstGeom>
          </p:spPr>
          <p:txBody>
            <a:bodyPr anchor="ctr" rtlCol="false" tIns="50800" lIns="50800" bIns="50800" rIns="50800"/>
            <a:lstStyle/>
            <a:p>
              <a:pPr algn="ctr">
                <a:lnSpc>
                  <a:spcPts val="3360"/>
                </a:lnSpc>
              </a:pPr>
            </a:p>
          </p:txBody>
        </p:sp>
      </p:grpSp>
      <p:grpSp>
        <p:nvGrpSpPr>
          <p:cNvPr name="Group 72" id="72"/>
          <p:cNvGrpSpPr/>
          <p:nvPr/>
        </p:nvGrpSpPr>
        <p:grpSpPr>
          <a:xfrm rot="0">
            <a:off x="8295837" y="3540804"/>
            <a:ext cx="252731" cy="338094"/>
            <a:chOff x="0" y="0"/>
            <a:chExt cx="66563" cy="89045"/>
          </a:xfrm>
        </p:grpSpPr>
        <p:sp>
          <p:nvSpPr>
            <p:cNvPr name="Freeform 73" id="73"/>
            <p:cNvSpPr/>
            <p:nvPr/>
          </p:nvSpPr>
          <p:spPr>
            <a:xfrm flipH="false" flipV="false" rot="0">
              <a:off x="0" y="0"/>
              <a:ext cx="66563" cy="89045"/>
            </a:xfrm>
            <a:custGeom>
              <a:avLst/>
              <a:gdLst/>
              <a:ahLst/>
              <a:cxnLst/>
              <a:rect r="r" b="b" t="t" l="l"/>
              <a:pathLst>
                <a:path h="89045" w="66563">
                  <a:moveTo>
                    <a:pt x="0" y="0"/>
                  </a:moveTo>
                  <a:lnTo>
                    <a:pt x="66563" y="0"/>
                  </a:lnTo>
                  <a:lnTo>
                    <a:pt x="66563" y="89045"/>
                  </a:lnTo>
                  <a:lnTo>
                    <a:pt x="0" y="89045"/>
                  </a:lnTo>
                  <a:close/>
                </a:path>
              </a:pathLst>
            </a:custGeom>
            <a:solidFill>
              <a:srgbClr val="FFFFFF"/>
            </a:solidFill>
          </p:spPr>
        </p:sp>
        <p:sp>
          <p:nvSpPr>
            <p:cNvPr name="TextBox 74" id="74"/>
            <p:cNvSpPr txBox="true"/>
            <p:nvPr/>
          </p:nvSpPr>
          <p:spPr>
            <a:xfrm>
              <a:off x="0" y="-47625"/>
              <a:ext cx="66563" cy="136670"/>
            </a:xfrm>
            <a:prstGeom prst="rect">
              <a:avLst/>
            </a:prstGeom>
          </p:spPr>
          <p:txBody>
            <a:bodyPr anchor="ctr" rtlCol="false" tIns="50800" lIns="50800" bIns="50800" rIns="50800"/>
            <a:lstStyle/>
            <a:p>
              <a:pPr algn="ctr">
                <a:lnSpc>
                  <a:spcPts val="3360"/>
                </a:lnSpc>
              </a:pPr>
            </a:p>
          </p:txBody>
        </p:sp>
      </p:grpSp>
      <p:grpSp>
        <p:nvGrpSpPr>
          <p:cNvPr name="Group 75" id="75"/>
          <p:cNvGrpSpPr/>
          <p:nvPr/>
        </p:nvGrpSpPr>
        <p:grpSpPr>
          <a:xfrm rot="0">
            <a:off x="13074822" y="3400332"/>
            <a:ext cx="252731" cy="338094"/>
            <a:chOff x="0" y="0"/>
            <a:chExt cx="66563" cy="89045"/>
          </a:xfrm>
        </p:grpSpPr>
        <p:sp>
          <p:nvSpPr>
            <p:cNvPr name="Freeform 76" id="76"/>
            <p:cNvSpPr/>
            <p:nvPr/>
          </p:nvSpPr>
          <p:spPr>
            <a:xfrm flipH="false" flipV="false" rot="0">
              <a:off x="0" y="0"/>
              <a:ext cx="66563" cy="89045"/>
            </a:xfrm>
            <a:custGeom>
              <a:avLst/>
              <a:gdLst/>
              <a:ahLst/>
              <a:cxnLst/>
              <a:rect r="r" b="b" t="t" l="l"/>
              <a:pathLst>
                <a:path h="89045" w="66563">
                  <a:moveTo>
                    <a:pt x="0" y="0"/>
                  </a:moveTo>
                  <a:lnTo>
                    <a:pt x="66563" y="0"/>
                  </a:lnTo>
                  <a:lnTo>
                    <a:pt x="66563" y="89045"/>
                  </a:lnTo>
                  <a:lnTo>
                    <a:pt x="0" y="89045"/>
                  </a:lnTo>
                  <a:close/>
                </a:path>
              </a:pathLst>
            </a:custGeom>
            <a:solidFill>
              <a:srgbClr val="FFFFFF"/>
            </a:solidFill>
          </p:spPr>
        </p:sp>
        <p:sp>
          <p:nvSpPr>
            <p:cNvPr name="TextBox 77" id="77"/>
            <p:cNvSpPr txBox="true"/>
            <p:nvPr/>
          </p:nvSpPr>
          <p:spPr>
            <a:xfrm>
              <a:off x="0" y="-47625"/>
              <a:ext cx="66563" cy="136670"/>
            </a:xfrm>
            <a:prstGeom prst="rect">
              <a:avLst/>
            </a:prstGeom>
          </p:spPr>
          <p:txBody>
            <a:bodyPr anchor="ctr" rtlCol="false" tIns="50800" lIns="50800" bIns="50800" rIns="50800"/>
            <a:lstStyle/>
            <a:p>
              <a:pPr algn="ctr">
                <a:lnSpc>
                  <a:spcPts val="3360"/>
                </a:lnSpc>
              </a:pP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664372" y="-926180"/>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397106" y="4762260"/>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143727" y="-453835"/>
            <a:ext cx="19894422" cy="2706323"/>
            <a:chOff x="0" y="0"/>
            <a:chExt cx="5239683" cy="712776"/>
          </a:xfrm>
        </p:grpSpPr>
        <p:sp>
          <p:nvSpPr>
            <p:cNvPr name="Freeform 5" id="5"/>
            <p:cNvSpPr/>
            <p:nvPr/>
          </p:nvSpPr>
          <p:spPr>
            <a:xfrm flipH="false" flipV="false" rot="0">
              <a:off x="0" y="0"/>
              <a:ext cx="5239683" cy="712776"/>
            </a:xfrm>
            <a:custGeom>
              <a:avLst/>
              <a:gdLst/>
              <a:ahLst/>
              <a:cxnLst/>
              <a:rect r="r" b="b" t="t" l="l"/>
              <a:pathLst>
                <a:path h="712776" w="5239683">
                  <a:moveTo>
                    <a:pt x="0" y="0"/>
                  </a:moveTo>
                  <a:lnTo>
                    <a:pt x="5239683" y="0"/>
                  </a:lnTo>
                  <a:lnTo>
                    <a:pt x="5239683" y="712776"/>
                  </a:lnTo>
                  <a:lnTo>
                    <a:pt x="0" y="712776"/>
                  </a:lnTo>
                  <a:close/>
                </a:path>
              </a:pathLst>
            </a:custGeom>
            <a:solidFill>
              <a:srgbClr val="E9E2D7"/>
            </a:solidFill>
          </p:spPr>
        </p:sp>
        <p:sp>
          <p:nvSpPr>
            <p:cNvPr name="TextBox 6" id="6"/>
            <p:cNvSpPr txBox="true"/>
            <p:nvPr/>
          </p:nvSpPr>
          <p:spPr>
            <a:xfrm>
              <a:off x="0" y="-38100"/>
              <a:ext cx="5239683" cy="750876"/>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552324" y="4562094"/>
            <a:ext cx="19894422" cy="4255340"/>
            <a:chOff x="0" y="0"/>
            <a:chExt cx="5239683" cy="1120748"/>
          </a:xfrm>
        </p:grpSpPr>
        <p:sp>
          <p:nvSpPr>
            <p:cNvPr name="Freeform 8" id="8"/>
            <p:cNvSpPr/>
            <p:nvPr/>
          </p:nvSpPr>
          <p:spPr>
            <a:xfrm flipH="false" flipV="false" rot="0">
              <a:off x="0" y="0"/>
              <a:ext cx="5239683" cy="1120748"/>
            </a:xfrm>
            <a:custGeom>
              <a:avLst/>
              <a:gdLst/>
              <a:ahLst/>
              <a:cxnLst/>
              <a:rect r="r" b="b" t="t" l="l"/>
              <a:pathLst>
                <a:path h="1120748" w="5239683">
                  <a:moveTo>
                    <a:pt x="0" y="0"/>
                  </a:moveTo>
                  <a:lnTo>
                    <a:pt x="5239683" y="0"/>
                  </a:lnTo>
                  <a:lnTo>
                    <a:pt x="5239683" y="1120748"/>
                  </a:lnTo>
                  <a:lnTo>
                    <a:pt x="0" y="1120748"/>
                  </a:lnTo>
                  <a:close/>
                </a:path>
              </a:pathLst>
            </a:custGeom>
            <a:solidFill>
              <a:srgbClr val="E9E2D7"/>
            </a:solidFill>
          </p:spPr>
        </p:sp>
        <p:sp>
          <p:nvSpPr>
            <p:cNvPr name="TextBox 9" id="9"/>
            <p:cNvSpPr txBox="true"/>
            <p:nvPr/>
          </p:nvSpPr>
          <p:spPr>
            <a:xfrm>
              <a:off x="0" y="-38100"/>
              <a:ext cx="5239683" cy="1158848"/>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028700" y="2559831"/>
            <a:ext cx="12994639" cy="4773541"/>
          </a:xfrm>
          <a:custGeom>
            <a:avLst/>
            <a:gdLst/>
            <a:ahLst/>
            <a:cxnLst/>
            <a:rect r="r" b="b" t="t" l="l"/>
            <a:pathLst>
              <a:path h="4773541" w="12994639">
                <a:moveTo>
                  <a:pt x="0" y="0"/>
                </a:moveTo>
                <a:lnTo>
                  <a:pt x="12994639" y="0"/>
                </a:lnTo>
                <a:lnTo>
                  <a:pt x="12994639" y="4773541"/>
                </a:lnTo>
                <a:lnTo>
                  <a:pt x="0" y="4773541"/>
                </a:lnTo>
                <a:lnTo>
                  <a:pt x="0" y="0"/>
                </a:lnTo>
                <a:close/>
              </a:path>
            </a:pathLst>
          </a:custGeom>
          <a:blipFill>
            <a:blip r:embed="rId4"/>
            <a:stretch>
              <a:fillRect l="0" t="0" r="0" b="0"/>
            </a:stretch>
          </a:blipFill>
        </p:spPr>
      </p:sp>
      <p:grpSp>
        <p:nvGrpSpPr>
          <p:cNvPr name="Group 14" id="14"/>
          <p:cNvGrpSpPr/>
          <p:nvPr/>
        </p:nvGrpSpPr>
        <p:grpSpPr>
          <a:xfrm rot="0">
            <a:off x="14698691" y="3626491"/>
            <a:ext cx="3197570" cy="1891782"/>
            <a:chOff x="0" y="0"/>
            <a:chExt cx="842158" cy="498247"/>
          </a:xfrm>
        </p:grpSpPr>
        <p:sp>
          <p:nvSpPr>
            <p:cNvPr name="Freeform 15" id="15"/>
            <p:cNvSpPr/>
            <p:nvPr/>
          </p:nvSpPr>
          <p:spPr>
            <a:xfrm flipH="false" flipV="false" rot="0">
              <a:off x="0" y="0"/>
              <a:ext cx="842158" cy="498247"/>
            </a:xfrm>
            <a:custGeom>
              <a:avLst/>
              <a:gdLst/>
              <a:ahLst/>
              <a:cxnLst/>
              <a:rect r="r" b="b" t="t" l="l"/>
              <a:pathLst>
                <a:path h="498247" w="842158">
                  <a:moveTo>
                    <a:pt x="0" y="0"/>
                  </a:moveTo>
                  <a:lnTo>
                    <a:pt x="842158" y="0"/>
                  </a:lnTo>
                  <a:lnTo>
                    <a:pt x="842158" y="498247"/>
                  </a:lnTo>
                  <a:lnTo>
                    <a:pt x="0" y="498247"/>
                  </a:lnTo>
                  <a:close/>
                </a:path>
              </a:pathLst>
            </a:custGeom>
            <a:solidFill>
              <a:srgbClr val="D9D9D9"/>
            </a:solidFill>
          </p:spPr>
        </p:sp>
        <p:sp>
          <p:nvSpPr>
            <p:cNvPr name="TextBox 16" id="16"/>
            <p:cNvSpPr txBox="true"/>
            <p:nvPr/>
          </p:nvSpPr>
          <p:spPr>
            <a:xfrm>
              <a:off x="0" y="-38100"/>
              <a:ext cx="842158" cy="536347"/>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028700" y="990600"/>
            <a:ext cx="15596818" cy="1032510"/>
          </a:xfrm>
          <a:prstGeom prst="rect">
            <a:avLst/>
          </a:prstGeom>
        </p:spPr>
        <p:txBody>
          <a:bodyPr anchor="t" rtlCol="false" tIns="0" lIns="0" bIns="0" rIns="0">
            <a:spAutoFit/>
          </a:bodyPr>
          <a:lstStyle/>
          <a:p>
            <a:pPr algn="l" marL="0" indent="0" lvl="0">
              <a:lnSpc>
                <a:spcPts val="6525"/>
              </a:lnSpc>
            </a:pPr>
            <a:r>
              <a:rPr lang="en-US" sz="6525" spc="-358">
                <a:solidFill>
                  <a:srgbClr val="000000"/>
                </a:solidFill>
                <a:latin typeface="Heading Now 71-78"/>
                <a:ea typeface="Heading Now 71-78"/>
                <a:cs typeface="Heading Now 71-78"/>
                <a:sym typeface="Heading Now 71-78"/>
              </a:rPr>
              <a:t>How to Remember Leger Line Notes</a:t>
            </a:r>
          </a:p>
        </p:txBody>
      </p:sp>
      <p:sp>
        <p:nvSpPr>
          <p:cNvPr name="TextBox 18" id="18"/>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9-17</a:t>
            </a:r>
          </a:p>
        </p:txBody>
      </p:sp>
      <p:sp>
        <p:nvSpPr>
          <p:cNvPr name="TextBox 19" id="19"/>
          <p:cNvSpPr txBox="true"/>
          <p:nvPr/>
        </p:nvSpPr>
        <p:spPr>
          <a:xfrm rot="0">
            <a:off x="14835030" y="3910359"/>
            <a:ext cx="2949761" cy="1409700"/>
          </a:xfrm>
          <a:prstGeom prst="rect">
            <a:avLst/>
          </a:prstGeom>
        </p:spPr>
        <p:txBody>
          <a:bodyPr anchor="t" rtlCol="false" tIns="0" lIns="0" bIns="0" rIns="0">
            <a:spAutoFit/>
          </a:bodyPr>
          <a:lstStyle/>
          <a:p>
            <a:pPr algn="l" marL="0" indent="0" lvl="0">
              <a:lnSpc>
                <a:spcPts val="2840"/>
              </a:lnSpc>
            </a:pPr>
            <a:r>
              <a:rPr lang="en-US" sz="2367">
                <a:solidFill>
                  <a:srgbClr val="0B0A0A"/>
                </a:solidFill>
                <a:latin typeface="TT Firs Neue"/>
                <a:ea typeface="TT Firs Neue"/>
                <a:cs typeface="TT Firs Neue"/>
                <a:sym typeface="TT Firs Neue"/>
              </a:rPr>
              <a:t>The word </a:t>
            </a:r>
            <a:r>
              <a:rPr lang="en-US" b="true" sz="2367">
                <a:solidFill>
                  <a:srgbClr val="0B0A0A"/>
                </a:solidFill>
                <a:latin typeface="TT Firs Neue Bold"/>
                <a:ea typeface="TT Firs Neue Bold"/>
                <a:cs typeface="TT Firs Neue Bold"/>
                <a:sym typeface="TT Firs Neue Bold"/>
              </a:rPr>
              <a:t>ACE</a:t>
            </a:r>
            <a:r>
              <a:rPr lang="en-US" sz="2367">
                <a:solidFill>
                  <a:srgbClr val="0B0A0A"/>
                </a:solidFill>
                <a:latin typeface="TT Firs Neue"/>
                <a:ea typeface="TT Firs Neue"/>
                <a:cs typeface="TT Firs Neue"/>
                <a:sym typeface="TT Firs Neue"/>
              </a:rPr>
              <a:t> describes the leger lines above and below both staves.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33468" y="4183806"/>
            <a:ext cx="3203765" cy="5419435"/>
            <a:chOff x="0" y="0"/>
            <a:chExt cx="843790" cy="1427341"/>
          </a:xfrm>
        </p:grpSpPr>
        <p:sp>
          <p:nvSpPr>
            <p:cNvPr name="Freeform 11" id="11"/>
            <p:cNvSpPr/>
            <p:nvPr/>
          </p:nvSpPr>
          <p:spPr>
            <a:xfrm flipH="false" flipV="false" rot="0">
              <a:off x="0" y="0"/>
              <a:ext cx="843790" cy="1427341"/>
            </a:xfrm>
            <a:custGeom>
              <a:avLst/>
              <a:gdLst/>
              <a:ahLst/>
              <a:cxnLst/>
              <a:rect r="r" b="b" t="t" l="l"/>
              <a:pathLst>
                <a:path h="1427341" w="843790">
                  <a:moveTo>
                    <a:pt x="0" y="0"/>
                  </a:moveTo>
                  <a:lnTo>
                    <a:pt x="843790" y="0"/>
                  </a:lnTo>
                  <a:lnTo>
                    <a:pt x="843790" y="1427341"/>
                  </a:lnTo>
                  <a:lnTo>
                    <a:pt x="0" y="1427341"/>
                  </a:lnTo>
                  <a:close/>
                </a:path>
              </a:pathLst>
            </a:custGeom>
            <a:solidFill>
              <a:srgbClr val="D9D9D9"/>
            </a:solidFill>
          </p:spPr>
        </p:sp>
        <p:sp>
          <p:nvSpPr>
            <p:cNvPr name="TextBox 12" id="12"/>
            <p:cNvSpPr txBox="true"/>
            <p:nvPr/>
          </p:nvSpPr>
          <p:spPr>
            <a:xfrm>
              <a:off x="0" y="-38100"/>
              <a:ext cx="843790" cy="1465441"/>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257372" y="4269386"/>
            <a:ext cx="2949761" cy="5286375"/>
          </a:xfrm>
          <a:prstGeom prst="rect">
            <a:avLst/>
          </a:prstGeom>
        </p:spPr>
        <p:txBody>
          <a:bodyPr anchor="t" rtlCol="false" tIns="0" lIns="0" bIns="0" rIns="0">
            <a:spAutoFit/>
          </a:bodyPr>
          <a:lstStyle/>
          <a:p>
            <a:pPr algn="l" marL="0" indent="0" lvl="0">
              <a:lnSpc>
                <a:spcPts val="2840"/>
              </a:lnSpc>
            </a:pPr>
            <a:r>
              <a:rPr lang="en-US" sz="2367">
                <a:solidFill>
                  <a:srgbClr val="0B0A0A"/>
                </a:solidFill>
                <a:latin typeface="TT Firs Neue"/>
                <a:ea typeface="TT Firs Neue"/>
                <a:cs typeface="TT Firs Neue"/>
                <a:sym typeface="TT Firs Neue"/>
              </a:rPr>
              <a:t>When you see a brace connecting the treble and bass staves, it means they belong to the same instrument and are played together. On the piano, the right hand plays the treble and the left hand plays the bass. The two staves combined are called the </a:t>
            </a:r>
            <a:r>
              <a:rPr lang="en-US" b="true" sz="2367">
                <a:solidFill>
                  <a:srgbClr val="0B0A0A"/>
                </a:solidFill>
                <a:latin typeface="TT Firs Neue Bold"/>
                <a:ea typeface="TT Firs Neue Bold"/>
                <a:cs typeface="TT Firs Neue Bold"/>
                <a:sym typeface="TT Firs Neue Bold"/>
              </a:rPr>
              <a:t>Grand Staff</a:t>
            </a:r>
            <a:r>
              <a:rPr lang="en-US" sz="2367">
                <a:solidFill>
                  <a:srgbClr val="0B0A0A"/>
                </a:solidFill>
                <a:latin typeface="TT Firs Neue"/>
                <a:ea typeface="TT Firs Neue"/>
                <a:cs typeface="TT Firs Neue"/>
                <a:sym typeface="TT Firs Neue"/>
              </a:rPr>
              <a:t>.</a:t>
            </a:r>
          </a:p>
        </p:txBody>
      </p:sp>
      <p:grpSp>
        <p:nvGrpSpPr>
          <p:cNvPr name="Group 14" id="14"/>
          <p:cNvGrpSpPr/>
          <p:nvPr/>
        </p:nvGrpSpPr>
        <p:grpSpPr>
          <a:xfrm rot="0">
            <a:off x="3939633" y="5344843"/>
            <a:ext cx="14132286" cy="3015149"/>
            <a:chOff x="0" y="0"/>
            <a:chExt cx="3722084" cy="794113"/>
          </a:xfrm>
        </p:grpSpPr>
        <p:sp>
          <p:nvSpPr>
            <p:cNvPr name="Freeform 15" id="15"/>
            <p:cNvSpPr/>
            <p:nvPr/>
          </p:nvSpPr>
          <p:spPr>
            <a:xfrm flipH="false" flipV="false" rot="0">
              <a:off x="0" y="0"/>
              <a:ext cx="3722084" cy="794113"/>
            </a:xfrm>
            <a:custGeom>
              <a:avLst/>
              <a:gdLst/>
              <a:ahLst/>
              <a:cxnLst/>
              <a:rect r="r" b="b" t="t" l="l"/>
              <a:pathLst>
                <a:path h="794113" w="3722084">
                  <a:moveTo>
                    <a:pt x="0" y="0"/>
                  </a:moveTo>
                  <a:lnTo>
                    <a:pt x="3722084" y="0"/>
                  </a:lnTo>
                  <a:lnTo>
                    <a:pt x="3722084" y="794113"/>
                  </a:lnTo>
                  <a:lnTo>
                    <a:pt x="0" y="794113"/>
                  </a:lnTo>
                  <a:close/>
                </a:path>
              </a:pathLst>
            </a:custGeom>
            <a:solidFill>
              <a:srgbClr val="FFFFFF"/>
            </a:solidFill>
          </p:spPr>
        </p:sp>
        <p:sp>
          <p:nvSpPr>
            <p:cNvPr name="TextBox 16" id="16"/>
            <p:cNvSpPr txBox="true"/>
            <p:nvPr/>
          </p:nvSpPr>
          <p:spPr>
            <a:xfrm>
              <a:off x="0" y="-38100"/>
              <a:ext cx="3722084" cy="832213"/>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4547475" y="5790348"/>
            <a:ext cx="13524444" cy="2569644"/>
          </a:xfrm>
          <a:custGeom>
            <a:avLst/>
            <a:gdLst/>
            <a:ahLst/>
            <a:cxnLst/>
            <a:rect r="r" b="b" t="t" l="l"/>
            <a:pathLst>
              <a:path h="2569644" w="13524444">
                <a:moveTo>
                  <a:pt x="0" y="0"/>
                </a:moveTo>
                <a:lnTo>
                  <a:pt x="13524444" y="0"/>
                </a:lnTo>
                <a:lnTo>
                  <a:pt x="13524444" y="2569645"/>
                </a:lnTo>
                <a:lnTo>
                  <a:pt x="0" y="2569645"/>
                </a:lnTo>
                <a:lnTo>
                  <a:pt x="0" y="0"/>
                </a:lnTo>
                <a:close/>
              </a:path>
            </a:pathLst>
          </a:custGeom>
          <a:blipFill>
            <a:blip r:embed="rId4"/>
            <a:stretch>
              <a:fillRect l="0" t="0" r="0" b="0"/>
            </a:stretch>
          </a:blipFill>
        </p:spPr>
      </p:sp>
      <p:grpSp>
        <p:nvGrpSpPr>
          <p:cNvPr name="Group 18" id="18"/>
          <p:cNvGrpSpPr/>
          <p:nvPr/>
        </p:nvGrpSpPr>
        <p:grpSpPr>
          <a:xfrm rot="0">
            <a:off x="8032532" y="3713376"/>
            <a:ext cx="3728620" cy="1606402"/>
            <a:chOff x="0" y="0"/>
            <a:chExt cx="982023" cy="423085"/>
          </a:xfrm>
        </p:grpSpPr>
        <p:sp>
          <p:nvSpPr>
            <p:cNvPr name="Freeform 19" id="19"/>
            <p:cNvSpPr/>
            <p:nvPr/>
          </p:nvSpPr>
          <p:spPr>
            <a:xfrm flipH="false" flipV="false" rot="0">
              <a:off x="0" y="0"/>
              <a:ext cx="982023" cy="423085"/>
            </a:xfrm>
            <a:custGeom>
              <a:avLst/>
              <a:gdLst/>
              <a:ahLst/>
              <a:cxnLst/>
              <a:rect r="r" b="b" t="t" l="l"/>
              <a:pathLst>
                <a:path h="423085" w="982023">
                  <a:moveTo>
                    <a:pt x="0" y="0"/>
                  </a:moveTo>
                  <a:lnTo>
                    <a:pt x="982023" y="0"/>
                  </a:lnTo>
                  <a:lnTo>
                    <a:pt x="982023" y="423085"/>
                  </a:lnTo>
                  <a:lnTo>
                    <a:pt x="0" y="423085"/>
                  </a:lnTo>
                  <a:close/>
                </a:path>
              </a:pathLst>
            </a:custGeom>
            <a:solidFill>
              <a:srgbClr val="D9D9D9"/>
            </a:solidFill>
          </p:spPr>
        </p:sp>
        <p:sp>
          <p:nvSpPr>
            <p:cNvPr name="TextBox 20" id="20"/>
            <p:cNvSpPr txBox="true"/>
            <p:nvPr/>
          </p:nvSpPr>
          <p:spPr>
            <a:xfrm>
              <a:off x="0" y="-38100"/>
              <a:ext cx="982023" cy="461185"/>
            </a:xfrm>
            <a:prstGeom prst="rect">
              <a:avLst/>
            </a:prstGeom>
          </p:spPr>
          <p:txBody>
            <a:bodyPr anchor="ctr" rtlCol="false" tIns="50800" lIns="50800" bIns="50800" rIns="50800"/>
            <a:lstStyle/>
            <a:p>
              <a:pPr algn="ctr">
                <a:lnSpc>
                  <a:spcPts val="2659"/>
                </a:lnSpc>
              </a:pPr>
            </a:p>
          </p:txBody>
        </p:sp>
      </p:grpSp>
      <p:sp>
        <p:nvSpPr>
          <p:cNvPr name="AutoShape 21" id="21"/>
          <p:cNvSpPr/>
          <p:nvPr/>
        </p:nvSpPr>
        <p:spPr>
          <a:xfrm flipH="true">
            <a:off x="5745824" y="4504280"/>
            <a:ext cx="2207235" cy="1538408"/>
          </a:xfrm>
          <a:prstGeom prst="line">
            <a:avLst/>
          </a:prstGeom>
          <a:ln cap="flat" w="114300">
            <a:solidFill>
              <a:srgbClr val="263A99"/>
            </a:solidFill>
            <a:prstDash val="solid"/>
            <a:headEnd type="none" len="sm" w="sm"/>
            <a:tailEnd type="triangle" len="med" w="lg"/>
          </a:ln>
        </p:spPr>
      </p:sp>
      <p:grpSp>
        <p:nvGrpSpPr>
          <p:cNvPr name="Group 22" id="22"/>
          <p:cNvGrpSpPr/>
          <p:nvPr/>
        </p:nvGrpSpPr>
        <p:grpSpPr>
          <a:xfrm rot="0">
            <a:off x="13107477" y="3854879"/>
            <a:ext cx="3728620" cy="1319766"/>
            <a:chOff x="0" y="0"/>
            <a:chExt cx="982023" cy="347593"/>
          </a:xfrm>
        </p:grpSpPr>
        <p:sp>
          <p:nvSpPr>
            <p:cNvPr name="Freeform 23" id="23"/>
            <p:cNvSpPr/>
            <p:nvPr/>
          </p:nvSpPr>
          <p:spPr>
            <a:xfrm flipH="false" flipV="false" rot="0">
              <a:off x="0" y="0"/>
              <a:ext cx="982023" cy="347593"/>
            </a:xfrm>
            <a:custGeom>
              <a:avLst/>
              <a:gdLst/>
              <a:ahLst/>
              <a:cxnLst/>
              <a:rect r="r" b="b" t="t" l="l"/>
              <a:pathLst>
                <a:path h="347593" w="982023">
                  <a:moveTo>
                    <a:pt x="0" y="0"/>
                  </a:moveTo>
                  <a:lnTo>
                    <a:pt x="982023" y="0"/>
                  </a:lnTo>
                  <a:lnTo>
                    <a:pt x="982023" y="347593"/>
                  </a:lnTo>
                  <a:lnTo>
                    <a:pt x="0" y="347593"/>
                  </a:lnTo>
                  <a:close/>
                </a:path>
              </a:pathLst>
            </a:custGeom>
            <a:solidFill>
              <a:srgbClr val="D9D9D9"/>
            </a:solidFill>
          </p:spPr>
        </p:sp>
        <p:sp>
          <p:nvSpPr>
            <p:cNvPr name="TextBox 24" id="24"/>
            <p:cNvSpPr txBox="true"/>
            <p:nvPr/>
          </p:nvSpPr>
          <p:spPr>
            <a:xfrm>
              <a:off x="0" y="-38100"/>
              <a:ext cx="982023" cy="385693"/>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13219095" y="3987939"/>
            <a:ext cx="3538958" cy="1057275"/>
          </a:xfrm>
          <a:prstGeom prst="rect">
            <a:avLst/>
          </a:prstGeom>
        </p:spPr>
        <p:txBody>
          <a:bodyPr anchor="t" rtlCol="false" tIns="0" lIns="0" bIns="0" rIns="0">
            <a:spAutoFit/>
          </a:bodyPr>
          <a:lstStyle/>
          <a:p>
            <a:pPr algn="l" marL="0" indent="0" lvl="0">
              <a:lnSpc>
                <a:spcPts val="2840"/>
              </a:lnSpc>
            </a:pPr>
            <a:r>
              <a:rPr lang="en-US" sz="2367">
                <a:solidFill>
                  <a:srgbClr val="0B0A0A"/>
                </a:solidFill>
                <a:latin typeface="TT Firs Neue"/>
                <a:ea typeface="TT Firs Neue"/>
                <a:cs typeface="TT Firs Neue"/>
                <a:sym typeface="TT Firs Neue"/>
              </a:rPr>
              <a:t>These are </a:t>
            </a:r>
            <a:r>
              <a:rPr lang="en-US" b="true" sz="2367">
                <a:solidFill>
                  <a:srgbClr val="0B0A0A"/>
                </a:solidFill>
                <a:latin typeface="TT Firs Neue Bold"/>
                <a:ea typeface="TT Firs Neue Bold"/>
                <a:cs typeface="TT Firs Neue Bold"/>
                <a:sym typeface="TT Firs Neue Bold"/>
              </a:rPr>
              <a:t>bar lines</a:t>
            </a:r>
            <a:r>
              <a:rPr lang="en-US" sz="2367">
                <a:solidFill>
                  <a:srgbClr val="0B0A0A"/>
                </a:solidFill>
                <a:latin typeface="TT Firs Neue"/>
                <a:ea typeface="TT Firs Neue"/>
                <a:cs typeface="TT Firs Neue"/>
                <a:sym typeface="TT Firs Neue"/>
              </a:rPr>
              <a:t>. Music is split into bars. This piece has two bars.</a:t>
            </a:r>
          </a:p>
        </p:txBody>
      </p:sp>
      <p:sp>
        <p:nvSpPr>
          <p:cNvPr name="AutoShape 26" id="26"/>
          <p:cNvSpPr/>
          <p:nvPr/>
        </p:nvSpPr>
        <p:spPr>
          <a:xfrm flipH="true">
            <a:off x="12017202" y="4567487"/>
            <a:ext cx="1116297" cy="1475201"/>
          </a:xfrm>
          <a:prstGeom prst="line">
            <a:avLst/>
          </a:prstGeom>
          <a:ln cap="flat" w="114300">
            <a:solidFill>
              <a:srgbClr val="263A99"/>
            </a:solidFill>
            <a:prstDash val="solid"/>
            <a:headEnd type="none" len="sm" w="sm"/>
            <a:tailEnd type="triangle" len="med" w="lg"/>
          </a:ln>
        </p:spPr>
      </p:sp>
      <p:grpSp>
        <p:nvGrpSpPr>
          <p:cNvPr name="Group 27" id="27"/>
          <p:cNvGrpSpPr/>
          <p:nvPr/>
        </p:nvGrpSpPr>
        <p:grpSpPr>
          <a:xfrm rot="0">
            <a:off x="7891657" y="8895878"/>
            <a:ext cx="5087682" cy="1319766"/>
            <a:chOff x="0" y="0"/>
            <a:chExt cx="1339966" cy="347593"/>
          </a:xfrm>
        </p:grpSpPr>
        <p:sp>
          <p:nvSpPr>
            <p:cNvPr name="Freeform 28" id="28"/>
            <p:cNvSpPr/>
            <p:nvPr/>
          </p:nvSpPr>
          <p:spPr>
            <a:xfrm flipH="false" flipV="false" rot="0">
              <a:off x="0" y="0"/>
              <a:ext cx="1339966" cy="347593"/>
            </a:xfrm>
            <a:custGeom>
              <a:avLst/>
              <a:gdLst/>
              <a:ahLst/>
              <a:cxnLst/>
              <a:rect r="r" b="b" t="t" l="l"/>
              <a:pathLst>
                <a:path h="347593" w="1339966">
                  <a:moveTo>
                    <a:pt x="0" y="0"/>
                  </a:moveTo>
                  <a:lnTo>
                    <a:pt x="1339966" y="0"/>
                  </a:lnTo>
                  <a:lnTo>
                    <a:pt x="1339966" y="347593"/>
                  </a:lnTo>
                  <a:lnTo>
                    <a:pt x="0" y="347593"/>
                  </a:lnTo>
                  <a:close/>
                </a:path>
              </a:pathLst>
            </a:custGeom>
            <a:solidFill>
              <a:srgbClr val="D9D9D9"/>
            </a:solidFill>
          </p:spPr>
        </p:sp>
        <p:sp>
          <p:nvSpPr>
            <p:cNvPr name="TextBox 29" id="29"/>
            <p:cNvSpPr txBox="true"/>
            <p:nvPr/>
          </p:nvSpPr>
          <p:spPr>
            <a:xfrm>
              <a:off x="0" y="-38100"/>
              <a:ext cx="1339966" cy="385693"/>
            </a:xfrm>
            <a:prstGeom prst="rect">
              <a:avLst/>
            </a:prstGeom>
          </p:spPr>
          <p:txBody>
            <a:bodyPr anchor="ctr" rtlCol="false" tIns="50800" lIns="50800" bIns="50800" rIns="50800"/>
            <a:lstStyle/>
            <a:p>
              <a:pPr algn="ctr">
                <a:lnSpc>
                  <a:spcPts val="2659"/>
                </a:lnSpc>
              </a:pPr>
            </a:p>
          </p:txBody>
        </p:sp>
      </p:grpSp>
      <p:sp>
        <p:nvSpPr>
          <p:cNvPr name="AutoShape 30" id="30"/>
          <p:cNvSpPr/>
          <p:nvPr/>
        </p:nvSpPr>
        <p:spPr>
          <a:xfrm flipH="true" flipV="true">
            <a:off x="6216481" y="7996189"/>
            <a:ext cx="1675175" cy="983466"/>
          </a:xfrm>
          <a:prstGeom prst="line">
            <a:avLst/>
          </a:prstGeom>
          <a:ln cap="flat" w="114300">
            <a:solidFill>
              <a:srgbClr val="263A99"/>
            </a:solidFill>
            <a:prstDash val="solid"/>
            <a:headEnd type="none" len="sm" w="sm"/>
            <a:tailEnd type="triangle" len="med" w="lg"/>
          </a:ln>
        </p:spPr>
      </p:sp>
      <p:sp>
        <p:nvSpPr>
          <p:cNvPr name="AutoShape 31" id="31"/>
          <p:cNvSpPr/>
          <p:nvPr/>
        </p:nvSpPr>
        <p:spPr>
          <a:xfrm flipV="true">
            <a:off x="12017202" y="8187387"/>
            <a:ext cx="108340" cy="744602"/>
          </a:xfrm>
          <a:prstGeom prst="line">
            <a:avLst/>
          </a:prstGeom>
          <a:ln cap="flat" w="114300">
            <a:solidFill>
              <a:srgbClr val="263A99"/>
            </a:solidFill>
            <a:prstDash val="solid"/>
            <a:headEnd type="none" len="sm" w="sm"/>
            <a:tailEnd type="triangle" len="med" w="lg"/>
          </a:ln>
        </p:spPr>
      </p:sp>
      <p:sp>
        <p:nvSpPr>
          <p:cNvPr name="AutoShape 32" id="32"/>
          <p:cNvSpPr/>
          <p:nvPr/>
        </p:nvSpPr>
        <p:spPr>
          <a:xfrm flipV="true">
            <a:off x="2931443" y="7040565"/>
            <a:ext cx="1711081" cy="6031"/>
          </a:xfrm>
          <a:prstGeom prst="line">
            <a:avLst/>
          </a:prstGeom>
          <a:ln cap="flat" w="114300">
            <a:solidFill>
              <a:srgbClr val="263A99"/>
            </a:solidFill>
            <a:prstDash val="solid"/>
            <a:headEnd type="none" len="sm" w="sm"/>
            <a:tailEnd type="triangle" len="med" w="lg"/>
          </a:ln>
        </p:spPr>
      </p:sp>
      <p:grpSp>
        <p:nvGrpSpPr>
          <p:cNvPr name="Group 33" id="33"/>
          <p:cNvGrpSpPr/>
          <p:nvPr/>
        </p:nvGrpSpPr>
        <p:grpSpPr>
          <a:xfrm rot="0">
            <a:off x="3503204" y="2381537"/>
            <a:ext cx="3100578" cy="2740549"/>
            <a:chOff x="0" y="0"/>
            <a:chExt cx="816613" cy="721791"/>
          </a:xfrm>
        </p:grpSpPr>
        <p:sp>
          <p:nvSpPr>
            <p:cNvPr name="Freeform 34" id="34"/>
            <p:cNvSpPr/>
            <p:nvPr/>
          </p:nvSpPr>
          <p:spPr>
            <a:xfrm flipH="false" flipV="false" rot="0">
              <a:off x="0" y="0"/>
              <a:ext cx="816613" cy="721791"/>
            </a:xfrm>
            <a:custGeom>
              <a:avLst/>
              <a:gdLst/>
              <a:ahLst/>
              <a:cxnLst/>
              <a:rect r="r" b="b" t="t" l="l"/>
              <a:pathLst>
                <a:path h="721791" w="816613">
                  <a:moveTo>
                    <a:pt x="0" y="0"/>
                  </a:moveTo>
                  <a:lnTo>
                    <a:pt x="816613" y="0"/>
                  </a:lnTo>
                  <a:lnTo>
                    <a:pt x="816613" y="721791"/>
                  </a:lnTo>
                  <a:lnTo>
                    <a:pt x="0" y="721791"/>
                  </a:lnTo>
                  <a:close/>
                </a:path>
              </a:pathLst>
            </a:custGeom>
            <a:solidFill>
              <a:srgbClr val="D9D9D9"/>
            </a:solidFill>
          </p:spPr>
        </p:sp>
        <p:sp>
          <p:nvSpPr>
            <p:cNvPr name="TextBox 35" id="35"/>
            <p:cNvSpPr txBox="true"/>
            <p:nvPr/>
          </p:nvSpPr>
          <p:spPr>
            <a:xfrm>
              <a:off x="0" y="-38100"/>
              <a:ext cx="816613" cy="759891"/>
            </a:xfrm>
            <a:prstGeom prst="rect">
              <a:avLst/>
            </a:prstGeom>
          </p:spPr>
          <p:txBody>
            <a:bodyPr anchor="ctr" rtlCol="false" tIns="50800" lIns="50800" bIns="50800" rIns="50800"/>
            <a:lstStyle/>
            <a:p>
              <a:pPr algn="ctr">
                <a:lnSpc>
                  <a:spcPts val="2659"/>
                </a:lnSpc>
              </a:pPr>
            </a:p>
          </p:txBody>
        </p:sp>
      </p:grpSp>
      <p:sp>
        <p:nvSpPr>
          <p:cNvPr name="TextBox 36" id="36"/>
          <p:cNvSpPr txBox="true"/>
          <p:nvPr/>
        </p:nvSpPr>
        <p:spPr>
          <a:xfrm rot="0">
            <a:off x="3631813" y="2542137"/>
            <a:ext cx="3010069" cy="2409825"/>
          </a:xfrm>
          <a:prstGeom prst="rect">
            <a:avLst/>
          </a:prstGeom>
        </p:spPr>
        <p:txBody>
          <a:bodyPr anchor="t" rtlCol="false" tIns="0" lIns="0" bIns="0" rIns="0">
            <a:spAutoFit/>
          </a:bodyPr>
          <a:lstStyle/>
          <a:p>
            <a:pPr algn="l" marL="0" indent="0" lvl="0">
              <a:lnSpc>
                <a:spcPts val="2758"/>
              </a:lnSpc>
            </a:pPr>
            <a:r>
              <a:rPr lang="en-US" b="true" sz="2298">
                <a:solidFill>
                  <a:srgbClr val="0B0A0A"/>
                </a:solidFill>
                <a:latin typeface="TT Firs Neue Bold"/>
                <a:ea typeface="TT Firs Neue Bold"/>
                <a:cs typeface="TT Firs Neue Bold"/>
                <a:sym typeface="TT Firs Neue Bold"/>
              </a:rPr>
              <a:t>Tempo </a:t>
            </a:r>
            <a:r>
              <a:rPr lang="en-US" sz="2298">
                <a:solidFill>
                  <a:srgbClr val="0B0A0A"/>
                </a:solidFill>
                <a:latin typeface="TT Firs Neue"/>
                <a:ea typeface="TT Firs Neue"/>
                <a:cs typeface="TT Firs Neue"/>
                <a:sym typeface="TT Firs Neue"/>
              </a:rPr>
              <a:t>- this is the pace that the song is played at in Beats Per Minute (BPM) - in this case 76 crotchet BPM (which is quite a slow song). </a:t>
            </a:r>
          </a:p>
        </p:txBody>
      </p:sp>
      <p:sp>
        <p:nvSpPr>
          <p:cNvPr name="Freeform 37" id="37"/>
          <p:cNvSpPr/>
          <p:nvPr/>
        </p:nvSpPr>
        <p:spPr>
          <a:xfrm flipH="false" flipV="false" rot="0">
            <a:off x="4451605" y="5392468"/>
            <a:ext cx="760225" cy="533580"/>
          </a:xfrm>
          <a:custGeom>
            <a:avLst/>
            <a:gdLst/>
            <a:ahLst/>
            <a:cxnLst/>
            <a:rect r="r" b="b" t="t" l="l"/>
            <a:pathLst>
              <a:path h="533580" w="760225">
                <a:moveTo>
                  <a:pt x="0" y="0"/>
                </a:moveTo>
                <a:lnTo>
                  <a:pt x="760225" y="0"/>
                </a:lnTo>
                <a:lnTo>
                  <a:pt x="760225" y="533580"/>
                </a:lnTo>
                <a:lnTo>
                  <a:pt x="0" y="533580"/>
                </a:lnTo>
                <a:lnTo>
                  <a:pt x="0" y="0"/>
                </a:lnTo>
                <a:close/>
              </a:path>
            </a:pathLst>
          </a:custGeom>
          <a:blipFill>
            <a:blip r:embed="rId5"/>
            <a:stretch>
              <a:fillRect l="-285752" t="-35948" r="-182114" b="-106773"/>
            </a:stretch>
          </a:blipFill>
          <a:ln cap="sq">
            <a:noFill/>
            <a:prstDash val="solid"/>
            <a:miter/>
          </a:ln>
        </p:spPr>
      </p:sp>
      <p:sp>
        <p:nvSpPr>
          <p:cNvPr name="AutoShape 38" id="38"/>
          <p:cNvSpPr/>
          <p:nvPr/>
        </p:nvSpPr>
        <p:spPr>
          <a:xfrm>
            <a:off x="4171368" y="5015659"/>
            <a:ext cx="471156" cy="572162"/>
          </a:xfrm>
          <a:prstGeom prst="line">
            <a:avLst/>
          </a:prstGeom>
          <a:ln cap="flat" w="114300">
            <a:solidFill>
              <a:srgbClr val="263A99"/>
            </a:solidFill>
            <a:prstDash val="solid"/>
            <a:headEnd type="none" len="sm" w="sm"/>
            <a:tailEnd type="triangle" len="med" w="lg"/>
          </a:ln>
        </p:spPr>
      </p:sp>
      <p:sp>
        <p:nvSpPr>
          <p:cNvPr name="AutoShape 39" id="39"/>
          <p:cNvSpPr/>
          <p:nvPr/>
        </p:nvSpPr>
        <p:spPr>
          <a:xfrm>
            <a:off x="16712480" y="4504280"/>
            <a:ext cx="1192718" cy="1538408"/>
          </a:xfrm>
          <a:prstGeom prst="line">
            <a:avLst/>
          </a:prstGeom>
          <a:ln cap="flat" w="114300">
            <a:solidFill>
              <a:srgbClr val="263A99"/>
            </a:solidFill>
            <a:prstDash val="solid"/>
            <a:headEnd type="none" len="sm" w="sm"/>
            <a:tailEnd type="triangle" len="med" w="lg"/>
          </a:ln>
        </p:spPr>
      </p:sp>
      <p:sp>
        <p:nvSpPr>
          <p:cNvPr name="TextBox 40" id="40"/>
          <p:cNvSpPr txBox="true"/>
          <p:nvPr/>
        </p:nvSpPr>
        <p:spPr>
          <a:xfrm rot="0">
            <a:off x="2470337" y="107635"/>
            <a:ext cx="14447066" cy="2628900"/>
          </a:xfrm>
          <a:prstGeom prst="rect">
            <a:avLst/>
          </a:prstGeom>
        </p:spPr>
        <p:txBody>
          <a:bodyPr anchor="t" rtlCol="false" tIns="0" lIns="0" bIns="0" rIns="0">
            <a:spAutoFit/>
          </a:bodyPr>
          <a:lstStyle/>
          <a:p>
            <a:pPr algn="l">
              <a:lnSpc>
                <a:spcPts val="4040"/>
              </a:lnSpc>
            </a:pPr>
            <a:r>
              <a:rPr lang="en-US" sz="3367">
                <a:solidFill>
                  <a:srgbClr val="0B0A0A"/>
                </a:solidFill>
                <a:latin typeface="TT Firs Neue"/>
                <a:ea typeface="TT Firs Neue"/>
                <a:cs typeface="TT Firs Neue"/>
                <a:sym typeface="TT Firs Neue"/>
              </a:rPr>
              <a:t>It’s time to put together everything that you’ve learned so far. </a:t>
            </a:r>
          </a:p>
          <a:p>
            <a:pPr algn="l">
              <a:lnSpc>
                <a:spcPts val="2840"/>
              </a:lnSpc>
            </a:pPr>
          </a:p>
          <a:p>
            <a:pPr algn="l">
              <a:lnSpc>
                <a:spcPts val="2840"/>
              </a:lnSpc>
            </a:pPr>
            <a:r>
              <a:rPr lang="en-US" sz="2367">
                <a:solidFill>
                  <a:srgbClr val="0B0A0A"/>
                </a:solidFill>
                <a:latin typeface="TT Firs Neue"/>
                <a:ea typeface="TT Firs Neue"/>
                <a:cs typeface="TT Firs Neue"/>
                <a:sym typeface="TT Firs Neue"/>
              </a:rPr>
              <a:t>Below is the beginning of the famous </a:t>
            </a:r>
            <a:r>
              <a:rPr lang="en-US" sz="2367" b="true">
                <a:solidFill>
                  <a:srgbClr val="0B0A0A"/>
                </a:solidFill>
                <a:latin typeface="TT Firs Neue Bold"/>
                <a:ea typeface="TT Firs Neue Bold"/>
                <a:cs typeface="TT Firs Neue Bold"/>
                <a:sym typeface="TT Firs Neue Bold"/>
              </a:rPr>
              <a:t>“Imagine”</a:t>
            </a:r>
            <a:r>
              <a:rPr lang="en-US" sz="2367">
                <a:solidFill>
                  <a:srgbClr val="0B0A0A"/>
                </a:solidFill>
                <a:latin typeface="TT Firs Neue"/>
                <a:ea typeface="TT Firs Neue"/>
                <a:cs typeface="TT Firs Neue"/>
                <a:sym typeface="TT Firs Neue"/>
              </a:rPr>
              <a:t> by </a:t>
            </a:r>
            <a:r>
              <a:rPr lang="en-US" sz="2367" b="true">
                <a:solidFill>
                  <a:srgbClr val="0B0A0A"/>
                </a:solidFill>
                <a:latin typeface="TT Firs Neue Bold"/>
                <a:ea typeface="TT Firs Neue Bold"/>
                <a:cs typeface="TT Firs Neue Bold"/>
                <a:sym typeface="TT Firs Neue Bold"/>
              </a:rPr>
              <a:t>John Lennon</a:t>
            </a:r>
            <a:r>
              <a:rPr lang="en-US" sz="2367">
                <a:solidFill>
                  <a:srgbClr val="0B0A0A"/>
                </a:solidFill>
                <a:latin typeface="TT Firs Neue"/>
                <a:ea typeface="TT Firs Neue"/>
                <a:cs typeface="TT Firs Neue"/>
                <a:sym typeface="TT Firs Neue"/>
              </a:rPr>
              <a:t>. </a:t>
            </a:r>
          </a:p>
          <a:p>
            <a:pPr algn="l">
              <a:lnSpc>
                <a:spcPts val="2840"/>
              </a:lnSpc>
            </a:pPr>
          </a:p>
          <a:p>
            <a:pPr algn="l">
              <a:lnSpc>
                <a:spcPts val="2840"/>
              </a:lnSpc>
            </a:pPr>
            <a:r>
              <a:rPr lang="en-US" sz="2367">
                <a:solidFill>
                  <a:srgbClr val="0B0A0A"/>
                </a:solidFill>
                <a:latin typeface="TT Firs Neue"/>
                <a:ea typeface="TT Firs Neue"/>
                <a:cs typeface="TT Firs Neue"/>
                <a:sym typeface="TT Firs Neue"/>
              </a:rPr>
              <a:t>If you play an instrument, try playing the Treble stave. Otherwise, try humming it. </a:t>
            </a:r>
          </a:p>
          <a:p>
            <a:pPr algn="l">
              <a:lnSpc>
                <a:spcPts val="2840"/>
              </a:lnSpc>
            </a:pPr>
          </a:p>
          <a:p>
            <a:pPr algn="l" marL="0" indent="0" lvl="0">
              <a:lnSpc>
                <a:spcPts val="2840"/>
              </a:lnSpc>
            </a:pPr>
          </a:p>
        </p:txBody>
      </p:sp>
      <p:sp>
        <p:nvSpPr>
          <p:cNvPr name="TextBox 41" id="41"/>
          <p:cNvSpPr txBox="true"/>
          <p:nvPr/>
        </p:nvSpPr>
        <p:spPr>
          <a:xfrm rot="0">
            <a:off x="8144150" y="3846436"/>
            <a:ext cx="3538958" cy="1409700"/>
          </a:xfrm>
          <a:prstGeom prst="rect">
            <a:avLst/>
          </a:prstGeom>
        </p:spPr>
        <p:txBody>
          <a:bodyPr anchor="t" rtlCol="false" tIns="0" lIns="0" bIns="0" rIns="0">
            <a:spAutoFit/>
          </a:bodyPr>
          <a:lstStyle/>
          <a:p>
            <a:pPr algn="l" marL="0" indent="0" lvl="0">
              <a:lnSpc>
                <a:spcPts val="2840"/>
              </a:lnSpc>
            </a:pPr>
            <a:r>
              <a:rPr lang="en-US" sz="2367">
                <a:solidFill>
                  <a:srgbClr val="0B0A0A"/>
                </a:solidFill>
                <a:latin typeface="TT Firs Neue"/>
                <a:ea typeface="TT Firs Neue"/>
                <a:cs typeface="TT Firs Neue"/>
                <a:sym typeface="TT Firs Neue"/>
              </a:rPr>
              <a:t>This is a </a:t>
            </a:r>
            <a:r>
              <a:rPr lang="en-US" b="true" sz="2367">
                <a:solidFill>
                  <a:srgbClr val="0B0A0A"/>
                </a:solidFill>
                <a:latin typeface="TT Firs Neue Bold"/>
                <a:ea typeface="TT Firs Neue Bold"/>
                <a:cs typeface="TT Firs Neue Bold"/>
                <a:sym typeface="TT Firs Neue Bold"/>
              </a:rPr>
              <a:t>time signature </a:t>
            </a:r>
            <a:r>
              <a:rPr lang="en-US" sz="2367">
                <a:solidFill>
                  <a:srgbClr val="0B0A0A"/>
                </a:solidFill>
                <a:latin typeface="TT Firs Neue"/>
                <a:ea typeface="TT Firs Neue"/>
                <a:cs typeface="TT Firs Neue"/>
                <a:sym typeface="TT Firs Neue"/>
              </a:rPr>
              <a:t>and tells us that there are 4 crotchet beats per bar. More on this later.</a:t>
            </a:r>
          </a:p>
        </p:txBody>
      </p:sp>
      <p:sp>
        <p:nvSpPr>
          <p:cNvPr name="TextBox 42" id="42"/>
          <p:cNvSpPr txBox="true"/>
          <p:nvPr/>
        </p:nvSpPr>
        <p:spPr>
          <a:xfrm rot="0">
            <a:off x="8003274" y="9028939"/>
            <a:ext cx="4976064" cy="1057275"/>
          </a:xfrm>
          <a:prstGeom prst="rect">
            <a:avLst/>
          </a:prstGeom>
        </p:spPr>
        <p:txBody>
          <a:bodyPr anchor="t" rtlCol="false" tIns="0" lIns="0" bIns="0" rIns="0">
            <a:spAutoFit/>
          </a:bodyPr>
          <a:lstStyle/>
          <a:p>
            <a:pPr algn="l" marL="0" indent="0" lvl="0">
              <a:lnSpc>
                <a:spcPts val="2840"/>
              </a:lnSpc>
            </a:pPr>
            <a:r>
              <a:rPr lang="en-US" sz="2367">
                <a:solidFill>
                  <a:srgbClr val="0B0A0A"/>
                </a:solidFill>
                <a:latin typeface="TT Firs Neue"/>
                <a:ea typeface="TT Firs Neue"/>
                <a:cs typeface="TT Firs Neue"/>
                <a:sym typeface="TT Firs Neue"/>
              </a:rPr>
              <a:t>When notes are shown one above the other, they are played at the same time and are called </a:t>
            </a:r>
            <a:r>
              <a:rPr lang="en-US" b="true" sz="2367">
                <a:solidFill>
                  <a:srgbClr val="0B0A0A"/>
                </a:solidFill>
                <a:latin typeface="TT Firs Neue Bold"/>
                <a:ea typeface="TT Firs Neue Bold"/>
                <a:cs typeface="TT Firs Neue Bold"/>
                <a:sym typeface="TT Firs Neue Bold"/>
              </a:rPr>
              <a:t>chords</a:t>
            </a:r>
            <a:r>
              <a:rPr lang="en-US" sz="2367">
                <a:solidFill>
                  <a:srgbClr val="0B0A0A"/>
                </a:solidFill>
                <a:latin typeface="TT Firs Neue"/>
                <a:ea typeface="TT Firs Neue"/>
                <a:cs typeface="TT Firs Neue"/>
                <a:sym typeface="TT Firs Neue"/>
              </a:rPr>
              <a:t>.</a:t>
            </a:r>
          </a:p>
        </p:txBody>
      </p:sp>
      <p:sp>
        <p:nvSpPr>
          <p:cNvPr name="TextBox 43" id="43"/>
          <p:cNvSpPr txBox="true"/>
          <p:nvPr/>
        </p:nvSpPr>
        <p:spPr>
          <a:xfrm rot="0">
            <a:off x="4954052" y="5587821"/>
            <a:ext cx="666774" cy="295275"/>
          </a:xfrm>
          <a:prstGeom prst="rect">
            <a:avLst/>
          </a:prstGeom>
        </p:spPr>
        <p:txBody>
          <a:bodyPr anchor="t" rtlCol="false" tIns="0" lIns="0" bIns="0" rIns="0">
            <a:spAutoFit/>
          </a:bodyPr>
          <a:lstStyle/>
          <a:p>
            <a:pPr algn="l" marL="0" indent="0" lvl="0">
              <a:lnSpc>
                <a:spcPts val="2398"/>
              </a:lnSpc>
            </a:pPr>
            <a:r>
              <a:rPr lang="en-US" sz="1998">
                <a:solidFill>
                  <a:srgbClr val="0B0A0A"/>
                </a:solidFill>
                <a:latin typeface="TT Firs Neue"/>
                <a:ea typeface="TT Firs Neue"/>
                <a:cs typeface="TT Firs Neue"/>
                <a:sym typeface="TT Firs Neue"/>
              </a:rPr>
              <a:t>= 76</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5352691" y="3200261"/>
            <a:ext cx="7582617" cy="5701842"/>
          </a:xfrm>
          <a:custGeom>
            <a:avLst/>
            <a:gdLst/>
            <a:ahLst/>
            <a:cxnLst/>
            <a:rect r="r" b="b" t="t" l="l"/>
            <a:pathLst>
              <a:path h="5701842" w="7582617">
                <a:moveTo>
                  <a:pt x="0" y="0"/>
                </a:moveTo>
                <a:lnTo>
                  <a:pt x="7582618" y="0"/>
                </a:lnTo>
                <a:lnTo>
                  <a:pt x="7582618" y="5701842"/>
                </a:lnTo>
                <a:lnTo>
                  <a:pt x="0" y="5701842"/>
                </a:lnTo>
                <a:lnTo>
                  <a:pt x="0" y="0"/>
                </a:lnTo>
                <a:close/>
              </a:path>
            </a:pathLst>
          </a:custGeom>
          <a:blipFill>
            <a:blip r:embed="rId4"/>
            <a:stretch>
              <a:fillRect l="0" t="0" r="0" b="0"/>
            </a:stretch>
          </a:blipFill>
        </p:spPr>
      </p:sp>
      <p:sp>
        <p:nvSpPr>
          <p:cNvPr name="TextBox 11" id="11"/>
          <p:cNvSpPr txBox="true"/>
          <p:nvPr/>
        </p:nvSpPr>
        <p:spPr>
          <a:xfrm rot="0">
            <a:off x="802085" y="590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Semitones, Tones and Accidentals</a:t>
            </a:r>
          </a:p>
        </p:txBody>
      </p:sp>
      <p:sp>
        <p:nvSpPr>
          <p:cNvPr name="TextBox 12" id="12"/>
          <p:cNvSpPr txBox="true"/>
          <p:nvPr/>
        </p:nvSpPr>
        <p:spPr>
          <a:xfrm rot="0">
            <a:off x="1079729" y="1610534"/>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7</a:t>
            </a:r>
          </a:p>
        </p:txBody>
      </p:sp>
      <p:sp>
        <p:nvSpPr>
          <p:cNvPr name="TextBox 13" id="13"/>
          <p:cNvSpPr txBox="true"/>
          <p:nvPr/>
        </p:nvSpPr>
        <p:spPr>
          <a:xfrm rot="0">
            <a:off x="2383006" y="2710504"/>
            <a:ext cx="13521988" cy="333375"/>
          </a:xfrm>
          <a:prstGeom prst="rect">
            <a:avLst/>
          </a:prstGeom>
        </p:spPr>
        <p:txBody>
          <a:bodyPr anchor="t" rtlCol="false" tIns="0" lIns="0" bIns="0" rIns="0">
            <a:spAutoFit/>
          </a:bodyPr>
          <a:lstStyle/>
          <a:p>
            <a:pPr algn="ctr" marL="0" indent="0" lvl="0">
              <a:lnSpc>
                <a:spcPts val="2697"/>
              </a:lnSpc>
            </a:pPr>
            <a:r>
              <a:rPr lang="en-US" b="true" sz="2247">
                <a:solidFill>
                  <a:srgbClr val="0B0A0A"/>
                </a:solidFill>
                <a:latin typeface="TT Firs Neue Bold"/>
                <a:ea typeface="TT Firs Neue Bold"/>
                <a:cs typeface="TT Firs Neue Bold"/>
                <a:sym typeface="TT Firs Neue Bold"/>
              </a:rPr>
              <a:t>First, We Need to Name the </a:t>
            </a:r>
            <a:r>
              <a:rPr lang="en-US" b="true" sz="2247">
                <a:solidFill>
                  <a:srgbClr val="0B0A0A"/>
                </a:solidFill>
                <a:latin typeface="TT Firs Neue Bold"/>
                <a:ea typeface="TT Firs Neue Bold"/>
                <a:cs typeface="TT Firs Neue Bold"/>
                <a:sym typeface="TT Firs Neue Bold"/>
              </a:rPr>
              <a:t>Black Keys on the Keyboard -</a:t>
            </a:r>
            <a:r>
              <a:rPr lang="en-US" sz="2247">
                <a:solidFill>
                  <a:srgbClr val="0B0A0A"/>
                </a:solidFill>
                <a:latin typeface="TT Firs Neue"/>
                <a:ea typeface="TT Firs Neue"/>
                <a:cs typeface="TT Firs Neue"/>
                <a:sym typeface="TT Firs Neue"/>
              </a:rPr>
              <a:t> Every black key has two names:</a:t>
            </a:r>
          </a:p>
        </p:txBody>
      </p:sp>
      <p:sp>
        <p:nvSpPr>
          <p:cNvPr name="TextBox 14" id="14"/>
          <p:cNvSpPr txBox="true"/>
          <p:nvPr/>
        </p:nvSpPr>
        <p:spPr>
          <a:xfrm rot="0">
            <a:off x="3242915" y="9399469"/>
            <a:ext cx="11802169" cy="666750"/>
          </a:xfrm>
          <a:prstGeom prst="rect">
            <a:avLst/>
          </a:prstGeom>
        </p:spPr>
        <p:txBody>
          <a:bodyPr anchor="t" rtlCol="false" tIns="0" lIns="0" bIns="0" rIns="0">
            <a:spAutoFit/>
          </a:bodyPr>
          <a:lstStyle/>
          <a:p>
            <a:pPr algn="l" marL="0" indent="0" lvl="0">
              <a:lnSpc>
                <a:spcPts val="2697"/>
              </a:lnSpc>
            </a:pPr>
            <a:r>
              <a:rPr lang="en-US" b="true" sz="2247">
                <a:solidFill>
                  <a:srgbClr val="0B0A0A"/>
                </a:solidFill>
                <a:latin typeface="TT Firs Neue Bold"/>
                <a:ea typeface="TT Firs Neue Bold"/>
                <a:cs typeface="TT Firs Neue Bold"/>
                <a:sym typeface="TT Firs Neue Bold"/>
              </a:rPr>
              <a:t>For example</a:t>
            </a:r>
            <a:r>
              <a:rPr lang="en-US" b="true" sz="2247">
                <a:solidFill>
                  <a:srgbClr val="0B0A0A"/>
                </a:solidFill>
                <a:latin typeface="TT Firs Neue Bold"/>
                <a:ea typeface="TT Firs Neue Bold"/>
                <a:cs typeface="TT Firs Neue Bold"/>
                <a:sym typeface="TT Firs Neue Bold"/>
              </a:rPr>
              <a:t> -</a:t>
            </a:r>
            <a:r>
              <a:rPr lang="en-US" sz="2247">
                <a:solidFill>
                  <a:srgbClr val="0B0A0A"/>
                </a:solidFill>
                <a:latin typeface="TT Firs Neue"/>
                <a:ea typeface="TT Firs Neue"/>
                <a:cs typeface="TT Firs Neue"/>
                <a:sym typeface="TT Firs Neue"/>
              </a:rPr>
              <a:t> The black key between C and D is called C# (spoken as “C sharp”) and it is also called Db (spoken as “D flat”).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1169325" y="3631612"/>
            <a:ext cx="7214250" cy="4950468"/>
          </a:xfrm>
          <a:custGeom>
            <a:avLst/>
            <a:gdLst/>
            <a:ahLst/>
            <a:cxnLst/>
            <a:rect r="r" b="b" t="t" l="l"/>
            <a:pathLst>
              <a:path h="4950468" w="7214250">
                <a:moveTo>
                  <a:pt x="0" y="0"/>
                </a:moveTo>
                <a:lnTo>
                  <a:pt x="7214249" y="0"/>
                </a:lnTo>
                <a:lnTo>
                  <a:pt x="7214249" y="4950468"/>
                </a:lnTo>
                <a:lnTo>
                  <a:pt x="0" y="4950468"/>
                </a:lnTo>
                <a:lnTo>
                  <a:pt x="0" y="0"/>
                </a:lnTo>
                <a:close/>
              </a:path>
            </a:pathLst>
          </a:custGeom>
          <a:blipFill>
            <a:blip r:embed="rId4"/>
            <a:stretch>
              <a:fillRect l="0" t="0" r="0" b="0"/>
            </a:stretch>
          </a:blipFill>
        </p:spPr>
      </p:sp>
      <p:grpSp>
        <p:nvGrpSpPr>
          <p:cNvPr name="Group 11" id="11"/>
          <p:cNvGrpSpPr/>
          <p:nvPr/>
        </p:nvGrpSpPr>
        <p:grpSpPr>
          <a:xfrm rot="0">
            <a:off x="9090114" y="1584231"/>
            <a:ext cx="107772" cy="7354665"/>
            <a:chOff x="0" y="0"/>
            <a:chExt cx="16820" cy="1147870"/>
          </a:xfrm>
        </p:grpSpPr>
        <p:sp>
          <p:nvSpPr>
            <p:cNvPr name="Freeform 12" id="12"/>
            <p:cNvSpPr/>
            <p:nvPr/>
          </p:nvSpPr>
          <p:spPr>
            <a:xfrm flipH="false" flipV="false" rot="0">
              <a:off x="0" y="0"/>
              <a:ext cx="16820" cy="1147870"/>
            </a:xfrm>
            <a:custGeom>
              <a:avLst/>
              <a:gdLst/>
              <a:ahLst/>
              <a:cxnLst/>
              <a:rect r="r" b="b" t="t" l="l"/>
              <a:pathLst>
                <a:path h="1147870" w="16820">
                  <a:moveTo>
                    <a:pt x="0" y="0"/>
                  </a:moveTo>
                  <a:lnTo>
                    <a:pt x="16820" y="0"/>
                  </a:lnTo>
                  <a:lnTo>
                    <a:pt x="16820" y="1147870"/>
                  </a:lnTo>
                  <a:lnTo>
                    <a:pt x="0" y="1147870"/>
                  </a:lnTo>
                  <a:close/>
                </a:path>
              </a:pathLst>
            </a:custGeom>
            <a:solidFill>
              <a:srgbClr val="263A99"/>
            </a:solidFill>
          </p:spPr>
        </p:sp>
        <p:sp>
          <p:nvSpPr>
            <p:cNvPr name="TextBox 13" id="13"/>
            <p:cNvSpPr txBox="true"/>
            <p:nvPr/>
          </p:nvSpPr>
          <p:spPr>
            <a:xfrm>
              <a:off x="0" y="-47625"/>
              <a:ext cx="16820" cy="1195495"/>
            </a:xfrm>
            <a:prstGeom prst="rect">
              <a:avLst/>
            </a:prstGeom>
          </p:spPr>
          <p:txBody>
            <a:bodyPr anchor="ctr" rtlCol="false" tIns="50800" lIns="50800" bIns="50800" rIns="50800"/>
            <a:lstStyle/>
            <a:p>
              <a:pPr algn="ctr">
                <a:lnSpc>
                  <a:spcPts val="3360"/>
                </a:lnSpc>
              </a:pPr>
            </a:p>
          </p:txBody>
        </p:sp>
      </p:grpSp>
      <p:sp>
        <p:nvSpPr>
          <p:cNvPr name="Freeform 14" id="14"/>
          <p:cNvSpPr/>
          <p:nvPr/>
        </p:nvSpPr>
        <p:spPr>
          <a:xfrm flipH="false" flipV="false" rot="0">
            <a:off x="10313586" y="3631612"/>
            <a:ext cx="6945714" cy="4974958"/>
          </a:xfrm>
          <a:custGeom>
            <a:avLst/>
            <a:gdLst/>
            <a:ahLst/>
            <a:cxnLst/>
            <a:rect r="r" b="b" t="t" l="l"/>
            <a:pathLst>
              <a:path h="4974958" w="6945714">
                <a:moveTo>
                  <a:pt x="0" y="0"/>
                </a:moveTo>
                <a:lnTo>
                  <a:pt x="6945714" y="0"/>
                </a:lnTo>
                <a:lnTo>
                  <a:pt x="6945714" y="4974958"/>
                </a:lnTo>
                <a:lnTo>
                  <a:pt x="0" y="4974958"/>
                </a:lnTo>
                <a:lnTo>
                  <a:pt x="0" y="0"/>
                </a:lnTo>
                <a:close/>
              </a:path>
            </a:pathLst>
          </a:custGeom>
          <a:blipFill>
            <a:blip r:embed="rId5"/>
            <a:stretch>
              <a:fillRect l="0" t="0" r="0" b="0"/>
            </a:stretch>
          </a:blipFill>
        </p:spPr>
      </p:sp>
      <p:sp>
        <p:nvSpPr>
          <p:cNvPr name="TextBox 15" id="15"/>
          <p:cNvSpPr txBox="true"/>
          <p:nvPr/>
        </p:nvSpPr>
        <p:spPr>
          <a:xfrm rot="0">
            <a:off x="3594444" y="1555656"/>
            <a:ext cx="2364012" cy="760095"/>
          </a:xfrm>
          <a:prstGeom prst="rect">
            <a:avLst/>
          </a:prstGeom>
        </p:spPr>
        <p:txBody>
          <a:bodyPr anchor="t" rtlCol="false" tIns="0" lIns="0" bIns="0" rIns="0">
            <a:spAutoFit/>
          </a:bodyPr>
          <a:lstStyle/>
          <a:p>
            <a:pPr algn="ctr" marL="0" indent="0" lvl="0">
              <a:lnSpc>
                <a:spcPts val="4800"/>
              </a:lnSpc>
            </a:pPr>
            <a:r>
              <a:rPr lang="en-US" sz="4800" spc="-264">
                <a:solidFill>
                  <a:srgbClr val="263A99"/>
                </a:solidFill>
                <a:latin typeface="Heading Now 71-78"/>
                <a:ea typeface="Heading Now 71-78"/>
                <a:cs typeface="Heading Now 71-78"/>
                <a:sym typeface="Heading Now 71-78"/>
              </a:rPr>
              <a:t>Sharps</a:t>
            </a:r>
          </a:p>
        </p:txBody>
      </p:sp>
      <p:sp>
        <p:nvSpPr>
          <p:cNvPr name="TextBox 16" id="16"/>
          <p:cNvSpPr txBox="true"/>
          <p:nvPr/>
        </p:nvSpPr>
        <p:spPr>
          <a:xfrm rot="0">
            <a:off x="2063723" y="495300"/>
            <a:ext cx="15162185" cy="533400"/>
          </a:xfrm>
          <a:prstGeom prst="rect">
            <a:avLst/>
          </a:prstGeom>
        </p:spPr>
        <p:txBody>
          <a:bodyPr anchor="t" rtlCol="false" tIns="0" lIns="0" bIns="0" rIns="0">
            <a:spAutoFit/>
          </a:bodyPr>
          <a:lstStyle/>
          <a:p>
            <a:pPr algn="ctr" marL="0" indent="0" lvl="0">
              <a:lnSpc>
                <a:spcPts val="4137"/>
              </a:lnSpc>
            </a:pPr>
            <a:r>
              <a:rPr lang="en-US" b="true" sz="3447">
                <a:solidFill>
                  <a:srgbClr val="0B0A0A"/>
                </a:solidFill>
                <a:latin typeface="TT Firs Neue Bold"/>
                <a:ea typeface="TT Firs Neue Bold"/>
                <a:cs typeface="TT Firs Neue Bold"/>
                <a:sym typeface="TT Firs Neue Bold"/>
              </a:rPr>
              <a:t>A </a:t>
            </a:r>
            <a:r>
              <a:rPr lang="en-US" b="true" sz="3447">
                <a:solidFill>
                  <a:srgbClr val="0B0A0A"/>
                </a:solidFill>
                <a:latin typeface="TT Firs Neue Bold"/>
                <a:ea typeface="TT Firs Neue Bold"/>
                <a:cs typeface="TT Firs Neue Bold"/>
                <a:sym typeface="TT Firs Neue Bold"/>
              </a:rPr>
              <a:t>Black key takes its name from the adjacent White key:</a:t>
            </a:r>
          </a:p>
        </p:txBody>
      </p:sp>
      <p:sp>
        <p:nvSpPr>
          <p:cNvPr name="TextBox 17" id="17"/>
          <p:cNvSpPr txBox="true"/>
          <p:nvPr/>
        </p:nvSpPr>
        <p:spPr>
          <a:xfrm rot="0">
            <a:off x="1169325" y="2480081"/>
            <a:ext cx="7214250" cy="1000125"/>
          </a:xfrm>
          <a:prstGeom prst="rect">
            <a:avLst/>
          </a:prstGeom>
        </p:spPr>
        <p:txBody>
          <a:bodyPr anchor="t" rtlCol="false" tIns="0" lIns="0" bIns="0" rIns="0">
            <a:spAutoFit/>
          </a:bodyPr>
          <a:lstStyle/>
          <a:p>
            <a:pPr algn="l" marL="0" indent="0" lvl="0">
              <a:lnSpc>
                <a:spcPts val="2697"/>
              </a:lnSpc>
            </a:pPr>
            <a:r>
              <a:rPr lang="en-US" sz="2247">
                <a:solidFill>
                  <a:srgbClr val="0B0A0A"/>
                </a:solidFill>
                <a:latin typeface="TT Firs Neue"/>
                <a:ea typeface="TT Firs Neue"/>
                <a:cs typeface="TT Firs Neue"/>
                <a:sym typeface="TT Firs Neue"/>
              </a:rPr>
              <a:t>A black key above a white key is called a sharp (written as #). E.g., C# is the key above C and is described as C sharp</a:t>
            </a:r>
            <a:r>
              <a:rPr lang="en-US" sz="2247">
                <a:solidFill>
                  <a:srgbClr val="0B0A0A"/>
                </a:solidFill>
                <a:latin typeface="TT Firs Neue"/>
                <a:ea typeface="TT Firs Neue"/>
                <a:cs typeface="TT Firs Neue"/>
                <a:sym typeface="TT Firs Neue"/>
              </a:rPr>
              <a:t>. </a:t>
            </a:r>
          </a:p>
        </p:txBody>
      </p:sp>
      <p:sp>
        <p:nvSpPr>
          <p:cNvPr name="TextBox 18" id="18"/>
          <p:cNvSpPr txBox="true"/>
          <p:nvPr/>
        </p:nvSpPr>
        <p:spPr>
          <a:xfrm rot="0">
            <a:off x="12768437" y="1555656"/>
            <a:ext cx="2364012" cy="760095"/>
          </a:xfrm>
          <a:prstGeom prst="rect">
            <a:avLst/>
          </a:prstGeom>
        </p:spPr>
        <p:txBody>
          <a:bodyPr anchor="t" rtlCol="false" tIns="0" lIns="0" bIns="0" rIns="0">
            <a:spAutoFit/>
          </a:bodyPr>
          <a:lstStyle/>
          <a:p>
            <a:pPr algn="ctr" marL="0" indent="0" lvl="0">
              <a:lnSpc>
                <a:spcPts val="4800"/>
              </a:lnSpc>
            </a:pPr>
            <a:r>
              <a:rPr lang="en-US" sz="4800" spc="-264">
                <a:solidFill>
                  <a:srgbClr val="263A99"/>
                </a:solidFill>
                <a:latin typeface="Heading Now 71-78"/>
                <a:ea typeface="Heading Now 71-78"/>
                <a:cs typeface="Heading Now 71-78"/>
                <a:sym typeface="Heading Now 71-78"/>
              </a:rPr>
              <a:t>Flats</a:t>
            </a:r>
          </a:p>
        </p:txBody>
      </p:sp>
      <p:sp>
        <p:nvSpPr>
          <p:cNvPr name="TextBox 19" id="19"/>
          <p:cNvSpPr txBox="true"/>
          <p:nvPr/>
        </p:nvSpPr>
        <p:spPr>
          <a:xfrm rot="0">
            <a:off x="10179318" y="2480081"/>
            <a:ext cx="7214250" cy="1000125"/>
          </a:xfrm>
          <a:prstGeom prst="rect">
            <a:avLst/>
          </a:prstGeom>
        </p:spPr>
        <p:txBody>
          <a:bodyPr anchor="t" rtlCol="false" tIns="0" lIns="0" bIns="0" rIns="0">
            <a:spAutoFit/>
          </a:bodyPr>
          <a:lstStyle/>
          <a:p>
            <a:pPr algn="l">
              <a:lnSpc>
                <a:spcPts val="2697"/>
              </a:lnSpc>
            </a:pPr>
            <a:r>
              <a:rPr lang="en-US" sz="2247">
                <a:solidFill>
                  <a:srgbClr val="0B0A0A"/>
                </a:solidFill>
                <a:latin typeface="TT Firs Neue"/>
                <a:ea typeface="TT Firs Neue"/>
                <a:cs typeface="TT Firs Neue"/>
                <a:sym typeface="TT Firs Neue"/>
              </a:rPr>
              <a:t>A black key below a white key is called a flat </a:t>
            </a:r>
          </a:p>
          <a:p>
            <a:pPr algn="l" marL="0" indent="0" lvl="0">
              <a:lnSpc>
                <a:spcPts val="2697"/>
              </a:lnSpc>
            </a:pPr>
            <a:r>
              <a:rPr lang="en-US" sz="2247">
                <a:solidFill>
                  <a:srgbClr val="0B0A0A"/>
                </a:solidFill>
                <a:latin typeface="TT Firs Neue"/>
                <a:ea typeface="TT Firs Neue"/>
                <a:cs typeface="TT Firs Neue"/>
                <a:sym typeface="TT Firs Neue"/>
              </a:rPr>
              <a:t>(written as b). E.g., Db is the key below D and is described as D flat</a:t>
            </a:r>
            <a:r>
              <a:rPr lang="en-US" sz="2247">
                <a:solidFill>
                  <a:srgbClr val="0B0A0A"/>
                </a:solidFill>
                <a:latin typeface="TT Firs Neue"/>
                <a:ea typeface="TT Firs Neue"/>
                <a:cs typeface="TT Firs Neue"/>
                <a:sym typeface="TT Firs Neue"/>
              </a:rPr>
              <a:t>. </a:t>
            </a:r>
          </a:p>
        </p:txBody>
      </p:sp>
      <p:sp>
        <p:nvSpPr>
          <p:cNvPr name="TextBox 20" id="20"/>
          <p:cNvSpPr txBox="true"/>
          <p:nvPr/>
        </p:nvSpPr>
        <p:spPr>
          <a:xfrm rot="0">
            <a:off x="1945411" y="8943975"/>
            <a:ext cx="15162185" cy="1343025"/>
          </a:xfrm>
          <a:prstGeom prst="rect">
            <a:avLst/>
          </a:prstGeom>
        </p:spPr>
        <p:txBody>
          <a:bodyPr anchor="t" rtlCol="false" tIns="0" lIns="0" bIns="0" rIns="0">
            <a:spAutoFit/>
          </a:bodyPr>
          <a:lstStyle/>
          <a:p>
            <a:pPr algn="ctr">
              <a:lnSpc>
                <a:spcPts val="3537"/>
              </a:lnSpc>
            </a:pPr>
            <a:r>
              <a:rPr lang="en-US" sz="2947" b="true">
                <a:solidFill>
                  <a:srgbClr val="0B0A0A"/>
                </a:solidFill>
                <a:latin typeface="TT Firs Neue Bold"/>
                <a:ea typeface="TT Firs Neue Bold"/>
                <a:cs typeface="TT Firs Neue Bold"/>
                <a:sym typeface="TT Firs Neue Bold"/>
              </a:rPr>
              <a:t>C# and Db are the same note. </a:t>
            </a:r>
          </a:p>
          <a:p>
            <a:pPr algn="ctr" marL="0" indent="0" lvl="0">
              <a:lnSpc>
                <a:spcPts val="3537"/>
              </a:lnSpc>
            </a:pPr>
            <a:r>
              <a:rPr lang="en-US" b="true" sz="2947">
                <a:solidFill>
                  <a:srgbClr val="0B0A0A"/>
                </a:solidFill>
                <a:latin typeface="TT Firs Neue Bold"/>
                <a:ea typeface="TT Firs Neue Bold"/>
                <a:cs typeface="TT Firs Neue Bold"/>
                <a:sym typeface="TT Firs Neue Bold"/>
              </a:rPr>
              <a:t>Black keys need two names in a number of situations. We will cover the main one when we learn about Scales.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5352691" y="3986169"/>
            <a:ext cx="8358750" cy="5701842"/>
            <a:chOff x="0" y="0"/>
            <a:chExt cx="11145000" cy="7602456"/>
          </a:xfrm>
        </p:grpSpPr>
        <p:sp>
          <p:nvSpPr>
            <p:cNvPr name="Freeform 11" id="11"/>
            <p:cNvSpPr/>
            <p:nvPr/>
          </p:nvSpPr>
          <p:spPr>
            <a:xfrm flipH="false" flipV="false" rot="0">
              <a:off x="0" y="0"/>
              <a:ext cx="10110156" cy="7602456"/>
            </a:xfrm>
            <a:custGeom>
              <a:avLst/>
              <a:gdLst/>
              <a:ahLst/>
              <a:cxnLst/>
              <a:rect r="r" b="b" t="t" l="l"/>
              <a:pathLst>
                <a:path h="7602456" w="10110156">
                  <a:moveTo>
                    <a:pt x="0" y="0"/>
                  </a:moveTo>
                  <a:lnTo>
                    <a:pt x="10110156" y="0"/>
                  </a:lnTo>
                  <a:lnTo>
                    <a:pt x="10110156" y="7602456"/>
                  </a:lnTo>
                  <a:lnTo>
                    <a:pt x="0" y="7602456"/>
                  </a:lnTo>
                  <a:lnTo>
                    <a:pt x="0" y="0"/>
                  </a:lnTo>
                  <a:close/>
                </a:path>
              </a:pathLst>
            </a:custGeom>
            <a:blipFill>
              <a:blip r:embed="rId4"/>
              <a:stretch>
                <a:fillRect l="0" t="0" r="0" b="0"/>
              </a:stretch>
            </a:blipFill>
          </p:spPr>
        </p:sp>
        <p:sp>
          <p:nvSpPr>
            <p:cNvPr name="TextBox 12" id="12"/>
            <p:cNvSpPr txBox="true"/>
            <p:nvPr/>
          </p:nvSpPr>
          <p:spPr>
            <a:xfrm rot="0">
              <a:off x="653158" y="6531033"/>
              <a:ext cx="10491841" cy="638175"/>
            </a:xfrm>
            <a:prstGeom prst="rect">
              <a:avLst/>
            </a:prstGeom>
          </p:spPr>
          <p:txBody>
            <a:bodyPr anchor="t" rtlCol="false" tIns="0" lIns="0" bIns="0" rIns="0">
              <a:spAutoFit/>
            </a:bodyPr>
            <a:lstStyle/>
            <a:p>
              <a:pPr algn="l" marL="0" indent="0" lvl="0">
                <a:lnSpc>
                  <a:spcPts val="3897"/>
                </a:lnSpc>
              </a:pPr>
              <a:r>
                <a:rPr lang="en-US" b="true" sz="3247">
                  <a:solidFill>
                    <a:srgbClr val="FF751F"/>
                  </a:solidFill>
                  <a:latin typeface="TT Firs Neue Bold"/>
                  <a:ea typeface="TT Firs Neue Bold"/>
                  <a:cs typeface="TT Firs Neue Bold"/>
                  <a:sym typeface="TT Firs Neue Bold"/>
                </a:rPr>
                <a:t>1      3      5     6      8    10    12      1</a:t>
              </a:r>
            </a:p>
          </p:txBody>
        </p:sp>
      </p:grpSp>
      <p:sp>
        <p:nvSpPr>
          <p:cNvPr name="TextBox 13" id="13"/>
          <p:cNvSpPr txBox="true"/>
          <p:nvPr/>
        </p:nvSpPr>
        <p:spPr>
          <a:xfrm rot="0">
            <a:off x="802085" y="590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The Chromatic System</a:t>
            </a:r>
          </a:p>
        </p:txBody>
      </p:sp>
      <p:sp>
        <p:nvSpPr>
          <p:cNvPr name="TextBox 14" id="14"/>
          <p:cNvSpPr txBox="true"/>
          <p:nvPr/>
        </p:nvSpPr>
        <p:spPr>
          <a:xfrm rot="0">
            <a:off x="1799440" y="2134730"/>
            <a:ext cx="14766865" cy="1419225"/>
          </a:xfrm>
          <a:prstGeom prst="rect">
            <a:avLst/>
          </a:prstGeom>
        </p:spPr>
        <p:txBody>
          <a:bodyPr anchor="t" rtlCol="false" tIns="0" lIns="0" bIns="0" rIns="0">
            <a:spAutoFit/>
          </a:bodyPr>
          <a:lstStyle/>
          <a:p>
            <a:pPr algn="ctr" marL="0" indent="0" lvl="0">
              <a:lnSpc>
                <a:spcPts val="2817"/>
              </a:lnSpc>
            </a:pPr>
            <a:r>
              <a:rPr lang="en-US" sz="2347">
                <a:solidFill>
                  <a:srgbClr val="0B0A0A"/>
                </a:solidFill>
                <a:latin typeface="TT Firs Neue"/>
                <a:ea typeface="TT Firs Neue"/>
                <a:cs typeface="TT Firs Neue"/>
                <a:sym typeface="TT Firs Neue"/>
              </a:rPr>
              <a:t>The word chromatic</a:t>
            </a:r>
            <a:r>
              <a:rPr lang="en-US" b="true" sz="2347">
                <a:solidFill>
                  <a:srgbClr val="0B0A0A"/>
                </a:solidFill>
                <a:latin typeface="TT Firs Neue Bold"/>
                <a:ea typeface="TT Firs Neue Bold"/>
                <a:cs typeface="TT Firs Neue Bold"/>
                <a:sym typeface="TT Firs Neue Bold"/>
              </a:rPr>
              <a:t> </a:t>
            </a:r>
            <a:r>
              <a:rPr lang="en-US" sz="2347">
                <a:solidFill>
                  <a:srgbClr val="0B0A0A"/>
                </a:solidFill>
                <a:latin typeface="TT Firs Neue"/>
                <a:ea typeface="TT Firs Neue"/>
                <a:cs typeface="TT Firs Neue"/>
                <a:sym typeface="TT Firs Neue"/>
              </a:rPr>
              <a:t>comes from an Ancient Greek word meaning “colour.” In music, it refers to using all </a:t>
            </a:r>
            <a:r>
              <a:rPr lang="en-US" b="true" sz="2347">
                <a:solidFill>
                  <a:srgbClr val="FF751F"/>
                </a:solidFill>
                <a:latin typeface="TT Firs Neue Bold"/>
                <a:ea typeface="TT Firs Neue Bold"/>
                <a:cs typeface="TT Firs Neue Bold"/>
                <a:sym typeface="TT Firs Neue Bold"/>
              </a:rPr>
              <a:t>12 notes</a:t>
            </a:r>
            <a:r>
              <a:rPr lang="en-US" sz="2347">
                <a:solidFill>
                  <a:srgbClr val="0B0A0A"/>
                </a:solidFill>
                <a:latin typeface="TT Firs Neue"/>
                <a:ea typeface="TT Firs Neue"/>
                <a:cs typeface="TT Firs Neue"/>
                <a:sym typeface="TT Firs Neue"/>
              </a:rPr>
              <a:t> of the </a:t>
            </a:r>
            <a:r>
              <a:rPr lang="en-US" b="true" sz="2347">
                <a:solidFill>
                  <a:srgbClr val="0B0A0A"/>
                </a:solidFill>
                <a:latin typeface="TT Firs Neue Bold"/>
                <a:ea typeface="TT Firs Neue Bold"/>
                <a:cs typeface="TT Firs Neue Bold"/>
                <a:sym typeface="TT Firs Neue Bold"/>
              </a:rPr>
              <a:t>Chromatic System </a:t>
            </a:r>
            <a:r>
              <a:rPr lang="en-US" sz="2347">
                <a:solidFill>
                  <a:srgbClr val="0B0A0A"/>
                </a:solidFill>
                <a:latin typeface="TT Firs Neue"/>
                <a:ea typeface="TT Firs Neue"/>
                <a:cs typeface="TT Firs Neue"/>
                <a:sym typeface="TT Firs Neue"/>
              </a:rPr>
              <a:t>— the full set of pitches we have in Western music. When you use these notes one after another — especially the ones right next to each other — the sound becomes more “colourful” or expressive. The</a:t>
            </a:r>
            <a:r>
              <a:rPr lang="en-US" b="true" sz="2347">
                <a:solidFill>
                  <a:srgbClr val="0B0A0A"/>
                </a:solidFill>
                <a:latin typeface="TT Firs Neue Bold"/>
                <a:ea typeface="TT Firs Neue Bold"/>
                <a:cs typeface="TT Firs Neue Bold"/>
                <a:sym typeface="TT Firs Neue Bold"/>
              </a:rPr>
              <a:t> </a:t>
            </a:r>
            <a:r>
              <a:rPr lang="en-US" sz="2347">
                <a:solidFill>
                  <a:srgbClr val="0B0A0A"/>
                </a:solidFill>
                <a:latin typeface="TT Firs Neue"/>
                <a:ea typeface="TT Firs Neue"/>
                <a:cs typeface="TT Firs Neue"/>
                <a:sym typeface="TT Firs Neue"/>
              </a:rPr>
              <a:t>12 notes </a:t>
            </a:r>
            <a:r>
              <a:rPr lang="en-US" sz="2347">
                <a:solidFill>
                  <a:srgbClr val="0B0A0A"/>
                </a:solidFill>
                <a:latin typeface="TT Firs Neue"/>
                <a:ea typeface="TT Firs Neue"/>
                <a:cs typeface="TT Firs Neue"/>
                <a:sym typeface="TT Firs Neue"/>
              </a:rPr>
              <a:t>repeat every octave.</a:t>
            </a:r>
          </a:p>
        </p:txBody>
      </p:sp>
      <p:sp>
        <p:nvSpPr>
          <p:cNvPr name="TextBox 15" id="15"/>
          <p:cNvSpPr txBox="true"/>
          <p:nvPr/>
        </p:nvSpPr>
        <p:spPr>
          <a:xfrm rot="0">
            <a:off x="6249748" y="7061663"/>
            <a:ext cx="7868881" cy="476250"/>
          </a:xfrm>
          <a:prstGeom prst="rect">
            <a:avLst/>
          </a:prstGeom>
        </p:spPr>
        <p:txBody>
          <a:bodyPr anchor="t" rtlCol="false" tIns="0" lIns="0" bIns="0" rIns="0">
            <a:spAutoFit/>
          </a:bodyPr>
          <a:lstStyle/>
          <a:p>
            <a:pPr algn="l" marL="0" indent="0" lvl="0">
              <a:lnSpc>
                <a:spcPts val="3897"/>
              </a:lnSpc>
            </a:pPr>
            <a:r>
              <a:rPr lang="en-US" b="true" sz="3247">
                <a:solidFill>
                  <a:srgbClr val="FF751F"/>
                </a:solidFill>
                <a:latin typeface="TT Firs Neue Bold"/>
                <a:ea typeface="TT Firs Neue Bold"/>
                <a:cs typeface="TT Firs Neue Bold"/>
                <a:sym typeface="TT Firs Neue Bold"/>
              </a:rPr>
              <a:t>2      4             7      9       11           2</a:t>
            </a:r>
          </a:p>
        </p:txBody>
      </p:sp>
      <p:grpSp>
        <p:nvGrpSpPr>
          <p:cNvPr name="Group 16" id="16"/>
          <p:cNvGrpSpPr/>
          <p:nvPr/>
        </p:nvGrpSpPr>
        <p:grpSpPr>
          <a:xfrm rot="0">
            <a:off x="13219829" y="4877744"/>
            <a:ext cx="4853691" cy="3086100"/>
            <a:chOff x="0" y="0"/>
            <a:chExt cx="1278338" cy="812800"/>
          </a:xfrm>
        </p:grpSpPr>
        <p:sp>
          <p:nvSpPr>
            <p:cNvPr name="Freeform 17" id="17"/>
            <p:cNvSpPr/>
            <p:nvPr/>
          </p:nvSpPr>
          <p:spPr>
            <a:xfrm flipH="false" flipV="false" rot="0">
              <a:off x="0" y="0"/>
              <a:ext cx="1278338" cy="812800"/>
            </a:xfrm>
            <a:custGeom>
              <a:avLst/>
              <a:gdLst/>
              <a:ahLst/>
              <a:cxnLst/>
              <a:rect r="r" b="b" t="t" l="l"/>
              <a:pathLst>
                <a:path h="812800" w="1278338">
                  <a:moveTo>
                    <a:pt x="0" y="0"/>
                  </a:moveTo>
                  <a:lnTo>
                    <a:pt x="1278338" y="0"/>
                  </a:lnTo>
                  <a:lnTo>
                    <a:pt x="1278338" y="812800"/>
                  </a:lnTo>
                  <a:lnTo>
                    <a:pt x="0" y="812800"/>
                  </a:lnTo>
                  <a:close/>
                </a:path>
              </a:pathLst>
            </a:custGeom>
            <a:solidFill>
              <a:srgbClr val="D9D9D9"/>
            </a:solidFill>
          </p:spPr>
        </p:sp>
        <p:sp>
          <p:nvSpPr>
            <p:cNvPr name="TextBox 18" id="18"/>
            <p:cNvSpPr txBox="true"/>
            <p:nvPr/>
          </p:nvSpPr>
          <p:spPr>
            <a:xfrm>
              <a:off x="0" y="-38100"/>
              <a:ext cx="1278338" cy="850900"/>
            </a:xfrm>
            <a:prstGeom prst="rect">
              <a:avLst/>
            </a:prstGeom>
          </p:spPr>
          <p:txBody>
            <a:bodyPr anchor="ctr" rtlCol="false" tIns="50800" lIns="50800" bIns="50800" rIns="50800"/>
            <a:lstStyle/>
            <a:p>
              <a:pPr algn="ctr">
                <a:lnSpc>
                  <a:spcPts val="2659"/>
                </a:lnSpc>
              </a:pPr>
            </a:p>
          </p:txBody>
        </p:sp>
      </p:grpSp>
      <p:sp>
        <p:nvSpPr>
          <p:cNvPr name="TextBox 19" id="19"/>
          <p:cNvSpPr txBox="true"/>
          <p:nvPr/>
        </p:nvSpPr>
        <p:spPr>
          <a:xfrm rot="0">
            <a:off x="13219829" y="5239410"/>
            <a:ext cx="4443431" cy="666750"/>
          </a:xfrm>
          <a:prstGeom prst="rect">
            <a:avLst/>
          </a:prstGeom>
        </p:spPr>
        <p:txBody>
          <a:bodyPr anchor="t" rtlCol="false" tIns="0" lIns="0" bIns="0" rIns="0">
            <a:spAutoFit/>
          </a:bodyPr>
          <a:lstStyle/>
          <a:p>
            <a:pPr algn="ctr" marL="0" indent="0" lvl="0">
              <a:lnSpc>
                <a:spcPts val="5280"/>
              </a:lnSpc>
            </a:pPr>
            <a:r>
              <a:rPr lang="en-US" b="true" sz="4400">
                <a:solidFill>
                  <a:srgbClr val="545454"/>
                </a:solidFill>
                <a:latin typeface="TT Firs Neue Bold"/>
                <a:ea typeface="TT Firs Neue Bold"/>
                <a:cs typeface="TT Firs Neue Bold"/>
                <a:sym typeface="TT Firs Neue Bold"/>
              </a:rPr>
              <a:t>Enharmonic</a:t>
            </a:r>
          </a:p>
        </p:txBody>
      </p:sp>
      <p:sp>
        <p:nvSpPr>
          <p:cNvPr name="TextBox 20" id="20"/>
          <p:cNvSpPr txBox="true"/>
          <p:nvPr/>
        </p:nvSpPr>
        <p:spPr>
          <a:xfrm rot="0">
            <a:off x="13452137" y="6053250"/>
            <a:ext cx="4443431" cy="1333500"/>
          </a:xfrm>
          <a:prstGeom prst="rect">
            <a:avLst/>
          </a:prstGeom>
        </p:spPr>
        <p:txBody>
          <a:bodyPr anchor="t" rtlCol="false" tIns="0" lIns="0" bIns="0" rIns="0">
            <a:spAutoFit/>
          </a:bodyPr>
          <a:lstStyle/>
          <a:p>
            <a:pPr algn="l" marL="0" indent="0" lvl="0">
              <a:lnSpc>
                <a:spcPts val="2697"/>
              </a:lnSpc>
            </a:pPr>
            <a:r>
              <a:rPr lang="en-US" sz="2247">
                <a:solidFill>
                  <a:srgbClr val="0B0A0A"/>
                </a:solidFill>
                <a:latin typeface="TT Firs Neue"/>
                <a:ea typeface="TT Firs Neue"/>
                <a:cs typeface="TT Firs Neue"/>
                <a:sym typeface="TT Firs Neue"/>
              </a:rPr>
              <a:t>Two notes are </a:t>
            </a:r>
            <a:r>
              <a:rPr lang="en-US" b="true" sz="2247">
                <a:solidFill>
                  <a:srgbClr val="0B0A0A"/>
                </a:solidFill>
                <a:latin typeface="TT Firs Neue Bold"/>
                <a:ea typeface="TT Firs Neue Bold"/>
                <a:cs typeface="TT Firs Neue Bold"/>
                <a:sym typeface="TT Firs Neue Bold"/>
              </a:rPr>
              <a:t>enharmonic </a:t>
            </a:r>
            <a:r>
              <a:rPr lang="en-US" sz="2247">
                <a:solidFill>
                  <a:srgbClr val="0B0A0A"/>
                </a:solidFill>
                <a:latin typeface="TT Firs Neue"/>
                <a:ea typeface="TT Firs Neue"/>
                <a:cs typeface="TT Firs Neue"/>
                <a:sym typeface="TT Firs Neue"/>
              </a:rPr>
              <a:t>when they sound the same pitch but </a:t>
            </a:r>
            <a:r>
              <a:rPr lang="en-US" b="true" sz="2247">
                <a:solidFill>
                  <a:srgbClr val="0B0A0A"/>
                </a:solidFill>
                <a:latin typeface="TT Firs Neue Bold"/>
                <a:ea typeface="TT Firs Neue Bold"/>
                <a:cs typeface="TT Firs Neue Bold"/>
                <a:sym typeface="TT Firs Neue Bold"/>
              </a:rPr>
              <a:t>are spelled differently</a:t>
            </a:r>
            <a:r>
              <a:rPr lang="en-US" sz="2247">
                <a:solidFill>
                  <a:srgbClr val="0B0A0A"/>
                </a:solidFill>
                <a:latin typeface="TT Firs Neue"/>
                <a:ea typeface="TT Firs Neue"/>
                <a:cs typeface="TT Firs Neue"/>
                <a:sym typeface="TT Firs Neue"/>
              </a:rPr>
              <a:t>. E.g., C# and Db are enharmonic.</a:t>
            </a:r>
          </a:p>
        </p:txBody>
      </p:sp>
      <p:grpSp>
        <p:nvGrpSpPr>
          <p:cNvPr name="Group 21" id="21"/>
          <p:cNvGrpSpPr/>
          <p:nvPr/>
        </p:nvGrpSpPr>
        <p:grpSpPr>
          <a:xfrm rot="0">
            <a:off x="14963036" y="0"/>
            <a:ext cx="3324964" cy="456041"/>
            <a:chOff x="0" y="0"/>
            <a:chExt cx="4433285" cy="608055"/>
          </a:xfrm>
        </p:grpSpPr>
        <p:grpSp>
          <p:nvGrpSpPr>
            <p:cNvPr name="Group 22" id="22"/>
            <p:cNvGrpSpPr/>
            <p:nvPr/>
          </p:nvGrpSpPr>
          <p:grpSpPr>
            <a:xfrm rot="0">
              <a:off x="0" y="0"/>
              <a:ext cx="4433285" cy="608055"/>
              <a:chOff x="0" y="0"/>
              <a:chExt cx="875711" cy="120110"/>
            </a:xfrm>
          </p:grpSpPr>
          <p:sp>
            <p:nvSpPr>
              <p:cNvPr name="Freeform 23" id="23"/>
              <p:cNvSpPr/>
              <p:nvPr/>
            </p:nvSpPr>
            <p:spPr>
              <a:xfrm flipH="false" flipV="false" rot="0">
                <a:off x="0" y="0"/>
                <a:ext cx="875711" cy="120110"/>
              </a:xfrm>
              <a:custGeom>
                <a:avLst/>
                <a:gdLst/>
                <a:ahLst/>
                <a:cxnLst/>
                <a:rect r="r" b="b" t="t" l="l"/>
                <a:pathLst>
                  <a:path h="120110" w="875711">
                    <a:moveTo>
                      <a:pt x="0" y="0"/>
                    </a:moveTo>
                    <a:lnTo>
                      <a:pt x="875711" y="0"/>
                    </a:lnTo>
                    <a:lnTo>
                      <a:pt x="875711" y="120110"/>
                    </a:lnTo>
                    <a:lnTo>
                      <a:pt x="0" y="120110"/>
                    </a:lnTo>
                    <a:close/>
                  </a:path>
                </a:pathLst>
              </a:custGeom>
              <a:solidFill>
                <a:srgbClr val="FF751F"/>
              </a:solidFill>
            </p:spPr>
          </p:sp>
          <p:sp>
            <p:nvSpPr>
              <p:cNvPr name="TextBox 24" id="24"/>
              <p:cNvSpPr txBox="true"/>
              <p:nvPr/>
            </p:nvSpPr>
            <p:spPr>
              <a:xfrm>
                <a:off x="0" y="-38100"/>
                <a:ext cx="875711" cy="158210"/>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0" y="104909"/>
              <a:ext cx="4433285" cy="444500"/>
            </a:xfrm>
            <a:prstGeom prst="rect">
              <a:avLst/>
            </a:prstGeom>
          </p:spPr>
          <p:txBody>
            <a:bodyPr anchor="t" rtlCol="false" tIns="0" lIns="0" bIns="0" rIns="0">
              <a:spAutoFit/>
            </a:bodyPr>
            <a:lstStyle/>
            <a:p>
              <a:pPr algn="ctr" marL="0" indent="0" lvl="0">
                <a:lnSpc>
                  <a:spcPts val="2697"/>
                </a:lnSpc>
              </a:pPr>
              <a:r>
                <a:rPr lang="en-US" b="true" sz="2247">
                  <a:solidFill>
                    <a:srgbClr val="0B0A0A"/>
                  </a:solidFill>
                  <a:latin typeface="TT Firs Neue Bold"/>
                  <a:ea typeface="TT Firs Neue Bold"/>
                  <a:cs typeface="TT Firs Neue Bold"/>
                  <a:sym typeface="TT Firs Neue Bold"/>
                </a:rPr>
                <a:t>Not in exam</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5827964" y="2273346"/>
            <a:ext cx="6632072" cy="5906689"/>
          </a:xfrm>
          <a:custGeom>
            <a:avLst/>
            <a:gdLst/>
            <a:ahLst/>
            <a:cxnLst/>
            <a:rect r="r" b="b" t="t" l="l"/>
            <a:pathLst>
              <a:path h="5906689" w="6632072">
                <a:moveTo>
                  <a:pt x="0" y="0"/>
                </a:moveTo>
                <a:lnTo>
                  <a:pt x="6632072" y="0"/>
                </a:lnTo>
                <a:lnTo>
                  <a:pt x="6632072" y="5906689"/>
                </a:lnTo>
                <a:lnTo>
                  <a:pt x="0" y="5906689"/>
                </a:lnTo>
                <a:lnTo>
                  <a:pt x="0" y="0"/>
                </a:lnTo>
                <a:close/>
              </a:path>
            </a:pathLst>
          </a:custGeom>
          <a:blipFill>
            <a:blip r:embed="rId4"/>
            <a:stretch>
              <a:fillRect l="0" t="0" r="0" b="0"/>
            </a:stretch>
          </a:blipFill>
        </p:spPr>
      </p:sp>
      <p:grpSp>
        <p:nvGrpSpPr>
          <p:cNvPr name="Group 11" id="11"/>
          <p:cNvGrpSpPr/>
          <p:nvPr/>
        </p:nvGrpSpPr>
        <p:grpSpPr>
          <a:xfrm rot="0">
            <a:off x="14963036" y="9446219"/>
            <a:ext cx="3324964" cy="840781"/>
            <a:chOff x="0" y="0"/>
            <a:chExt cx="875711" cy="221440"/>
          </a:xfrm>
        </p:grpSpPr>
        <p:sp>
          <p:nvSpPr>
            <p:cNvPr name="Freeform 12" id="12"/>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3" id="13"/>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028700" y="677312"/>
            <a:ext cx="16117640" cy="514350"/>
          </a:xfrm>
          <a:prstGeom prst="rect">
            <a:avLst/>
          </a:prstGeom>
        </p:spPr>
        <p:txBody>
          <a:bodyPr anchor="t" rtlCol="false" tIns="0" lIns="0" bIns="0" rIns="0">
            <a:spAutoFit/>
          </a:bodyPr>
          <a:lstStyle/>
          <a:p>
            <a:pPr algn="ctr" marL="0" indent="0" lvl="0">
              <a:lnSpc>
                <a:spcPts val="4079"/>
              </a:lnSpc>
            </a:pPr>
            <a:r>
              <a:rPr lang="en-US" b="true" sz="3399">
                <a:solidFill>
                  <a:srgbClr val="0B0A0A"/>
                </a:solidFill>
                <a:latin typeface="TT Firs Neue Bold"/>
                <a:ea typeface="TT Firs Neue Bold"/>
                <a:cs typeface="TT Firs Neue Bold"/>
                <a:sym typeface="TT Firs Neue Bold"/>
              </a:rPr>
              <a:t>Now we know about black keys, we can describe Semitones and Tones:</a:t>
            </a:r>
          </a:p>
        </p:txBody>
      </p:sp>
      <p:sp>
        <p:nvSpPr>
          <p:cNvPr name="TextBox 15" id="15"/>
          <p:cNvSpPr txBox="true"/>
          <p:nvPr/>
        </p:nvSpPr>
        <p:spPr>
          <a:xfrm rot="0">
            <a:off x="6767771" y="6967097"/>
            <a:ext cx="5103614" cy="887095"/>
          </a:xfrm>
          <a:prstGeom prst="rect">
            <a:avLst/>
          </a:prstGeom>
        </p:spPr>
        <p:txBody>
          <a:bodyPr anchor="t" rtlCol="false" tIns="0" lIns="0" bIns="0" rIns="0">
            <a:spAutoFit/>
          </a:bodyPr>
          <a:lstStyle/>
          <a:p>
            <a:pPr algn="l" marL="0" indent="0" lvl="0">
              <a:lnSpc>
                <a:spcPts val="7279"/>
              </a:lnSpc>
              <a:spcBef>
                <a:spcPct val="0"/>
              </a:spcBef>
            </a:pPr>
            <a:r>
              <a:rPr lang="en-US" b="true" sz="5199">
                <a:solidFill>
                  <a:srgbClr val="000000"/>
                </a:solidFill>
                <a:latin typeface="Canva Sans Bold"/>
                <a:ea typeface="Canva Sans Bold"/>
                <a:cs typeface="Canva Sans Bold"/>
                <a:sym typeface="Canva Sans Bold"/>
              </a:rPr>
              <a:t>B       C      D        E</a:t>
            </a:r>
          </a:p>
        </p:txBody>
      </p:sp>
      <p:sp>
        <p:nvSpPr>
          <p:cNvPr name="TextBox 16" id="16"/>
          <p:cNvSpPr txBox="true"/>
          <p:nvPr/>
        </p:nvSpPr>
        <p:spPr>
          <a:xfrm rot="0">
            <a:off x="8735535" y="4275455"/>
            <a:ext cx="2428949" cy="712470"/>
          </a:xfrm>
          <a:prstGeom prst="rect">
            <a:avLst/>
          </a:prstGeom>
        </p:spPr>
        <p:txBody>
          <a:bodyPr anchor="t" rtlCol="false" tIns="0" lIns="0" bIns="0" rIns="0">
            <a:spAutoFit/>
          </a:bodyPr>
          <a:lstStyle/>
          <a:p>
            <a:pPr algn="l" marL="0" indent="0" lvl="0">
              <a:lnSpc>
                <a:spcPts val="5880"/>
              </a:lnSpc>
              <a:spcBef>
                <a:spcPct val="0"/>
              </a:spcBef>
            </a:pPr>
            <a:r>
              <a:rPr lang="en-US" b="true" sz="4200">
                <a:solidFill>
                  <a:srgbClr val="FFFFFF"/>
                </a:solidFill>
                <a:latin typeface="Canva Sans Bold"/>
                <a:ea typeface="Canva Sans Bold"/>
                <a:cs typeface="Canva Sans Bold"/>
                <a:sym typeface="Canva Sans Bold"/>
              </a:rPr>
              <a:t>Db        Eb</a:t>
            </a:r>
          </a:p>
        </p:txBody>
      </p:sp>
      <p:sp>
        <p:nvSpPr>
          <p:cNvPr name="TextBox 17" id="17"/>
          <p:cNvSpPr txBox="true"/>
          <p:nvPr/>
        </p:nvSpPr>
        <p:spPr>
          <a:xfrm rot="0">
            <a:off x="1028700" y="4622024"/>
            <a:ext cx="4443431" cy="1000125"/>
          </a:xfrm>
          <a:prstGeom prst="rect">
            <a:avLst/>
          </a:prstGeom>
        </p:spPr>
        <p:txBody>
          <a:bodyPr anchor="t" rtlCol="false" tIns="0" lIns="0" bIns="0" rIns="0">
            <a:spAutoFit/>
          </a:bodyPr>
          <a:lstStyle/>
          <a:p>
            <a:pPr algn="l" marL="0" indent="0" lvl="0">
              <a:lnSpc>
                <a:spcPts val="2697"/>
              </a:lnSpc>
            </a:pPr>
            <a:r>
              <a:rPr lang="en-US" sz="2247">
                <a:solidFill>
                  <a:srgbClr val="0B0A0A"/>
                </a:solidFill>
                <a:latin typeface="TT Firs Neue"/>
                <a:ea typeface="TT Firs Neue"/>
                <a:cs typeface="TT Firs Neue"/>
                <a:sym typeface="TT Firs Neue"/>
              </a:rPr>
              <a:t>A Semitone is the distance between any note and the note immediately above it or below it.</a:t>
            </a:r>
          </a:p>
        </p:txBody>
      </p:sp>
      <p:sp>
        <p:nvSpPr>
          <p:cNvPr name="TextBox 18" id="18"/>
          <p:cNvSpPr txBox="true"/>
          <p:nvPr/>
        </p:nvSpPr>
        <p:spPr>
          <a:xfrm rot="0">
            <a:off x="1028700" y="3471819"/>
            <a:ext cx="4443431" cy="847725"/>
          </a:xfrm>
          <a:prstGeom prst="rect">
            <a:avLst/>
          </a:prstGeom>
        </p:spPr>
        <p:txBody>
          <a:bodyPr anchor="t" rtlCol="false" tIns="0" lIns="0" bIns="0" rIns="0">
            <a:spAutoFit/>
          </a:bodyPr>
          <a:lstStyle/>
          <a:p>
            <a:pPr algn="ctr" marL="0" indent="0" lvl="0">
              <a:lnSpc>
                <a:spcPts val="6720"/>
              </a:lnSpc>
            </a:pPr>
            <a:r>
              <a:rPr lang="en-US" b="true" sz="5600">
                <a:solidFill>
                  <a:srgbClr val="FF3131"/>
                </a:solidFill>
                <a:latin typeface="TT Firs Neue Bold"/>
                <a:ea typeface="TT Firs Neue Bold"/>
                <a:cs typeface="TT Firs Neue Bold"/>
                <a:sym typeface="TT Firs Neue Bold"/>
              </a:rPr>
              <a:t>Semitone</a:t>
            </a:r>
          </a:p>
        </p:txBody>
      </p:sp>
      <p:sp>
        <p:nvSpPr>
          <p:cNvPr name="TextBox 19" id="19"/>
          <p:cNvSpPr txBox="true"/>
          <p:nvPr/>
        </p:nvSpPr>
        <p:spPr>
          <a:xfrm rot="0">
            <a:off x="13012814" y="4622024"/>
            <a:ext cx="4618598" cy="1000125"/>
          </a:xfrm>
          <a:prstGeom prst="rect">
            <a:avLst/>
          </a:prstGeom>
        </p:spPr>
        <p:txBody>
          <a:bodyPr anchor="t" rtlCol="false" tIns="0" lIns="0" bIns="0" rIns="0">
            <a:spAutoFit/>
          </a:bodyPr>
          <a:lstStyle/>
          <a:p>
            <a:pPr algn="l" marL="0" indent="0" lvl="0">
              <a:lnSpc>
                <a:spcPts val="2697"/>
              </a:lnSpc>
            </a:pPr>
            <a:r>
              <a:rPr lang="en-US" sz="2247">
                <a:solidFill>
                  <a:srgbClr val="0B0A0A"/>
                </a:solidFill>
                <a:latin typeface="TT Firs Neue"/>
                <a:ea typeface="TT Firs Neue"/>
                <a:cs typeface="TT Firs Neue"/>
                <a:sym typeface="TT Firs Neue"/>
              </a:rPr>
              <a:t>A Tone is equal to two Semitones (and therefore the distance between any Tone is two notes).</a:t>
            </a:r>
          </a:p>
        </p:txBody>
      </p:sp>
      <p:sp>
        <p:nvSpPr>
          <p:cNvPr name="TextBox 20" id="20"/>
          <p:cNvSpPr txBox="true"/>
          <p:nvPr/>
        </p:nvSpPr>
        <p:spPr>
          <a:xfrm rot="0">
            <a:off x="13012814" y="3471819"/>
            <a:ext cx="4443431" cy="847725"/>
          </a:xfrm>
          <a:prstGeom prst="rect">
            <a:avLst/>
          </a:prstGeom>
        </p:spPr>
        <p:txBody>
          <a:bodyPr anchor="t" rtlCol="false" tIns="0" lIns="0" bIns="0" rIns="0">
            <a:spAutoFit/>
          </a:bodyPr>
          <a:lstStyle/>
          <a:p>
            <a:pPr algn="ctr" marL="0" indent="0" lvl="0">
              <a:lnSpc>
                <a:spcPts val="6720"/>
              </a:lnSpc>
            </a:pPr>
            <a:r>
              <a:rPr lang="en-US" b="true" sz="5600">
                <a:solidFill>
                  <a:srgbClr val="7ED957"/>
                </a:solidFill>
                <a:latin typeface="TT Firs Neue Bold"/>
                <a:ea typeface="TT Firs Neue Bold"/>
                <a:cs typeface="TT Firs Neue Bold"/>
                <a:sym typeface="TT Firs Neue Bold"/>
              </a:rPr>
              <a:t>Tone</a:t>
            </a:r>
          </a:p>
        </p:txBody>
      </p:sp>
      <p:sp>
        <p:nvSpPr>
          <p:cNvPr name="TextBox 21" id="21"/>
          <p:cNvSpPr txBox="true"/>
          <p:nvPr/>
        </p:nvSpPr>
        <p:spPr>
          <a:xfrm rot="0">
            <a:off x="8735535" y="2197146"/>
            <a:ext cx="2495922" cy="712470"/>
          </a:xfrm>
          <a:prstGeom prst="rect">
            <a:avLst/>
          </a:prstGeom>
        </p:spPr>
        <p:txBody>
          <a:bodyPr anchor="t" rtlCol="false" tIns="0" lIns="0" bIns="0" rIns="0">
            <a:spAutoFit/>
          </a:bodyPr>
          <a:lstStyle/>
          <a:p>
            <a:pPr algn="l" marL="0" indent="0" lvl="0">
              <a:lnSpc>
                <a:spcPts val="5880"/>
              </a:lnSpc>
              <a:spcBef>
                <a:spcPct val="0"/>
              </a:spcBef>
            </a:pPr>
            <a:r>
              <a:rPr lang="en-US" b="true" sz="4200">
                <a:solidFill>
                  <a:srgbClr val="FFFFFF"/>
                </a:solidFill>
                <a:latin typeface="Canva Sans Bold"/>
                <a:ea typeface="Canva Sans Bold"/>
                <a:cs typeface="Canva Sans Bold"/>
                <a:sym typeface="Canva Sans Bold"/>
              </a:rPr>
              <a:t>C#        D#</a:t>
            </a:r>
          </a:p>
        </p:txBody>
      </p:sp>
      <p:sp>
        <p:nvSpPr>
          <p:cNvPr name="TextBox 22" id="22"/>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1-5</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6086082" y="4893962"/>
            <a:ext cx="7994898" cy="5008298"/>
            <a:chOff x="0" y="0"/>
            <a:chExt cx="10659864" cy="6677731"/>
          </a:xfrm>
        </p:grpSpPr>
        <p:sp>
          <p:nvSpPr>
            <p:cNvPr name="Freeform 11" id="11"/>
            <p:cNvSpPr/>
            <p:nvPr/>
          </p:nvSpPr>
          <p:spPr>
            <a:xfrm flipH="false" flipV="false" rot="0">
              <a:off x="0" y="0"/>
              <a:ext cx="10659864" cy="6677731"/>
            </a:xfrm>
            <a:custGeom>
              <a:avLst/>
              <a:gdLst/>
              <a:ahLst/>
              <a:cxnLst/>
              <a:rect r="r" b="b" t="t" l="l"/>
              <a:pathLst>
                <a:path h="6677731" w="10659864">
                  <a:moveTo>
                    <a:pt x="0" y="0"/>
                  </a:moveTo>
                  <a:lnTo>
                    <a:pt x="10659864" y="0"/>
                  </a:lnTo>
                  <a:lnTo>
                    <a:pt x="10659864" y="6677731"/>
                  </a:lnTo>
                  <a:lnTo>
                    <a:pt x="0" y="6677731"/>
                  </a:lnTo>
                  <a:lnTo>
                    <a:pt x="0" y="0"/>
                  </a:lnTo>
                  <a:close/>
                </a:path>
              </a:pathLst>
            </a:custGeom>
            <a:blipFill>
              <a:blip r:embed="rId4"/>
              <a:stretch>
                <a:fillRect l="0" t="0" r="0" b="0"/>
              </a:stretch>
            </a:blipFill>
          </p:spPr>
        </p:sp>
        <p:grpSp>
          <p:nvGrpSpPr>
            <p:cNvPr name="Group 12" id="12"/>
            <p:cNvGrpSpPr/>
            <p:nvPr/>
          </p:nvGrpSpPr>
          <p:grpSpPr>
            <a:xfrm rot="0">
              <a:off x="4656597" y="2979602"/>
              <a:ext cx="673335" cy="909618"/>
              <a:chOff x="0" y="0"/>
              <a:chExt cx="133004" cy="179678"/>
            </a:xfrm>
          </p:grpSpPr>
          <p:sp>
            <p:nvSpPr>
              <p:cNvPr name="Freeform 13" id="13"/>
              <p:cNvSpPr/>
              <p:nvPr/>
            </p:nvSpPr>
            <p:spPr>
              <a:xfrm flipH="false" flipV="false" rot="0">
                <a:off x="0" y="0"/>
                <a:ext cx="133004" cy="179678"/>
              </a:xfrm>
              <a:custGeom>
                <a:avLst/>
                <a:gdLst/>
                <a:ahLst/>
                <a:cxnLst/>
                <a:rect r="r" b="b" t="t" l="l"/>
                <a:pathLst>
                  <a:path h="179678" w="133004">
                    <a:moveTo>
                      <a:pt x="0" y="0"/>
                    </a:moveTo>
                    <a:lnTo>
                      <a:pt x="133004" y="0"/>
                    </a:lnTo>
                    <a:lnTo>
                      <a:pt x="133004" y="179678"/>
                    </a:lnTo>
                    <a:lnTo>
                      <a:pt x="0" y="179678"/>
                    </a:lnTo>
                    <a:close/>
                  </a:path>
                </a:pathLst>
              </a:custGeom>
              <a:solidFill>
                <a:srgbClr val="FFFFFF"/>
              </a:solidFill>
            </p:spPr>
          </p:sp>
          <p:sp>
            <p:nvSpPr>
              <p:cNvPr name="TextBox 14" id="14"/>
              <p:cNvSpPr txBox="true"/>
              <p:nvPr/>
            </p:nvSpPr>
            <p:spPr>
              <a:xfrm>
                <a:off x="0" y="-38100"/>
                <a:ext cx="133004" cy="217778"/>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9355647" y="2884057"/>
              <a:ext cx="673335" cy="909618"/>
              <a:chOff x="0" y="0"/>
              <a:chExt cx="133004" cy="179678"/>
            </a:xfrm>
          </p:grpSpPr>
          <p:sp>
            <p:nvSpPr>
              <p:cNvPr name="Freeform 16" id="16"/>
              <p:cNvSpPr/>
              <p:nvPr/>
            </p:nvSpPr>
            <p:spPr>
              <a:xfrm flipH="false" flipV="false" rot="0">
                <a:off x="0" y="0"/>
                <a:ext cx="133004" cy="179678"/>
              </a:xfrm>
              <a:custGeom>
                <a:avLst/>
                <a:gdLst/>
                <a:ahLst/>
                <a:cxnLst/>
                <a:rect r="r" b="b" t="t" l="l"/>
                <a:pathLst>
                  <a:path h="179678" w="133004">
                    <a:moveTo>
                      <a:pt x="0" y="0"/>
                    </a:moveTo>
                    <a:lnTo>
                      <a:pt x="133004" y="0"/>
                    </a:lnTo>
                    <a:lnTo>
                      <a:pt x="133004" y="179678"/>
                    </a:lnTo>
                    <a:lnTo>
                      <a:pt x="0" y="179678"/>
                    </a:lnTo>
                    <a:close/>
                  </a:path>
                </a:pathLst>
              </a:custGeom>
              <a:solidFill>
                <a:srgbClr val="FFFFFF"/>
              </a:solidFill>
            </p:spPr>
          </p:sp>
          <p:sp>
            <p:nvSpPr>
              <p:cNvPr name="TextBox 17" id="17"/>
              <p:cNvSpPr txBox="true"/>
              <p:nvPr/>
            </p:nvSpPr>
            <p:spPr>
              <a:xfrm>
                <a:off x="0" y="-38100"/>
                <a:ext cx="133004" cy="217778"/>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4319930" y="1409922"/>
              <a:ext cx="779496" cy="1015779"/>
              <a:chOff x="0" y="0"/>
              <a:chExt cx="153975" cy="200648"/>
            </a:xfrm>
          </p:grpSpPr>
          <p:sp>
            <p:nvSpPr>
              <p:cNvPr name="Freeform 19" id="19"/>
              <p:cNvSpPr/>
              <p:nvPr/>
            </p:nvSpPr>
            <p:spPr>
              <a:xfrm flipH="false" flipV="false" rot="0">
                <a:off x="0" y="0"/>
                <a:ext cx="153975" cy="200648"/>
              </a:xfrm>
              <a:custGeom>
                <a:avLst/>
                <a:gdLst/>
                <a:ahLst/>
                <a:cxnLst/>
                <a:rect r="r" b="b" t="t" l="l"/>
                <a:pathLst>
                  <a:path h="200648" w="153975">
                    <a:moveTo>
                      <a:pt x="0" y="0"/>
                    </a:moveTo>
                    <a:lnTo>
                      <a:pt x="153975" y="0"/>
                    </a:lnTo>
                    <a:lnTo>
                      <a:pt x="153975" y="200648"/>
                    </a:lnTo>
                    <a:lnTo>
                      <a:pt x="0" y="200648"/>
                    </a:lnTo>
                    <a:close/>
                  </a:path>
                </a:pathLst>
              </a:custGeom>
              <a:solidFill>
                <a:srgbClr val="E9E2D7"/>
              </a:solidFill>
            </p:spPr>
          </p:sp>
          <p:sp>
            <p:nvSpPr>
              <p:cNvPr name="TextBox 20" id="20"/>
              <p:cNvSpPr txBox="true"/>
              <p:nvPr/>
            </p:nvSpPr>
            <p:spPr>
              <a:xfrm>
                <a:off x="0" y="-38100"/>
                <a:ext cx="153975" cy="238748"/>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9217689" y="1409922"/>
              <a:ext cx="779496" cy="1015779"/>
              <a:chOff x="0" y="0"/>
              <a:chExt cx="153975" cy="200648"/>
            </a:xfrm>
          </p:grpSpPr>
          <p:sp>
            <p:nvSpPr>
              <p:cNvPr name="Freeform 22" id="22"/>
              <p:cNvSpPr/>
              <p:nvPr/>
            </p:nvSpPr>
            <p:spPr>
              <a:xfrm flipH="false" flipV="false" rot="0">
                <a:off x="0" y="0"/>
                <a:ext cx="153975" cy="200648"/>
              </a:xfrm>
              <a:custGeom>
                <a:avLst/>
                <a:gdLst/>
                <a:ahLst/>
                <a:cxnLst/>
                <a:rect r="r" b="b" t="t" l="l"/>
                <a:pathLst>
                  <a:path h="200648" w="153975">
                    <a:moveTo>
                      <a:pt x="0" y="0"/>
                    </a:moveTo>
                    <a:lnTo>
                      <a:pt x="153975" y="0"/>
                    </a:lnTo>
                    <a:lnTo>
                      <a:pt x="153975" y="200648"/>
                    </a:lnTo>
                    <a:lnTo>
                      <a:pt x="0" y="200648"/>
                    </a:lnTo>
                    <a:close/>
                  </a:path>
                </a:pathLst>
              </a:custGeom>
              <a:solidFill>
                <a:srgbClr val="E9E2D7"/>
              </a:solidFill>
            </p:spPr>
          </p:sp>
          <p:sp>
            <p:nvSpPr>
              <p:cNvPr name="TextBox 23" id="23"/>
              <p:cNvSpPr txBox="true"/>
              <p:nvPr/>
            </p:nvSpPr>
            <p:spPr>
              <a:xfrm>
                <a:off x="0" y="-38100"/>
                <a:ext cx="153975" cy="238748"/>
              </a:xfrm>
              <a:prstGeom prst="rect">
                <a:avLst/>
              </a:prstGeom>
            </p:spPr>
            <p:txBody>
              <a:bodyPr anchor="ctr" rtlCol="false" tIns="50800" lIns="50800" bIns="50800" rIns="50800"/>
              <a:lstStyle/>
              <a:p>
                <a:pPr algn="ctr">
                  <a:lnSpc>
                    <a:spcPts val="2659"/>
                  </a:lnSpc>
                </a:pPr>
              </a:p>
            </p:txBody>
          </p:sp>
        </p:grpSp>
        <p:sp>
          <p:nvSpPr>
            <p:cNvPr name="TextBox 24" id="24"/>
            <p:cNvSpPr txBox="true"/>
            <p:nvPr/>
          </p:nvSpPr>
          <p:spPr>
            <a:xfrm rot="0">
              <a:off x="4589822" y="1420809"/>
              <a:ext cx="239712" cy="534670"/>
            </a:xfrm>
            <a:prstGeom prst="rect">
              <a:avLst/>
            </a:prstGeom>
          </p:spPr>
          <p:txBody>
            <a:bodyPr anchor="t" rtlCol="false" tIns="0" lIns="0" bIns="0" rIns="0">
              <a:spAutoFit/>
            </a:bodyPr>
            <a:lstStyle/>
            <a:p>
              <a:pPr algn="ctr" marL="0" indent="0" lvl="0">
                <a:lnSpc>
                  <a:spcPts val="3359"/>
                </a:lnSpc>
                <a:spcBef>
                  <a:spcPct val="0"/>
                </a:spcBef>
              </a:pPr>
              <a:r>
                <a:rPr lang="en-US" sz="2400">
                  <a:solidFill>
                    <a:srgbClr val="000000"/>
                  </a:solidFill>
                  <a:latin typeface="Droid Serif"/>
                  <a:ea typeface="Droid Serif"/>
                  <a:cs typeface="Droid Serif"/>
                  <a:sym typeface="Droid Serif"/>
                </a:rPr>
                <a:t>F</a:t>
              </a:r>
            </a:p>
          </p:txBody>
        </p:sp>
        <p:sp>
          <p:nvSpPr>
            <p:cNvPr name="TextBox 25" id="25"/>
            <p:cNvSpPr txBox="true"/>
            <p:nvPr/>
          </p:nvSpPr>
          <p:spPr>
            <a:xfrm rot="0">
              <a:off x="9447740" y="1420809"/>
              <a:ext cx="249436" cy="534670"/>
            </a:xfrm>
            <a:prstGeom prst="rect">
              <a:avLst/>
            </a:prstGeom>
          </p:spPr>
          <p:txBody>
            <a:bodyPr anchor="t" rtlCol="false" tIns="0" lIns="0" bIns="0" rIns="0">
              <a:spAutoFit/>
            </a:bodyPr>
            <a:lstStyle/>
            <a:p>
              <a:pPr algn="ctr" marL="0" indent="0" lvl="0">
                <a:lnSpc>
                  <a:spcPts val="3359"/>
                </a:lnSpc>
                <a:spcBef>
                  <a:spcPct val="0"/>
                </a:spcBef>
              </a:pPr>
              <a:r>
                <a:rPr lang="en-US" sz="2400">
                  <a:solidFill>
                    <a:srgbClr val="000000"/>
                  </a:solidFill>
                  <a:latin typeface="Droid Serif"/>
                  <a:ea typeface="Droid Serif"/>
                  <a:cs typeface="Droid Serif"/>
                  <a:sym typeface="Droid Serif"/>
                </a:rPr>
                <a:t>C</a:t>
              </a:r>
            </a:p>
          </p:txBody>
        </p:sp>
      </p:grpSp>
      <p:grpSp>
        <p:nvGrpSpPr>
          <p:cNvPr name="Group 26" id="26"/>
          <p:cNvGrpSpPr/>
          <p:nvPr/>
        </p:nvGrpSpPr>
        <p:grpSpPr>
          <a:xfrm rot="0">
            <a:off x="14963036" y="9446219"/>
            <a:ext cx="3324964" cy="840781"/>
            <a:chOff x="0" y="0"/>
            <a:chExt cx="875711" cy="221440"/>
          </a:xfrm>
        </p:grpSpPr>
        <p:sp>
          <p:nvSpPr>
            <p:cNvPr name="Freeform 27" id="27"/>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28" id="28"/>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909010" y="434493"/>
            <a:ext cx="14951389" cy="885190"/>
          </a:xfrm>
          <a:prstGeom prst="rect">
            <a:avLst/>
          </a:prstGeom>
        </p:spPr>
        <p:txBody>
          <a:bodyPr anchor="t" rtlCol="false" tIns="0" lIns="0" bIns="0" rIns="0">
            <a:spAutoFit/>
          </a:bodyPr>
          <a:lstStyle/>
          <a:p>
            <a:pPr algn="l" marL="0" indent="0" lvl="0">
              <a:lnSpc>
                <a:spcPts val="5600"/>
              </a:lnSpc>
            </a:pPr>
            <a:r>
              <a:rPr lang="en-US" sz="5600" spc="-308">
                <a:solidFill>
                  <a:srgbClr val="000000"/>
                </a:solidFill>
                <a:latin typeface="Heading Now 71-78"/>
                <a:ea typeface="Heading Now 71-78"/>
                <a:cs typeface="Heading Now 71-78"/>
                <a:sym typeface="Heading Now 71-78"/>
              </a:rPr>
              <a:t>Accidentals</a:t>
            </a:r>
          </a:p>
        </p:txBody>
      </p:sp>
      <p:sp>
        <p:nvSpPr>
          <p:cNvPr name="TextBox 30" id="30"/>
          <p:cNvSpPr txBox="true"/>
          <p:nvPr/>
        </p:nvSpPr>
        <p:spPr>
          <a:xfrm rot="0">
            <a:off x="1428057" y="1692014"/>
            <a:ext cx="14432343" cy="809625"/>
          </a:xfrm>
          <a:prstGeom prst="rect">
            <a:avLst/>
          </a:prstGeom>
        </p:spPr>
        <p:txBody>
          <a:bodyPr anchor="t" rtlCol="false" tIns="0" lIns="0" bIns="0" rIns="0">
            <a:spAutoFit/>
          </a:bodyPr>
          <a:lstStyle/>
          <a:p>
            <a:pPr algn="l" marL="0" indent="0" lvl="0">
              <a:lnSpc>
                <a:spcPts val="3297"/>
              </a:lnSpc>
            </a:pPr>
            <a:r>
              <a:rPr lang="en-US" sz="2747">
                <a:solidFill>
                  <a:srgbClr val="0B0A0A"/>
                </a:solidFill>
                <a:latin typeface="TT Firs Neue"/>
                <a:ea typeface="TT Firs Neue"/>
                <a:cs typeface="TT Firs Neue"/>
                <a:sym typeface="TT Firs Neue"/>
              </a:rPr>
              <a:t>When describing the black key between the keys C and D, we might say or write “C sharp” or “C#” (or “D flat” or “Db”).</a:t>
            </a:r>
          </a:p>
        </p:txBody>
      </p:sp>
      <p:sp>
        <p:nvSpPr>
          <p:cNvPr name="TextBox 31" id="31"/>
          <p:cNvSpPr txBox="true"/>
          <p:nvPr/>
        </p:nvSpPr>
        <p:spPr>
          <a:xfrm rot="0">
            <a:off x="1433338" y="2889902"/>
            <a:ext cx="13251276" cy="1219200"/>
          </a:xfrm>
          <a:prstGeom prst="rect">
            <a:avLst/>
          </a:prstGeom>
        </p:spPr>
        <p:txBody>
          <a:bodyPr anchor="t" rtlCol="false" tIns="0" lIns="0" bIns="0" rIns="0">
            <a:spAutoFit/>
          </a:bodyPr>
          <a:lstStyle/>
          <a:p>
            <a:pPr algn="l">
              <a:lnSpc>
                <a:spcPts val="3297"/>
              </a:lnSpc>
            </a:pPr>
            <a:r>
              <a:rPr lang="en-US" sz="2747">
                <a:solidFill>
                  <a:srgbClr val="0B0A0A"/>
                </a:solidFill>
                <a:latin typeface="TT Firs Neue"/>
                <a:ea typeface="TT Firs Neue"/>
                <a:cs typeface="TT Firs Neue"/>
                <a:sym typeface="TT Firs Neue"/>
              </a:rPr>
              <a:t>On a staff the “#” or “b” is written before the note - this is called an </a:t>
            </a:r>
            <a:r>
              <a:rPr lang="en-US" sz="2747" b="true">
                <a:solidFill>
                  <a:srgbClr val="0B0A0A"/>
                </a:solidFill>
                <a:latin typeface="TT Firs Neue Bold"/>
                <a:ea typeface="TT Firs Neue Bold"/>
                <a:cs typeface="TT Firs Neue Bold"/>
                <a:sym typeface="TT Firs Neue Bold"/>
              </a:rPr>
              <a:t>Accidental</a:t>
            </a:r>
            <a:r>
              <a:rPr lang="en-US" sz="2747">
                <a:solidFill>
                  <a:srgbClr val="0B0A0A"/>
                </a:solidFill>
                <a:latin typeface="TT Firs Neue"/>
                <a:ea typeface="TT Firs Neue"/>
                <a:cs typeface="TT Firs Neue"/>
                <a:sym typeface="TT Firs Neue"/>
              </a:rPr>
              <a:t>. </a:t>
            </a:r>
          </a:p>
          <a:p>
            <a:pPr algn="l">
              <a:lnSpc>
                <a:spcPts val="3297"/>
              </a:lnSpc>
            </a:pPr>
          </a:p>
          <a:p>
            <a:pPr algn="l" marL="0" indent="0" lvl="0">
              <a:lnSpc>
                <a:spcPts val="3297"/>
              </a:lnSpc>
            </a:pPr>
            <a:r>
              <a:rPr lang="en-US" sz="2747">
                <a:solidFill>
                  <a:srgbClr val="0B0A0A"/>
                </a:solidFill>
                <a:latin typeface="TT Firs Neue"/>
                <a:ea typeface="TT Firs Neue"/>
                <a:cs typeface="TT Firs Neue"/>
                <a:sym typeface="TT Firs Neue"/>
              </a:rPr>
              <a:t>Let’s look at Sharps first:</a:t>
            </a:r>
          </a:p>
        </p:txBody>
      </p:sp>
      <p:sp>
        <p:nvSpPr>
          <p:cNvPr name="TextBox 32" id="32"/>
          <p:cNvSpPr txBox="true"/>
          <p:nvPr/>
        </p:nvSpPr>
        <p:spPr>
          <a:xfrm rot="0">
            <a:off x="2557555" y="4967299"/>
            <a:ext cx="2364012" cy="760095"/>
          </a:xfrm>
          <a:prstGeom prst="rect">
            <a:avLst/>
          </a:prstGeom>
        </p:spPr>
        <p:txBody>
          <a:bodyPr anchor="t" rtlCol="false" tIns="0" lIns="0" bIns="0" rIns="0">
            <a:spAutoFit/>
          </a:bodyPr>
          <a:lstStyle/>
          <a:p>
            <a:pPr algn="ctr" marL="0" indent="0" lvl="0">
              <a:lnSpc>
                <a:spcPts val="4800"/>
              </a:lnSpc>
            </a:pPr>
            <a:r>
              <a:rPr lang="en-US" sz="4800" spc="-264">
                <a:solidFill>
                  <a:srgbClr val="263A99"/>
                </a:solidFill>
                <a:latin typeface="Heading Now 71-78"/>
                <a:ea typeface="Heading Now 71-78"/>
                <a:cs typeface="Heading Now 71-78"/>
                <a:sym typeface="Heading Now 71-78"/>
              </a:rPr>
              <a:t>Sharps</a:t>
            </a:r>
          </a:p>
        </p:txBody>
      </p:sp>
      <p:sp>
        <p:nvSpPr>
          <p:cNvPr name="TextBox 33" id="33"/>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6-9</a:t>
            </a:r>
          </a:p>
        </p:txBody>
      </p:sp>
      <p:sp>
        <p:nvSpPr>
          <p:cNvPr name="TextBox 34" id="34"/>
          <p:cNvSpPr txBox="true"/>
          <p:nvPr/>
        </p:nvSpPr>
        <p:spPr>
          <a:xfrm rot="0">
            <a:off x="1762466" y="6250764"/>
            <a:ext cx="3954189" cy="1628775"/>
          </a:xfrm>
          <a:prstGeom prst="rect">
            <a:avLst/>
          </a:prstGeom>
        </p:spPr>
        <p:txBody>
          <a:bodyPr anchor="t" rtlCol="false" tIns="0" lIns="0" bIns="0" rIns="0">
            <a:spAutoFit/>
          </a:bodyPr>
          <a:lstStyle/>
          <a:p>
            <a:pPr algn="l" marL="0" indent="0" lvl="0">
              <a:lnSpc>
                <a:spcPts val="3297"/>
              </a:lnSpc>
            </a:pPr>
            <a:r>
              <a:rPr lang="en-US" sz="2747">
                <a:solidFill>
                  <a:srgbClr val="0B0A0A"/>
                </a:solidFill>
                <a:latin typeface="TT Firs Neue"/>
                <a:ea typeface="TT Firs Neue"/>
                <a:cs typeface="TT Firs Neue"/>
                <a:sym typeface="TT Firs Neue"/>
              </a:rPr>
              <a:t>A Sharp (symbol “#”) </a:t>
            </a:r>
            <a:r>
              <a:rPr lang="en-US" b="true" sz="2747">
                <a:solidFill>
                  <a:srgbClr val="0B0A0A"/>
                </a:solidFill>
                <a:latin typeface="TT Firs Neue Bold"/>
                <a:ea typeface="TT Firs Neue Bold"/>
                <a:cs typeface="TT Firs Neue Bold"/>
                <a:sym typeface="TT Firs Neue Bold"/>
              </a:rPr>
              <a:t>raises</a:t>
            </a:r>
            <a:r>
              <a:rPr lang="en-US" sz="2747">
                <a:solidFill>
                  <a:srgbClr val="0B0A0A"/>
                </a:solidFill>
                <a:latin typeface="TT Firs Neue"/>
                <a:ea typeface="TT Firs Neue"/>
                <a:cs typeface="TT Firs Neue"/>
                <a:sym typeface="TT Firs Neue"/>
              </a:rPr>
              <a:t> a note by a semitone. E.g., C sharp is a semitone above C.</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TextBox 10" id="10"/>
          <p:cNvSpPr txBox="true"/>
          <p:nvPr/>
        </p:nvSpPr>
        <p:spPr>
          <a:xfrm rot="0">
            <a:off x="909010" y="434493"/>
            <a:ext cx="14951389" cy="885190"/>
          </a:xfrm>
          <a:prstGeom prst="rect">
            <a:avLst/>
          </a:prstGeom>
        </p:spPr>
        <p:txBody>
          <a:bodyPr anchor="t" rtlCol="false" tIns="0" lIns="0" bIns="0" rIns="0">
            <a:spAutoFit/>
          </a:bodyPr>
          <a:lstStyle/>
          <a:p>
            <a:pPr algn="l" marL="0" indent="0" lvl="0">
              <a:lnSpc>
                <a:spcPts val="5600"/>
              </a:lnSpc>
            </a:pPr>
            <a:r>
              <a:rPr lang="en-US" sz="5600" spc="-308">
                <a:solidFill>
                  <a:srgbClr val="000000"/>
                </a:solidFill>
                <a:latin typeface="Heading Now 71-78"/>
                <a:ea typeface="Heading Now 71-78"/>
                <a:cs typeface="Heading Now 71-78"/>
                <a:sym typeface="Heading Now 71-78"/>
              </a:rPr>
              <a:t>Accidentals (continued)</a:t>
            </a:r>
          </a:p>
        </p:txBody>
      </p:sp>
      <p:grpSp>
        <p:nvGrpSpPr>
          <p:cNvPr name="Group 11" id="11"/>
          <p:cNvGrpSpPr/>
          <p:nvPr/>
        </p:nvGrpSpPr>
        <p:grpSpPr>
          <a:xfrm rot="0">
            <a:off x="5146551" y="4790877"/>
            <a:ext cx="7994898" cy="5008298"/>
            <a:chOff x="0" y="0"/>
            <a:chExt cx="10659864" cy="6677731"/>
          </a:xfrm>
        </p:grpSpPr>
        <p:sp>
          <p:nvSpPr>
            <p:cNvPr name="Freeform 12" id="12"/>
            <p:cNvSpPr/>
            <p:nvPr/>
          </p:nvSpPr>
          <p:spPr>
            <a:xfrm flipH="false" flipV="false" rot="0">
              <a:off x="0" y="0"/>
              <a:ext cx="10659864" cy="6677731"/>
            </a:xfrm>
            <a:custGeom>
              <a:avLst/>
              <a:gdLst/>
              <a:ahLst/>
              <a:cxnLst/>
              <a:rect r="r" b="b" t="t" l="l"/>
              <a:pathLst>
                <a:path h="6677731" w="10659864">
                  <a:moveTo>
                    <a:pt x="0" y="0"/>
                  </a:moveTo>
                  <a:lnTo>
                    <a:pt x="10659864" y="0"/>
                  </a:lnTo>
                  <a:lnTo>
                    <a:pt x="10659864" y="6677731"/>
                  </a:lnTo>
                  <a:lnTo>
                    <a:pt x="0" y="6677731"/>
                  </a:lnTo>
                  <a:lnTo>
                    <a:pt x="0" y="0"/>
                  </a:lnTo>
                  <a:close/>
                </a:path>
              </a:pathLst>
            </a:custGeom>
            <a:blipFill>
              <a:blip r:embed="rId4"/>
              <a:stretch>
                <a:fillRect l="0" t="0" r="0" b="0"/>
              </a:stretch>
            </a:blipFill>
          </p:spPr>
        </p:sp>
        <p:grpSp>
          <p:nvGrpSpPr>
            <p:cNvPr name="Group 13" id="13"/>
            <p:cNvGrpSpPr/>
            <p:nvPr/>
          </p:nvGrpSpPr>
          <p:grpSpPr>
            <a:xfrm rot="0">
              <a:off x="3721340" y="2979602"/>
              <a:ext cx="673335" cy="909618"/>
              <a:chOff x="0" y="0"/>
              <a:chExt cx="133004" cy="179678"/>
            </a:xfrm>
          </p:grpSpPr>
          <p:sp>
            <p:nvSpPr>
              <p:cNvPr name="Freeform 14" id="14"/>
              <p:cNvSpPr/>
              <p:nvPr/>
            </p:nvSpPr>
            <p:spPr>
              <a:xfrm flipH="false" flipV="false" rot="0">
                <a:off x="0" y="0"/>
                <a:ext cx="133004" cy="179678"/>
              </a:xfrm>
              <a:custGeom>
                <a:avLst/>
                <a:gdLst/>
                <a:ahLst/>
                <a:cxnLst/>
                <a:rect r="r" b="b" t="t" l="l"/>
                <a:pathLst>
                  <a:path h="179678" w="133004">
                    <a:moveTo>
                      <a:pt x="0" y="0"/>
                    </a:moveTo>
                    <a:lnTo>
                      <a:pt x="133004" y="0"/>
                    </a:lnTo>
                    <a:lnTo>
                      <a:pt x="133004" y="179678"/>
                    </a:lnTo>
                    <a:lnTo>
                      <a:pt x="0" y="179678"/>
                    </a:lnTo>
                    <a:close/>
                  </a:path>
                </a:pathLst>
              </a:custGeom>
              <a:solidFill>
                <a:srgbClr val="FFFFFF"/>
              </a:solidFill>
            </p:spPr>
          </p:sp>
          <p:sp>
            <p:nvSpPr>
              <p:cNvPr name="TextBox 15" id="15"/>
              <p:cNvSpPr txBox="true"/>
              <p:nvPr/>
            </p:nvSpPr>
            <p:spPr>
              <a:xfrm>
                <a:off x="0" y="-38100"/>
                <a:ext cx="133004" cy="217778"/>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8420390" y="2884057"/>
              <a:ext cx="673335" cy="1185638"/>
              <a:chOff x="0" y="0"/>
              <a:chExt cx="133004" cy="234200"/>
            </a:xfrm>
          </p:grpSpPr>
          <p:sp>
            <p:nvSpPr>
              <p:cNvPr name="Freeform 17" id="17"/>
              <p:cNvSpPr/>
              <p:nvPr/>
            </p:nvSpPr>
            <p:spPr>
              <a:xfrm flipH="false" flipV="false" rot="0">
                <a:off x="0" y="0"/>
                <a:ext cx="133004" cy="234200"/>
              </a:xfrm>
              <a:custGeom>
                <a:avLst/>
                <a:gdLst/>
                <a:ahLst/>
                <a:cxnLst/>
                <a:rect r="r" b="b" t="t" l="l"/>
                <a:pathLst>
                  <a:path h="234200" w="133004">
                    <a:moveTo>
                      <a:pt x="0" y="0"/>
                    </a:moveTo>
                    <a:lnTo>
                      <a:pt x="133004" y="0"/>
                    </a:lnTo>
                    <a:lnTo>
                      <a:pt x="133004" y="234200"/>
                    </a:lnTo>
                    <a:lnTo>
                      <a:pt x="0" y="234200"/>
                    </a:lnTo>
                    <a:close/>
                  </a:path>
                </a:pathLst>
              </a:custGeom>
              <a:solidFill>
                <a:srgbClr val="FFFFFF"/>
              </a:solidFill>
            </p:spPr>
          </p:sp>
          <p:sp>
            <p:nvSpPr>
              <p:cNvPr name="TextBox 18" id="18"/>
              <p:cNvSpPr txBox="true"/>
              <p:nvPr/>
            </p:nvSpPr>
            <p:spPr>
              <a:xfrm>
                <a:off x="0" y="-38100"/>
                <a:ext cx="133004" cy="2723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3721340" y="1477959"/>
              <a:ext cx="772836" cy="1007100"/>
              <a:chOff x="0" y="0"/>
              <a:chExt cx="153975" cy="200648"/>
            </a:xfrm>
          </p:grpSpPr>
          <p:sp>
            <p:nvSpPr>
              <p:cNvPr name="Freeform 20" id="20"/>
              <p:cNvSpPr/>
              <p:nvPr/>
            </p:nvSpPr>
            <p:spPr>
              <a:xfrm flipH="false" flipV="false" rot="0">
                <a:off x="0" y="0"/>
                <a:ext cx="153975" cy="200648"/>
              </a:xfrm>
              <a:custGeom>
                <a:avLst/>
                <a:gdLst/>
                <a:ahLst/>
                <a:cxnLst/>
                <a:rect r="r" b="b" t="t" l="l"/>
                <a:pathLst>
                  <a:path h="200648" w="153975">
                    <a:moveTo>
                      <a:pt x="0" y="0"/>
                    </a:moveTo>
                    <a:lnTo>
                      <a:pt x="153975" y="0"/>
                    </a:lnTo>
                    <a:lnTo>
                      <a:pt x="153975" y="200648"/>
                    </a:lnTo>
                    <a:lnTo>
                      <a:pt x="0" y="200648"/>
                    </a:lnTo>
                    <a:close/>
                  </a:path>
                </a:pathLst>
              </a:custGeom>
              <a:solidFill>
                <a:srgbClr val="E9E2D7"/>
              </a:solidFill>
            </p:spPr>
          </p:sp>
          <p:sp>
            <p:nvSpPr>
              <p:cNvPr name="TextBox 21" id="21"/>
              <p:cNvSpPr txBox="true"/>
              <p:nvPr/>
            </p:nvSpPr>
            <p:spPr>
              <a:xfrm>
                <a:off x="0" y="-38100"/>
                <a:ext cx="153975" cy="238748"/>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8577250" y="1609373"/>
              <a:ext cx="772836" cy="888385"/>
              <a:chOff x="0" y="0"/>
              <a:chExt cx="153975" cy="176996"/>
            </a:xfrm>
          </p:grpSpPr>
          <p:sp>
            <p:nvSpPr>
              <p:cNvPr name="Freeform 23" id="23"/>
              <p:cNvSpPr/>
              <p:nvPr/>
            </p:nvSpPr>
            <p:spPr>
              <a:xfrm flipH="false" flipV="false" rot="0">
                <a:off x="0" y="0"/>
                <a:ext cx="153975" cy="176996"/>
              </a:xfrm>
              <a:custGeom>
                <a:avLst/>
                <a:gdLst/>
                <a:ahLst/>
                <a:cxnLst/>
                <a:rect r="r" b="b" t="t" l="l"/>
                <a:pathLst>
                  <a:path h="176996" w="153975">
                    <a:moveTo>
                      <a:pt x="0" y="0"/>
                    </a:moveTo>
                    <a:lnTo>
                      <a:pt x="153975" y="0"/>
                    </a:lnTo>
                    <a:lnTo>
                      <a:pt x="153975" y="176996"/>
                    </a:lnTo>
                    <a:lnTo>
                      <a:pt x="0" y="176996"/>
                    </a:lnTo>
                    <a:close/>
                  </a:path>
                </a:pathLst>
              </a:custGeom>
              <a:solidFill>
                <a:srgbClr val="E9E2D7"/>
              </a:solidFill>
            </p:spPr>
          </p:sp>
          <p:sp>
            <p:nvSpPr>
              <p:cNvPr name="TextBox 24" id="24"/>
              <p:cNvSpPr txBox="true"/>
              <p:nvPr/>
            </p:nvSpPr>
            <p:spPr>
              <a:xfrm>
                <a:off x="0" y="-38100"/>
                <a:ext cx="153975" cy="215096"/>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3979623" y="1518896"/>
              <a:ext cx="253206" cy="534670"/>
            </a:xfrm>
            <a:prstGeom prst="rect">
              <a:avLst/>
            </a:prstGeom>
          </p:spPr>
          <p:txBody>
            <a:bodyPr anchor="t" rtlCol="false" tIns="0" lIns="0" bIns="0" rIns="0">
              <a:spAutoFit/>
            </a:bodyPr>
            <a:lstStyle/>
            <a:p>
              <a:pPr algn="ctr" marL="0" indent="0" lvl="0">
                <a:lnSpc>
                  <a:spcPts val="3359"/>
                </a:lnSpc>
                <a:spcBef>
                  <a:spcPct val="0"/>
                </a:spcBef>
              </a:pPr>
              <a:r>
                <a:rPr lang="en-US" sz="2400">
                  <a:solidFill>
                    <a:srgbClr val="000000"/>
                  </a:solidFill>
                  <a:latin typeface="Droid Serif"/>
                  <a:ea typeface="Droid Serif"/>
                  <a:cs typeface="Droid Serif"/>
                  <a:sym typeface="Droid Serif"/>
                </a:rPr>
                <a:t>E</a:t>
              </a:r>
            </a:p>
          </p:txBody>
        </p:sp>
        <p:sp>
          <p:nvSpPr>
            <p:cNvPr name="TextBox 26" id="26"/>
            <p:cNvSpPr txBox="true"/>
            <p:nvPr/>
          </p:nvSpPr>
          <p:spPr>
            <a:xfrm rot="0">
              <a:off x="8697960" y="1552223"/>
              <a:ext cx="265708" cy="534670"/>
            </a:xfrm>
            <a:prstGeom prst="rect">
              <a:avLst/>
            </a:prstGeom>
          </p:spPr>
          <p:txBody>
            <a:bodyPr anchor="t" rtlCol="false" tIns="0" lIns="0" bIns="0" rIns="0">
              <a:spAutoFit/>
            </a:bodyPr>
            <a:lstStyle/>
            <a:p>
              <a:pPr algn="ctr" marL="0" indent="0" lvl="0">
                <a:lnSpc>
                  <a:spcPts val="3359"/>
                </a:lnSpc>
                <a:spcBef>
                  <a:spcPct val="0"/>
                </a:spcBef>
              </a:pPr>
              <a:r>
                <a:rPr lang="en-US" sz="2400">
                  <a:solidFill>
                    <a:srgbClr val="000000"/>
                  </a:solidFill>
                  <a:latin typeface="Droid Serif"/>
                  <a:ea typeface="Droid Serif"/>
                  <a:cs typeface="Droid Serif"/>
                  <a:sym typeface="Droid Serif"/>
                </a:rPr>
                <a:t>B</a:t>
              </a:r>
            </a:p>
          </p:txBody>
        </p:sp>
      </p:grpSp>
      <p:sp>
        <p:nvSpPr>
          <p:cNvPr name="TextBox 27" id="27"/>
          <p:cNvSpPr txBox="true"/>
          <p:nvPr/>
        </p:nvSpPr>
        <p:spPr>
          <a:xfrm rot="0">
            <a:off x="7961994" y="1491959"/>
            <a:ext cx="2364012" cy="760095"/>
          </a:xfrm>
          <a:prstGeom prst="rect">
            <a:avLst/>
          </a:prstGeom>
        </p:spPr>
        <p:txBody>
          <a:bodyPr anchor="t" rtlCol="false" tIns="0" lIns="0" bIns="0" rIns="0">
            <a:spAutoFit/>
          </a:bodyPr>
          <a:lstStyle/>
          <a:p>
            <a:pPr algn="ctr" marL="0" indent="0" lvl="0">
              <a:lnSpc>
                <a:spcPts val="4800"/>
              </a:lnSpc>
            </a:pPr>
            <a:r>
              <a:rPr lang="en-US" sz="4800" spc="-264">
                <a:solidFill>
                  <a:srgbClr val="263A99"/>
                </a:solidFill>
                <a:latin typeface="Heading Now 71-78"/>
                <a:ea typeface="Heading Now 71-78"/>
                <a:cs typeface="Heading Now 71-78"/>
                <a:sym typeface="Heading Now 71-78"/>
              </a:rPr>
              <a:t>Flats</a:t>
            </a:r>
          </a:p>
        </p:txBody>
      </p:sp>
      <p:grpSp>
        <p:nvGrpSpPr>
          <p:cNvPr name="Group 28" id="28"/>
          <p:cNvGrpSpPr/>
          <p:nvPr/>
        </p:nvGrpSpPr>
        <p:grpSpPr>
          <a:xfrm rot="0">
            <a:off x="14963036" y="9446219"/>
            <a:ext cx="3324964" cy="840781"/>
            <a:chOff x="0" y="0"/>
            <a:chExt cx="875711" cy="221440"/>
          </a:xfrm>
        </p:grpSpPr>
        <p:sp>
          <p:nvSpPr>
            <p:cNvPr name="Freeform 29" id="29"/>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30" id="30"/>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10-13</a:t>
            </a:r>
          </a:p>
        </p:txBody>
      </p:sp>
      <p:sp>
        <p:nvSpPr>
          <p:cNvPr name="TextBox 32" id="32"/>
          <p:cNvSpPr txBox="true"/>
          <p:nvPr/>
        </p:nvSpPr>
        <p:spPr>
          <a:xfrm rot="0">
            <a:off x="5146551" y="2540489"/>
            <a:ext cx="8174114" cy="2038350"/>
          </a:xfrm>
          <a:prstGeom prst="rect">
            <a:avLst/>
          </a:prstGeom>
        </p:spPr>
        <p:txBody>
          <a:bodyPr anchor="t" rtlCol="false" tIns="0" lIns="0" bIns="0" rIns="0">
            <a:spAutoFit/>
          </a:bodyPr>
          <a:lstStyle/>
          <a:p>
            <a:pPr algn="l">
              <a:lnSpc>
                <a:spcPts val="3297"/>
              </a:lnSpc>
            </a:pPr>
            <a:r>
              <a:rPr lang="en-US" sz="2747">
                <a:solidFill>
                  <a:srgbClr val="0B0A0A"/>
                </a:solidFill>
                <a:latin typeface="TT Firs Neue"/>
                <a:ea typeface="TT Firs Neue"/>
                <a:cs typeface="TT Firs Neue"/>
                <a:sym typeface="TT Firs Neue"/>
              </a:rPr>
              <a:t>A Flat (symbol “b”) </a:t>
            </a:r>
            <a:r>
              <a:rPr lang="en-US" sz="2747" b="true">
                <a:solidFill>
                  <a:srgbClr val="0B0A0A"/>
                </a:solidFill>
                <a:latin typeface="TT Firs Neue Bold"/>
                <a:ea typeface="TT Firs Neue Bold"/>
                <a:cs typeface="TT Firs Neue Bold"/>
                <a:sym typeface="TT Firs Neue Bold"/>
              </a:rPr>
              <a:t>lowers</a:t>
            </a:r>
            <a:r>
              <a:rPr lang="en-US" sz="2747">
                <a:solidFill>
                  <a:srgbClr val="0B0A0A"/>
                </a:solidFill>
                <a:latin typeface="TT Firs Neue"/>
                <a:ea typeface="TT Firs Neue"/>
                <a:cs typeface="TT Firs Neue"/>
                <a:sym typeface="TT Firs Neue"/>
              </a:rPr>
              <a:t> a note by a semitone. E.g., D flat is a semitone below D.</a:t>
            </a:r>
          </a:p>
          <a:p>
            <a:pPr algn="l">
              <a:lnSpc>
                <a:spcPts val="3297"/>
              </a:lnSpc>
            </a:pPr>
          </a:p>
          <a:p>
            <a:pPr algn="l" marL="0" indent="0" lvl="0">
              <a:lnSpc>
                <a:spcPts val="3297"/>
              </a:lnSpc>
            </a:pPr>
            <a:r>
              <a:rPr lang="en-US" sz="2747">
                <a:solidFill>
                  <a:srgbClr val="0B0A0A"/>
                </a:solidFill>
                <a:latin typeface="TT Firs Neue"/>
                <a:ea typeface="TT Firs Neue"/>
                <a:cs typeface="TT Firs Neue"/>
                <a:sym typeface="TT Firs Neue"/>
              </a:rPr>
              <a:t>On a staff the “b” is written before the note and is also called an </a:t>
            </a:r>
            <a:r>
              <a:rPr lang="en-US" b="true" sz="2747">
                <a:solidFill>
                  <a:srgbClr val="0B0A0A"/>
                </a:solidFill>
                <a:latin typeface="TT Firs Neue Bold"/>
                <a:ea typeface="TT Firs Neue Bold"/>
                <a:cs typeface="TT Firs Neue Bold"/>
                <a:sym typeface="TT Firs Neue Bold"/>
              </a:rPr>
              <a:t>Accidental</a:t>
            </a:r>
            <a:r>
              <a:rPr lang="en-US" sz="2747">
                <a:solidFill>
                  <a:srgbClr val="0B0A0A"/>
                </a:solidFill>
                <a:latin typeface="TT Firs Neue"/>
                <a:ea typeface="TT Firs Neue"/>
                <a:cs typeface="TT Firs Neue"/>
                <a:sym typeface="TT Firs Neue"/>
              </a:rPr>
              <a:t>.</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616034" y="4039238"/>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1137029" y="2320996"/>
            <a:ext cx="7994898" cy="5008298"/>
          </a:xfrm>
          <a:custGeom>
            <a:avLst/>
            <a:gdLst/>
            <a:ahLst/>
            <a:cxnLst/>
            <a:rect r="r" b="b" t="t" l="l"/>
            <a:pathLst>
              <a:path h="5008298" w="7994898">
                <a:moveTo>
                  <a:pt x="0" y="0"/>
                </a:moveTo>
                <a:lnTo>
                  <a:pt x="7994898" y="0"/>
                </a:lnTo>
                <a:lnTo>
                  <a:pt x="7994898" y="5008298"/>
                </a:lnTo>
                <a:lnTo>
                  <a:pt x="0" y="5008298"/>
                </a:lnTo>
                <a:lnTo>
                  <a:pt x="0" y="0"/>
                </a:lnTo>
                <a:close/>
              </a:path>
            </a:pathLst>
          </a:custGeom>
          <a:blipFill>
            <a:blip r:embed="rId4"/>
            <a:stretch>
              <a:fillRect l="0" t="0" r="0" b="0"/>
            </a:stretch>
          </a:blipFill>
        </p:spPr>
      </p:sp>
      <p:sp>
        <p:nvSpPr>
          <p:cNvPr name="Freeform 11" id="11"/>
          <p:cNvSpPr/>
          <p:nvPr/>
        </p:nvSpPr>
        <p:spPr>
          <a:xfrm flipH="false" flipV="false" rot="0">
            <a:off x="9618585" y="2320996"/>
            <a:ext cx="7994898" cy="5008298"/>
          </a:xfrm>
          <a:custGeom>
            <a:avLst/>
            <a:gdLst/>
            <a:ahLst/>
            <a:cxnLst/>
            <a:rect r="r" b="b" t="t" l="l"/>
            <a:pathLst>
              <a:path h="5008298" w="7994898">
                <a:moveTo>
                  <a:pt x="0" y="0"/>
                </a:moveTo>
                <a:lnTo>
                  <a:pt x="7994898" y="0"/>
                </a:lnTo>
                <a:lnTo>
                  <a:pt x="7994898" y="5008298"/>
                </a:lnTo>
                <a:lnTo>
                  <a:pt x="0" y="5008298"/>
                </a:lnTo>
                <a:lnTo>
                  <a:pt x="0" y="0"/>
                </a:lnTo>
                <a:close/>
              </a:path>
            </a:pathLst>
          </a:custGeom>
          <a:blipFill>
            <a:blip r:embed="rId5"/>
            <a:stretch>
              <a:fillRect l="0" t="0" r="0" b="0"/>
            </a:stretch>
          </a:blipFill>
        </p:spPr>
      </p:sp>
      <p:sp>
        <p:nvSpPr>
          <p:cNvPr name="TextBox 12" id="12"/>
          <p:cNvSpPr txBox="true"/>
          <p:nvPr/>
        </p:nvSpPr>
        <p:spPr>
          <a:xfrm rot="0">
            <a:off x="909010" y="434493"/>
            <a:ext cx="14951389" cy="885190"/>
          </a:xfrm>
          <a:prstGeom prst="rect">
            <a:avLst/>
          </a:prstGeom>
        </p:spPr>
        <p:txBody>
          <a:bodyPr anchor="t" rtlCol="false" tIns="0" lIns="0" bIns="0" rIns="0">
            <a:spAutoFit/>
          </a:bodyPr>
          <a:lstStyle/>
          <a:p>
            <a:pPr algn="l" marL="0" indent="0" lvl="0">
              <a:lnSpc>
                <a:spcPts val="5600"/>
              </a:lnSpc>
            </a:pPr>
            <a:r>
              <a:rPr lang="en-US" sz="5600" spc="-308">
                <a:solidFill>
                  <a:srgbClr val="000000"/>
                </a:solidFill>
                <a:latin typeface="Heading Now 71-78"/>
                <a:ea typeface="Heading Now 71-78"/>
                <a:cs typeface="Heading Now 71-78"/>
                <a:sym typeface="Heading Now 71-78"/>
              </a:rPr>
              <a:t>Accidentals  (continued)</a:t>
            </a:r>
          </a:p>
        </p:txBody>
      </p:sp>
      <p:sp>
        <p:nvSpPr>
          <p:cNvPr name="TextBox 13" id="13"/>
          <p:cNvSpPr txBox="true"/>
          <p:nvPr/>
        </p:nvSpPr>
        <p:spPr>
          <a:xfrm rot="0">
            <a:off x="1453475" y="7748394"/>
            <a:ext cx="15576215" cy="1666875"/>
          </a:xfrm>
          <a:prstGeom prst="rect">
            <a:avLst/>
          </a:prstGeom>
        </p:spPr>
        <p:txBody>
          <a:bodyPr anchor="t" rtlCol="false" tIns="0" lIns="0" bIns="0" rIns="0">
            <a:spAutoFit/>
          </a:bodyPr>
          <a:lstStyle/>
          <a:p>
            <a:pPr algn="l">
              <a:lnSpc>
                <a:spcPts val="2697"/>
              </a:lnSpc>
            </a:pPr>
            <a:r>
              <a:rPr lang="en-US" sz="2247" b="true">
                <a:solidFill>
                  <a:srgbClr val="0B0A0A"/>
                </a:solidFill>
                <a:latin typeface="TT Firs Neue Bold"/>
                <a:ea typeface="TT Firs Neue Bold"/>
                <a:cs typeface="TT Firs Neue Bold"/>
                <a:sym typeface="TT Firs Neue Bold"/>
              </a:rPr>
              <a:t>A case that you should be aware of, but will rarely come across: </a:t>
            </a:r>
            <a:r>
              <a:rPr lang="en-US" sz="2247">
                <a:solidFill>
                  <a:srgbClr val="0B0A0A"/>
                </a:solidFill>
                <a:latin typeface="TT Firs Neue"/>
                <a:ea typeface="TT Firs Neue"/>
                <a:cs typeface="TT Firs Neue"/>
                <a:sym typeface="TT Firs Neue"/>
              </a:rPr>
              <a:t>between E and F there is no black note. Therefore, F is one semitone above E and so can be referred to as E#. Similarly, E is one semitone below F and can therefore be referred to as Fb. It’s the same between B and C. </a:t>
            </a:r>
          </a:p>
          <a:p>
            <a:pPr algn="l">
              <a:lnSpc>
                <a:spcPts val="2697"/>
              </a:lnSpc>
            </a:pPr>
          </a:p>
          <a:p>
            <a:pPr algn="l" marL="0" indent="0" lvl="0">
              <a:lnSpc>
                <a:spcPts val="2697"/>
              </a:lnSpc>
            </a:pPr>
            <a:r>
              <a:rPr lang="en-US" sz="2247">
                <a:solidFill>
                  <a:srgbClr val="0B0A0A"/>
                </a:solidFill>
                <a:latin typeface="TT Firs Neue"/>
                <a:ea typeface="TT Firs Neue"/>
                <a:cs typeface="TT Firs Neue"/>
                <a:sym typeface="TT Firs Neue"/>
              </a:rPr>
              <a:t>Be aware of it, and now forget about it :) You are unlikely to come across this until higher music theory grades.</a:t>
            </a:r>
          </a:p>
        </p:txBody>
      </p:sp>
      <p:sp>
        <p:nvSpPr>
          <p:cNvPr name="AutoShape 14" id="14"/>
          <p:cNvSpPr/>
          <p:nvPr/>
        </p:nvSpPr>
        <p:spPr>
          <a:xfrm flipV="true">
            <a:off x="4146213" y="5493833"/>
            <a:ext cx="632118" cy="2254561"/>
          </a:xfrm>
          <a:prstGeom prst="line">
            <a:avLst/>
          </a:prstGeom>
          <a:ln cap="flat" w="114300">
            <a:solidFill>
              <a:srgbClr val="263A99"/>
            </a:solidFill>
            <a:prstDash val="solid"/>
            <a:headEnd type="none" len="sm" w="sm"/>
            <a:tailEnd type="triangle" len="med" w="lg"/>
          </a:ln>
        </p:spPr>
      </p:sp>
      <p:sp>
        <p:nvSpPr>
          <p:cNvPr name="AutoShape 15" id="15"/>
          <p:cNvSpPr/>
          <p:nvPr/>
        </p:nvSpPr>
        <p:spPr>
          <a:xfrm flipH="true" flipV="true">
            <a:off x="12731742" y="5493833"/>
            <a:ext cx="753291" cy="2254561"/>
          </a:xfrm>
          <a:prstGeom prst="line">
            <a:avLst/>
          </a:prstGeom>
          <a:ln cap="flat" w="114300">
            <a:solidFill>
              <a:srgbClr val="263A99"/>
            </a:solidFill>
            <a:prstDash val="solid"/>
            <a:headEnd type="none" len="sm" w="sm"/>
            <a:tailEnd type="triangle" len="med" w="lg"/>
          </a:ln>
        </p:spPr>
      </p:sp>
      <p:sp>
        <p:nvSpPr>
          <p:cNvPr name="AutoShape 16" id="16"/>
          <p:cNvSpPr/>
          <p:nvPr/>
        </p:nvSpPr>
        <p:spPr>
          <a:xfrm flipV="true">
            <a:off x="7743997" y="5478405"/>
            <a:ext cx="632118" cy="2254561"/>
          </a:xfrm>
          <a:prstGeom prst="line">
            <a:avLst/>
          </a:prstGeom>
          <a:ln cap="flat" w="114300">
            <a:solidFill>
              <a:srgbClr val="263A99"/>
            </a:solidFill>
            <a:prstDash val="solid"/>
            <a:headEnd type="none" len="sm" w="sm"/>
            <a:tailEnd type="triangle" len="med" w="lg"/>
          </a:ln>
        </p:spPr>
      </p:sp>
      <p:sp>
        <p:nvSpPr>
          <p:cNvPr name="AutoShape 17" id="17"/>
          <p:cNvSpPr/>
          <p:nvPr/>
        </p:nvSpPr>
        <p:spPr>
          <a:xfrm flipH="true" flipV="true">
            <a:off x="16222195" y="5511944"/>
            <a:ext cx="753291" cy="2254561"/>
          </a:xfrm>
          <a:prstGeom prst="line">
            <a:avLst/>
          </a:prstGeom>
          <a:ln cap="flat" w="114300">
            <a:solidFill>
              <a:srgbClr val="263A99"/>
            </a:solidFill>
            <a:prstDash val="solid"/>
            <a:headEnd type="none" len="sm" w="sm"/>
            <a:tailEnd type="triangle" len="med" w="lg"/>
          </a:ln>
        </p:spPr>
      </p:sp>
      <p:grpSp>
        <p:nvGrpSpPr>
          <p:cNvPr name="Group 18" id="18"/>
          <p:cNvGrpSpPr/>
          <p:nvPr/>
        </p:nvGrpSpPr>
        <p:grpSpPr>
          <a:xfrm rot="0">
            <a:off x="14963036" y="0"/>
            <a:ext cx="3324964" cy="456041"/>
            <a:chOff x="0" y="0"/>
            <a:chExt cx="4433285" cy="608055"/>
          </a:xfrm>
        </p:grpSpPr>
        <p:grpSp>
          <p:nvGrpSpPr>
            <p:cNvPr name="Group 19" id="19"/>
            <p:cNvGrpSpPr/>
            <p:nvPr/>
          </p:nvGrpSpPr>
          <p:grpSpPr>
            <a:xfrm rot="0">
              <a:off x="0" y="0"/>
              <a:ext cx="4433285" cy="608055"/>
              <a:chOff x="0" y="0"/>
              <a:chExt cx="875711" cy="120110"/>
            </a:xfrm>
          </p:grpSpPr>
          <p:sp>
            <p:nvSpPr>
              <p:cNvPr name="Freeform 20" id="20"/>
              <p:cNvSpPr/>
              <p:nvPr/>
            </p:nvSpPr>
            <p:spPr>
              <a:xfrm flipH="false" flipV="false" rot="0">
                <a:off x="0" y="0"/>
                <a:ext cx="875711" cy="120110"/>
              </a:xfrm>
              <a:custGeom>
                <a:avLst/>
                <a:gdLst/>
                <a:ahLst/>
                <a:cxnLst/>
                <a:rect r="r" b="b" t="t" l="l"/>
                <a:pathLst>
                  <a:path h="120110" w="875711">
                    <a:moveTo>
                      <a:pt x="0" y="0"/>
                    </a:moveTo>
                    <a:lnTo>
                      <a:pt x="875711" y="0"/>
                    </a:lnTo>
                    <a:lnTo>
                      <a:pt x="875711" y="120110"/>
                    </a:lnTo>
                    <a:lnTo>
                      <a:pt x="0" y="120110"/>
                    </a:lnTo>
                    <a:close/>
                  </a:path>
                </a:pathLst>
              </a:custGeom>
              <a:solidFill>
                <a:srgbClr val="FF751F"/>
              </a:solidFill>
            </p:spPr>
          </p:sp>
          <p:sp>
            <p:nvSpPr>
              <p:cNvPr name="TextBox 21" id="21"/>
              <p:cNvSpPr txBox="true"/>
              <p:nvPr/>
            </p:nvSpPr>
            <p:spPr>
              <a:xfrm>
                <a:off x="0" y="-38100"/>
                <a:ext cx="875711" cy="15821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0" y="104909"/>
              <a:ext cx="4433285" cy="444500"/>
            </a:xfrm>
            <a:prstGeom prst="rect">
              <a:avLst/>
            </a:prstGeom>
          </p:spPr>
          <p:txBody>
            <a:bodyPr anchor="t" rtlCol="false" tIns="0" lIns="0" bIns="0" rIns="0">
              <a:spAutoFit/>
            </a:bodyPr>
            <a:lstStyle/>
            <a:p>
              <a:pPr algn="ctr" marL="0" indent="0" lvl="0">
                <a:lnSpc>
                  <a:spcPts val="2697"/>
                </a:lnSpc>
              </a:pPr>
              <a:r>
                <a:rPr lang="en-US" b="true" sz="2247">
                  <a:solidFill>
                    <a:srgbClr val="0B0A0A"/>
                  </a:solidFill>
                  <a:latin typeface="TT Firs Neue Bold"/>
                  <a:ea typeface="TT Firs Neue Bold"/>
                  <a:cs typeface="TT Firs Neue Bold"/>
                  <a:sym typeface="TT Firs Neue Bold"/>
                </a:rPr>
                <a:t>Not in exam</a:t>
              </a: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5298090" y="5122087"/>
            <a:ext cx="7691820" cy="4931964"/>
          </a:xfrm>
          <a:custGeom>
            <a:avLst/>
            <a:gdLst/>
            <a:ahLst/>
            <a:cxnLst/>
            <a:rect r="r" b="b" t="t" l="l"/>
            <a:pathLst>
              <a:path h="4931964" w="7691820">
                <a:moveTo>
                  <a:pt x="0" y="0"/>
                </a:moveTo>
                <a:lnTo>
                  <a:pt x="7691820" y="0"/>
                </a:lnTo>
                <a:lnTo>
                  <a:pt x="7691820" y="4931964"/>
                </a:lnTo>
                <a:lnTo>
                  <a:pt x="0" y="4931964"/>
                </a:lnTo>
                <a:lnTo>
                  <a:pt x="0" y="0"/>
                </a:lnTo>
                <a:close/>
              </a:path>
            </a:pathLst>
          </a:custGeom>
          <a:blipFill>
            <a:blip r:embed="rId4"/>
            <a:stretch>
              <a:fillRect l="0" t="0" r="0" b="0"/>
            </a:stretch>
          </a:blipFill>
        </p:spPr>
      </p:sp>
      <p:grpSp>
        <p:nvGrpSpPr>
          <p:cNvPr name="Group 11" id="11"/>
          <p:cNvGrpSpPr/>
          <p:nvPr/>
        </p:nvGrpSpPr>
        <p:grpSpPr>
          <a:xfrm rot="0">
            <a:off x="303480" y="1656029"/>
            <a:ext cx="17681040" cy="1608349"/>
            <a:chOff x="0" y="0"/>
            <a:chExt cx="23574720" cy="2144465"/>
          </a:xfrm>
        </p:grpSpPr>
        <p:sp>
          <p:nvSpPr>
            <p:cNvPr name="Freeform 12" id="12"/>
            <p:cNvSpPr/>
            <p:nvPr/>
          </p:nvSpPr>
          <p:spPr>
            <a:xfrm flipH="false" flipV="false" rot="0">
              <a:off x="8166341" y="0"/>
              <a:ext cx="7240640" cy="2144465"/>
            </a:xfrm>
            <a:custGeom>
              <a:avLst/>
              <a:gdLst/>
              <a:ahLst/>
              <a:cxnLst/>
              <a:rect r="r" b="b" t="t" l="l"/>
              <a:pathLst>
                <a:path h="2144465" w="7240640">
                  <a:moveTo>
                    <a:pt x="0" y="0"/>
                  </a:moveTo>
                  <a:lnTo>
                    <a:pt x="7240640" y="0"/>
                  </a:lnTo>
                  <a:lnTo>
                    <a:pt x="7240640" y="2144465"/>
                  </a:lnTo>
                  <a:lnTo>
                    <a:pt x="0" y="2144465"/>
                  </a:lnTo>
                  <a:lnTo>
                    <a:pt x="0" y="0"/>
                  </a:lnTo>
                  <a:close/>
                </a:path>
              </a:pathLst>
            </a:custGeom>
            <a:blipFill>
              <a:blip r:embed="rId5"/>
              <a:stretch>
                <a:fillRect l="0" t="-238296" r="0" b="-42677"/>
              </a:stretch>
            </a:blipFill>
          </p:spPr>
        </p:sp>
        <p:sp>
          <p:nvSpPr>
            <p:cNvPr name="Freeform 13" id="13"/>
            <p:cNvSpPr/>
            <p:nvPr/>
          </p:nvSpPr>
          <p:spPr>
            <a:xfrm flipH="false" flipV="false" rot="0">
              <a:off x="0" y="0"/>
              <a:ext cx="7240640" cy="2144465"/>
            </a:xfrm>
            <a:custGeom>
              <a:avLst/>
              <a:gdLst/>
              <a:ahLst/>
              <a:cxnLst/>
              <a:rect r="r" b="b" t="t" l="l"/>
              <a:pathLst>
                <a:path h="2144465" w="7240640">
                  <a:moveTo>
                    <a:pt x="0" y="0"/>
                  </a:moveTo>
                  <a:lnTo>
                    <a:pt x="7240640" y="0"/>
                  </a:lnTo>
                  <a:lnTo>
                    <a:pt x="7240640" y="2144465"/>
                  </a:lnTo>
                  <a:lnTo>
                    <a:pt x="0" y="2144465"/>
                  </a:lnTo>
                  <a:lnTo>
                    <a:pt x="0" y="0"/>
                  </a:lnTo>
                  <a:close/>
                </a:path>
              </a:pathLst>
            </a:custGeom>
            <a:blipFill>
              <a:blip r:embed="rId5"/>
              <a:stretch>
                <a:fillRect l="0" t="-140276" r="0" b="-140697"/>
              </a:stretch>
            </a:blipFill>
          </p:spPr>
        </p:sp>
        <p:sp>
          <p:nvSpPr>
            <p:cNvPr name="Freeform 14" id="14"/>
            <p:cNvSpPr/>
            <p:nvPr/>
          </p:nvSpPr>
          <p:spPr>
            <a:xfrm flipH="false" flipV="false" rot="0">
              <a:off x="16334081" y="21232"/>
              <a:ext cx="7240640" cy="2123233"/>
            </a:xfrm>
            <a:custGeom>
              <a:avLst/>
              <a:gdLst/>
              <a:ahLst/>
              <a:cxnLst/>
              <a:rect r="r" b="b" t="t" l="l"/>
              <a:pathLst>
                <a:path h="2123233" w="7240640">
                  <a:moveTo>
                    <a:pt x="0" y="0"/>
                  </a:moveTo>
                  <a:lnTo>
                    <a:pt x="7240639" y="0"/>
                  </a:lnTo>
                  <a:lnTo>
                    <a:pt x="7240639" y="2123233"/>
                  </a:lnTo>
                  <a:lnTo>
                    <a:pt x="0" y="2123233"/>
                  </a:lnTo>
                  <a:lnTo>
                    <a:pt x="0" y="0"/>
                  </a:lnTo>
                  <a:close/>
                </a:path>
              </a:pathLst>
            </a:custGeom>
            <a:blipFill>
              <a:blip r:embed="rId5"/>
              <a:stretch>
                <a:fillRect l="0" t="-42994" r="0" b="-241788"/>
              </a:stretch>
            </a:blipFill>
          </p:spPr>
        </p:sp>
      </p:grpSp>
      <p:grpSp>
        <p:nvGrpSpPr>
          <p:cNvPr name="Group 15" id="15"/>
          <p:cNvGrpSpPr/>
          <p:nvPr/>
        </p:nvGrpSpPr>
        <p:grpSpPr>
          <a:xfrm rot="0">
            <a:off x="6470329" y="6030862"/>
            <a:ext cx="253877" cy="177961"/>
            <a:chOff x="0" y="0"/>
            <a:chExt cx="812800" cy="569750"/>
          </a:xfrm>
        </p:grpSpPr>
        <p:sp>
          <p:nvSpPr>
            <p:cNvPr name="Freeform 16" id="16"/>
            <p:cNvSpPr/>
            <p:nvPr/>
          </p:nvSpPr>
          <p:spPr>
            <a:xfrm flipH="false" flipV="false" rot="0">
              <a:off x="0" y="0"/>
              <a:ext cx="812800" cy="569750"/>
            </a:xfrm>
            <a:custGeom>
              <a:avLst/>
              <a:gdLst/>
              <a:ahLst/>
              <a:cxnLst/>
              <a:rect r="r" b="b" t="t" l="l"/>
              <a:pathLst>
                <a:path h="569750" w="812800">
                  <a:moveTo>
                    <a:pt x="406400" y="0"/>
                  </a:moveTo>
                  <a:cubicBezTo>
                    <a:pt x="181951" y="0"/>
                    <a:pt x="0" y="127543"/>
                    <a:pt x="0" y="284875"/>
                  </a:cubicBezTo>
                  <a:cubicBezTo>
                    <a:pt x="0" y="442207"/>
                    <a:pt x="181951" y="569750"/>
                    <a:pt x="406400" y="569750"/>
                  </a:cubicBezTo>
                  <a:cubicBezTo>
                    <a:pt x="630849" y="569750"/>
                    <a:pt x="812800" y="442207"/>
                    <a:pt x="812800" y="284875"/>
                  </a:cubicBezTo>
                  <a:cubicBezTo>
                    <a:pt x="812800" y="127543"/>
                    <a:pt x="630849" y="0"/>
                    <a:pt x="406400" y="0"/>
                  </a:cubicBezTo>
                  <a:close/>
                </a:path>
              </a:pathLst>
            </a:custGeom>
            <a:solidFill>
              <a:srgbClr val="080808"/>
            </a:solidFill>
          </p:spPr>
        </p:sp>
        <p:sp>
          <p:nvSpPr>
            <p:cNvPr name="TextBox 17" id="17"/>
            <p:cNvSpPr txBox="true"/>
            <p:nvPr/>
          </p:nvSpPr>
          <p:spPr>
            <a:xfrm>
              <a:off x="76200" y="5789"/>
              <a:ext cx="660400" cy="510547"/>
            </a:xfrm>
            <a:prstGeom prst="rect">
              <a:avLst/>
            </a:prstGeom>
          </p:spPr>
          <p:txBody>
            <a:bodyPr anchor="ctr" rtlCol="false" tIns="50800" lIns="50800" bIns="50800" rIns="50800"/>
            <a:lstStyle/>
            <a:p>
              <a:pPr algn="ctr">
                <a:lnSpc>
                  <a:spcPts val="3360"/>
                </a:lnSpc>
              </a:pPr>
            </a:p>
          </p:txBody>
        </p:sp>
      </p:grpSp>
      <p:grpSp>
        <p:nvGrpSpPr>
          <p:cNvPr name="Group 18" id="18"/>
          <p:cNvGrpSpPr/>
          <p:nvPr/>
        </p:nvGrpSpPr>
        <p:grpSpPr>
          <a:xfrm rot="0">
            <a:off x="7932054" y="6030862"/>
            <a:ext cx="253877" cy="177961"/>
            <a:chOff x="0" y="0"/>
            <a:chExt cx="812800" cy="569750"/>
          </a:xfrm>
        </p:grpSpPr>
        <p:sp>
          <p:nvSpPr>
            <p:cNvPr name="Freeform 19" id="19"/>
            <p:cNvSpPr/>
            <p:nvPr/>
          </p:nvSpPr>
          <p:spPr>
            <a:xfrm flipH="false" flipV="false" rot="0">
              <a:off x="0" y="0"/>
              <a:ext cx="812800" cy="569750"/>
            </a:xfrm>
            <a:custGeom>
              <a:avLst/>
              <a:gdLst/>
              <a:ahLst/>
              <a:cxnLst/>
              <a:rect r="r" b="b" t="t" l="l"/>
              <a:pathLst>
                <a:path h="569750" w="812800">
                  <a:moveTo>
                    <a:pt x="406400" y="0"/>
                  </a:moveTo>
                  <a:cubicBezTo>
                    <a:pt x="181951" y="0"/>
                    <a:pt x="0" y="127543"/>
                    <a:pt x="0" y="284875"/>
                  </a:cubicBezTo>
                  <a:cubicBezTo>
                    <a:pt x="0" y="442207"/>
                    <a:pt x="181951" y="569750"/>
                    <a:pt x="406400" y="569750"/>
                  </a:cubicBezTo>
                  <a:cubicBezTo>
                    <a:pt x="630849" y="569750"/>
                    <a:pt x="812800" y="442207"/>
                    <a:pt x="812800" y="284875"/>
                  </a:cubicBezTo>
                  <a:cubicBezTo>
                    <a:pt x="812800" y="127543"/>
                    <a:pt x="630849" y="0"/>
                    <a:pt x="406400" y="0"/>
                  </a:cubicBezTo>
                  <a:close/>
                </a:path>
              </a:pathLst>
            </a:custGeom>
            <a:solidFill>
              <a:srgbClr val="080808"/>
            </a:solidFill>
          </p:spPr>
        </p:sp>
        <p:sp>
          <p:nvSpPr>
            <p:cNvPr name="TextBox 20" id="20"/>
            <p:cNvSpPr txBox="true"/>
            <p:nvPr/>
          </p:nvSpPr>
          <p:spPr>
            <a:xfrm>
              <a:off x="76200" y="5789"/>
              <a:ext cx="660400" cy="510547"/>
            </a:xfrm>
            <a:prstGeom prst="rect">
              <a:avLst/>
            </a:prstGeom>
          </p:spPr>
          <p:txBody>
            <a:bodyPr anchor="ctr" rtlCol="false" tIns="50800" lIns="50800" bIns="50800" rIns="50800"/>
            <a:lstStyle/>
            <a:p>
              <a:pPr algn="ctr">
                <a:lnSpc>
                  <a:spcPts val="3360"/>
                </a:lnSpc>
              </a:pPr>
            </a:p>
          </p:txBody>
        </p:sp>
      </p:grpSp>
      <p:grpSp>
        <p:nvGrpSpPr>
          <p:cNvPr name="Group 21" id="21"/>
          <p:cNvGrpSpPr/>
          <p:nvPr/>
        </p:nvGrpSpPr>
        <p:grpSpPr>
          <a:xfrm rot="0">
            <a:off x="9371284" y="6030862"/>
            <a:ext cx="253877" cy="177961"/>
            <a:chOff x="0" y="0"/>
            <a:chExt cx="812800" cy="569750"/>
          </a:xfrm>
        </p:grpSpPr>
        <p:sp>
          <p:nvSpPr>
            <p:cNvPr name="Freeform 22" id="22"/>
            <p:cNvSpPr/>
            <p:nvPr/>
          </p:nvSpPr>
          <p:spPr>
            <a:xfrm flipH="false" flipV="false" rot="0">
              <a:off x="0" y="0"/>
              <a:ext cx="812800" cy="569750"/>
            </a:xfrm>
            <a:custGeom>
              <a:avLst/>
              <a:gdLst/>
              <a:ahLst/>
              <a:cxnLst/>
              <a:rect r="r" b="b" t="t" l="l"/>
              <a:pathLst>
                <a:path h="569750" w="812800">
                  <a:moveTo>
                    <a:pt x="406400" y="0"/>
                  </a:moveTo>
                  <a:cubicBezTo>
                    <a:pt x="181951" y="0"/>
                    <a:pt x="0" y="127543"/>
                    <a:pt x="0" y="284875"/>
                  </a:cubicBezTo>
                  <a:cubicBezTo>
                    <a:pt x="0" y="442207"/>
                    <a:pt x="181951" y="569750"/>
                    <a:pt x="406400" y="569750"/>
                  </a:cubicBezTo>
                  <a:cubicBezTo>
                    <a:pt x="630849" y="569750"/>
                    <a:pt x="812800" y="442207"/>
                    <a:pt x="812800" y="284875"/>
                  </a:cubicBezTo>
                  <a:cubicBezTo>
                    <a:pt x="812800" y="127543"/>
                    <a:pt x="630849" y="0"/>
                    <a:pt x="406400" y="0"/>
                  </a:cubicBezTo>
                  <a:close/>
                </a:path>
              </a:pathLst>
            </a:custGeom>
            <a:solidFill>
              <a:srgbClr val="080808"/>
            </a:solidFill>
          </p:spPr>
        </p:sp>
        <p:sp>
          <p:nvSpPr>
            <p:cNvPr name="TextBox 23" id="23"/>
            <p:cNvSpPr txBox="true"/>
            <p:nvPr/>
          </p:nvSpPr>
          <p:spPr>
            <a:xfrm>
              <a:off x="76200" y="5789"/>
              <a:ext cx="660400" cy="510547"/>
            </a:xfrm>
            <a:prstGeom prst="rect">
              <a:avLst/>
            </a:prstGeom>
          </p:spPr>
          <p:txBody>
            <a:bodyPr anchor="ctr" rtlCol="false" tIns="50800" lIns="50800" bIns="50800" rIns="50800"/>
            <a:lstStyle/>
            <a:p>
              <a:pPr algn="ctr">
                <a:lnSpc>
                  <a:spcPts val="3360"/>
                </a:lnSpc>
              </a:pPr>
            </a:p>
          </p:txBody>
        </p:sp>
      </p:grpSp>
      <p:grpSp>
        <p:nvGrpSpPr>
          <p:cNvPr name="Group 24" id="24"/>
          <p:cNvGrpSpPr/>
          <p:nvPr/>
        </p:nvGrpSpPr>
        <p:grpSpPr>
          <a:xfrm rot="0">
            <a:off x="10834835" y="6030862"/>
            <a:ext cx="253877" cy="177961"/>
            <a:chOff x="0" y="0"/>
            <a:chExt cx="812800" cy="569750"/>
          </a:xfrm>
        </p:grpSpPr>
        <p:sp>
          <p:nvSpPr>
            <p:cNvPr name="Freeform 25" id="25"/>
            <p:cNvSpPr/>
            <p:nvPr/>
          </p:nvSpPr>
          <p:spPr>
            <a:xfrm flipH="false" flipV="false" rot="0">
              <a:off x="0" y="0"/>
              <a:ext cx="812800" cy="569750"/>
            </a:xfrm>
            <a:custGeom>
              <a:avLst/>
              <a:gdLst/>
              <a:ahLst/>
              <a:cxnLst/>
              <a:rect r="r" b="b" t="t" l="l"/>
              <a:pathLst>
                <a:path h="569750" w="812800">
                  <a:moveTo>
                    <a:pt x="406400" y="0"/>
                  </a:moveTo>
                  <a:cubicBezTo>
                    <a:pt x="181951" y="0"/>
                    <a:pt x="0" y="127543"/>
                    <a:pt x="0" y="284875"/>
                  </a:cubicBezTo>
                  <a:cubicBezTo>
                    <a:pt x="0" y="442207"/>
                    <a:pt x="181951" y="569750"/>
                    <a:pt x="406400" y="569750"/>
                  </a:cubicBezTo>
                  <a:cubicBezTo>
                    <a:pt x="630849" y="569750"/>
                    <a:pt x="812800" y="442207"/>
                    <a:pt x="812800" y="284875"/>
                  </a:cubicBezTo>
                  <a:cubicBezTo>
                    <a:pt x="812800" y="127543"/>
                    <a:pt x="630849" y="0"/>
                    <a:pt x="406400" y="0"/>
                  </a:cubicBezTo>
                  <a:close/>
                </a:path>
              </a:pathLst>
            </a:custGeom>
            <a:solidFill>
              <a:srgbClr val="080808"/>
            </a:solidFill>
          </p:spPr>
        </p:sp>
        <p:sp>
          <p:nvSpPr>
            <p:cNvPr name="TextBox 26" id="26"/>
            <p:cNvSpPr txBox="true"/>
            <p:nvPr/>
          </p:nvSpPr>
          <p:spPr>
            <a:xfrm>
              <a:off x="76200" y="5789"/>
              <a:ext cx="660400" cy="510547"/>
            </a:xfrm>
            <a:prstGeom prst="rect">
              <a:avLst/>
            </a:prstGeom>
          </p:spPr>
          <p:txBody>
            <a:bodyPr anchor="ctr" rtlCol="false" tIns="50800" lIns="50800" bIns="50800" rIns="50800"/>
            <a:lstStyle/>
            <a:p>
              <a:pPr algn="ctr">
                <a:lnSpc>
                  <a:spcPts val="3360"/>
                </a:lnSpc>
              </a:pPr>
            </a:p>
          </p:txBody>
        </p:sp>
      </p:grpSp>
      <p:grpSp>
        <p:nvGrpSpPr>
          <p:cNvPr name="Group 27" id="27"/>
          <p:cNvGrpSpPr/>
          <p:nvPr/>
        </p:nvGrpSpPr>
        <p:grpSpPr>
          <a:xfrm rot="0">
            <a:off x="12288862" y="6030862"/>
            <a:ext cx="253877" cy="177961"/>
            <a:chOff x="0" y="0"/>
            <a:chExt cx="812800" cy="569750"/>
          </a:xfrm>
        </p:grpSpPr>
        <p:sp>
          <p:nvSpPr>
            <p:cNvPr name="Freeform 28" id="28"/>
            <p:cNvSpPr/>
            <p:nvPr/>
          </p:nvSpPr>
          <p:spPr>
            <a:xfrm flipH="false" flipV="false" rot="0">
              <a:off x="0" y="0"/>
              <a:ext cx="812800" cy="569750"/>
            </a:xfrm>
            <a:custGeom>
              <a:avLst/>
              <a:gdLst/>
              <a:ahLst/>
              <a:cxnLst/>
              <a:rect r="r" b="b" t="t" l="l"/>
              <a:pathLst>
                <a:path h="569750" w="812800">
                  <a:moveTo>
                    <a:pt x="406400" y="0"/>
                  </a:moveTo>
                  <a:cubicBezTo>
                    <a:pt x="181951" y="0"/>
                    <a:pt x="0" y="127543"/>
                    <a:pt x="0" y="284875"/>
                  </a:cubicBezTo>
                  <a:cubicBezTo>
                    <a:pt x="0" y="442207"/>
                    <a:pt x="181951" y="569750"/>
                    <a:pt x="406400" y="569750"/>
                  </a:cubicBezTo>
                  <a:cubicBezTo>
                    <a:pt x="630849" y="569750"/>
                    <a:pt x="812800" y="442207"/>
                    <a:pt x="812800" y="284875"/>
                  </a:cubicBezTo>
                  <a:cubicBezTo>
                    <a:pt x="812800" y="127543"/>
                    <a:pt x="630849" y="0"/>
                    <a:pt x="406400" y="0"/>
                  </a:cubicBezTo>
                  <a:close/>
                </a:path>
              </a:pathLst>
            </a:custGeom>
            <a:solidFill>
              <a:srgbClr val="080808"/>
            </a:solidFill>
          </p:spPr>
        </p:sp>
        <p:sp>
          <p:nvSpPr>
            <p:cNvPr name="TextBox 29" id="29"/>
            <p:cNvSpPr txBox="true"/>
            <p:nvPr/>
          </p:nvSpPr>
          <p:spPr>
            <a:xfrm>
              <a:off x="76200" y="5789"/>
              <a:ext cx="660400" cy="510547"/>
            </a:xfrm>
            <a:prstGeom prst="rect">
              <a:avLst/>
            </a:prstGeom>
          </p:spPr>
          <p:txBody>
            <a:bodyPr anchor="ctr" rtlCol="false" tIns="50800" lIns="50800" bIns="50800" rIns="50800"/>
            <a:lstStyle/>
            <a:p>
              <a:pPr algn="ctr">
                <a:lnSpc>
                  <a:spcPts val="3360"/>
                </a:lnSpc>
              </a:pPr>
            </a:p>
          </p:txBody>
        </p:sp>
      </p:grpSp>
      <p:sp>
        <p:nvSpPr>
          <p:cNvPr name="AutoShape 30" id="30"/>
          <p:cNvSpPr/>
          <p:nvPr/>
        </p:nvSpPr>
        <p:spPr>
          <a:xfrm flipV="true">
            <a:off x="12552261" y="5516407"/>
            <a:ext cx="11072" cy="589197"/>
          </a:xfrm>
          <a:prstGeom prst="line">
            <a:avLst/>
          </a:prstGeom>
          <a:ln cap="flat" w="38100">
            <a:solidFill>
              <a:srgbClr val="000000"/>
            </a:solidFill>
            <a:prstDash val="solid"/>
            <a:headEnd type="none" len="sm" w="sm"/>
            <a:tailEnd type="none" len="sm" w="sm"/>
          </a:ln>
        </p:spPr>
      </p:sp>
      <p:sp>
        <p:nvSpPr>
          <p:cNvPr name="AutoShape 31" id="31"/>
          <p:cNvSpPr/>
          <p:nvPr/>
        </p:nvSpPr>
        <p:spPr>
          <a:xfrm flipV="true">
            <a:off x="11088709" y="5516049"/>
            <a:ext cx="11072" cy="589197"/>
          </a:xfrm>
          <a:prstGeom prst="line">
            <a:avLst/>
          </a:prstGeom>
          <a:ln cap="flat" w="38100">
            <a:solidFill>
              <a:srgbClr val="000000"/>
            </a:solidFill>
            <a:prstDash val="solid"/>
            <a:headEnd type="none" len="sm" w="sm"/>
            <a:tailEnd type="none" len="sm" w="sm"/>
          </a:ln>
        </p:spPr>
      </p:sp>
      <p:sp>
        <p:nvSpPr>
          <p:cNvPr name="AutoShape 32" id="32"/>
          <p:cNvSpPr/>
          <p:nvPr/>
        </p:nvSpPr>
        <p:spPr>
          <a:xfrm flipV="true">
            <a:off x="9633142" y="5515691"/>
            <a:ext cx="11072" cy="589197"/>
          </a:xfrm>
          <a:prstGeom prst="line">
            <a:avLst/>
          </a:prstGeom>
          <a:ln cap="flat" w="38100">
            <a:solidFill>
              <a:srgbClr val="000000"/>
            </a:solidFill>
            <a:prstDash val="solid"/>
            <a:headEnd type="none" len="sm" w="sm"/>
            <a:tailEnd type="none" len="sm" w="sm"/>
          </a:ln>
        </p:spPr>
      </p:sp>
      <p:sp>
        <p:nvSpPr>
          <p:cNvPr name="AutoShape 33" id="33"/>
          <p:cNvSpPr/>
          <p:nvPr/>
        </p:nvSpPr>
        <p:spPr>
          <a:xfrm flipV="true">
            <a:off x="8169590" y="5515333"/>
            <a:ext cx="11072" cy="589197"/>
          </a:xfrm>
          <a:prstGeom prst="line">
            <a:avLst/>
          </a:prstGeom>
          <a:ln cap="flat" w="38100">
            <a:solidFill>
              <a:srgbClr val="000000"/>
            </a:solidFill>
            <a:prstDash val="solid"/>
            <a:headEnd type="none" len="sm" w="sm"/>
            <a:tailEnd type="none" len="sm" w="sm"/>
          </a:ln>
        </p:spPr>
      </p:sp>
      <p:sp>
        <p:nvSpPr>
          <p:cNvPr name="AutoShape 34" id="34"/>
          <p:cNvSpPr/>
          <p:nvPr/>
        </p:nvSpPr>
        <p:spPr>
          <a:xfrm flipV="true">
            <a:off x="6701785" y="5530287"/>
            <a:ext cx="11072" cy="589197"/>
          </a:xfrm>
          <a:prstGeom prst="line">
            <a:avLst/>
          </a:prstGeom>
          <a:ln cap="flat" w="38100">
            <a:solidFill>
              <a:srgbClr val="000000"/>
            </a:solidFill>
            <a:prstDash val="solid"/>
            <a:headEnd type="none" len="sm" w="sm"/>
            <a:tailEnd type="none" len="sm" w="sm"/>
          </a:ln>
        </p:spPr>
      </p:sp>
      <p:grpSp>
        <p:nvGrpSpPr>
          <p:cNvPr name="Group 35" id="35"/>
          <p:cNvGrpSpPr/>
          <p:nvPr/>
        </p:nvGrpSpPr>
        <p:grpSpPr>
          <a:xfrm rot="0">
            <a:off x="12027960" y="5514975"/>
            <a:ext cx="159095" cy="835595"/>
            <a:chOff x="0" y="0"/>
            <a:chExt cx="41901" cy="220074"/>
          </a:xfrm>
        </p:grpSpPr>
        <p:sp>
          <p:nvSpPr>
            <p:cNvPr name="Freeform 36" id="36"/>
            <p:cNvSpPr/>
            <p:nvPr/>
          </p:nvSpPr>
          <p:spPr>
            <a:xfrm flipH="false" flipV="false" rot="0">
              <a:off x="0" y="0"/>
              <a:ext cx="41901" cy="220074"/>
            </a:xfrm>
            <a:custGeom>
              <a:avLst/>
              <a:gdLst/>
              <a:ahLst/>
              <a:cxnLst/>
              <a:rect r="r" b="b" t="t" l="l"/>
              <a:pathLst>
                <a:path h="220074" w="41901">
                  <a:moveTo>
                    <a:pt x="0" y="0"/>
                  </a:moveTo>
                  <a:lnTo>
                    <a:pt x="41901" y="0"/>
                  </a:lnTo>
                  <a:lnTo>
                    <a:pt x="41901" y="220074"/>
                  </a:lnTo>
                  <a:lnTo>
                    <a:pt x="0" y="220074"/>
                  </a:lnTo>
                  <a:close/>
                </a:path>
              </a:pathLst>
            </a:custGeom>
            <a:solidFill>
              <a:srgbClr val="000000"/>
            </a:solidFill>
          </p:spPr>
        </p:sp>
        <p:sp>
          <p:nvSpPr>
            <p:cNvPr name="TextBox 37" id="37"/>
            <p:cNvSpPr txBox="true"/>
            <p:nvPr/>
          </p:nvSpPr>
          <p:spPr>
            <a:xfrm>
              <a:off x="0" y="-47625"/>
              <a:ext cx="41901" cy="267699"/>
            </a:xfrm>
            <a:prstGeom prst="rect">
              <a:avLst/>
            </a:prstGeom>
          </p:spPr>
          <p:txBody>
            <a:bodyPr anchor="ctr" rtlCol="false" tIns="50800" lIns="50800" bIns="50800" rIns="50800"/>
            <a:lstStyle/>
            <a:p>
              <a:pPr algn="ctr">
                <a:lnSpc>
                  <a:spcPts val="3360"/>
                </a:lnSpc>
              </a:pPr>
            </a:p>
          </p:txBody>
        </p:sp>
      </p:grpSp>
      <p:sp>
        <p:nvSpPr>
          <p:cNvPr name="TextBox 38" id="38"/>
          <p:cNvSpPr txBox="true"/>
          <p:nvPr/>
        </p:nvSpPr>
        <p:spPr>
          <a:xfrm rot="0">
            <a:off x="909010" y="227386"/>
            <a:ext cx="14951389" cy="885190"/>
          </a:xfrm>
          <a:prstGeom prst="rect">
            <a:avLst/>
          </a:prstGeom>
        </p:spPr>
        <p:txBody>
          <a:bodyPr anchor="t" rtlCol="false" tIns="0" lIns="0" bIns="0" rIns="0">
            <a:spAutoFit/>
          </a:bodyPr>
          <a:lstStyle/>
          <a:p>
            <a:pPr algn="l" marL="0" indent="0" lvl="0">
              <a:lnSpc>
                <a:spcPts val="5600"/>
              </a:lnSpc>
            </a:pPr>
            <a:r>
              <a:rPr lang="en-US" sz="5600" spc="-308">
                <a:solidFill>
                  <a:srgbClr val="000000"/>
                </a:solidFill>
                <a:latin typeface="Heading Now 71-78"/>
                <a:ea typeface="Heading Now 71-78"/>
                <a:cs typeface="Heading Now 71-78"/>
                <a:sym typeface="Heading Now 71-78"/>
              </a:rPr>
              <a:t>Types of Accidental</a:t>
            </a:r>
          </a:p>
        </p:txBody>
      </p:sp>
      <p:sp>
        <p:nvSpPr>
          <p:cNvPr name="TextBox 39" id="39"/>
          <p:cNvSpPr txBox="true"/>
          <p:nvPr/>
        </p:nvSpPr>
        <p:spPr>
          <a:xfrm rot="0">
            <a:off x="9012224" y="8060973"/>
            <a:ext cx="1085153" cy="238125"/>
          </a:xfrm>
          <a:prstGeom prst="rect">
            <a:avLst/>
          </a:prstGeom>
        </p:spPr>
        <p:txBody>
          <a:bodyPr anchor="t" rtlCol="false" tIns="0" lIns="0" bIns="0" rIns="0">
            <a:spAutoFit/>
          </a:bodyPr>
          <a:lstStyle/>
          <a:p>
            <a:pPr algn="l" marL="0" indent="0" lvl="0">
              <a:lnSpc>
                <a:spcPts val="1919"/>
              </a:lnSpc>
            </a:pPr>
            <a:r>
              <a:rPr lang="en-US" sz="1599">
                <a:solidFill>
                  <a:srgbClr val="FFFFFF"/>
                </a:solidFill>
                <a:latin typeface="TT Firs Neue"/>
                <a:ea typeface="TT Firs Neue"/>
                <a:cs typeface="TT Firs Neue"/>
                <a:sym typeface="TT Firs Neue"/>
              </a:rPr>
              <a:t>Gb     G#</a:t>
            </a:r>
          </a:p>
        </p:txBody>
      </p:sp>
      <p:sp>
        <p:nvSpPr>
          <p:cNvPr name="TextBox 40" id="40"/>
          <p:cNvSpPr txBox="true"/>
          <p:nvPr/>
        </p:nvSpPr>
        <p:spPr>
          <a:xfrm rot="0">
            <a:off x="2610290" y="3575289"/>
            <a:ext cx="13521988" cy="1343025"/>
          </a:xfrm>
          <a:prstGeom prst="rect">
            <a:avLst/>
          </a:prstGeom>
        </p:spPr>
        <p:txBody>
          <a:bodyPr anchor="t" rtlCol="false" tIns="0" lIns="0" bIns="0" rIns="0">
            <a:spAutoFit/>
          </a:bodyPr>
          <a:lstStyle/>
          <a:p>
            <a:pPr algn="ctr">
              <a:lnSpc>
                <a:spcPts val="3537"/>
              </a:lnSpc>
            </a:pPr>
            <a:r>
              <a:rPr lang="en-US" sz="2947">
                <a:solidFill>
                  <a:srgbClr val="0B0A0A"/>
                </a:solidFill>
                <a:latin typeface="TT Firs Neue"/>
                <a:ea typeface="TT Firs Neue"/>
                <a:cs typeface="TT Firs Neue"/>
                <a:sym typeface="TT Firs Neue"/>
              </a:rPr>
              <a:t>An</a:t>
            </a:r>
            <a:r>
              <a:rPr lang="en-US" sz="2947" b="true">
                <a:solidFill>
                  <a:srgbClr val="0B0A0A"/>
                </a:solidFill>
                <a:latin typeface="TT Firs Neue Bold"/>
                <a:ea typeface="TT Firs Neue Bold"/>
                <a:cs typeface="TT Firs Neue Bold"/>
                <a:sym typeface="TT Firs Neue Bold"/>
              </a:rPr>
              <a:t> Accidental </a:t>
            </a:r>
            <a:r>
              <a:rPr lang="en-US" sz="2947">
                <a:solidFill>
                  <a:srgbClr val="0B0A0A"/>
                </a:solidFill>
                <a:latin typeface="TT Firs Neue"/>
                <a:ea typeface="TT Firs Neue"/>
                <a:cs typeface="TT Firs Neue"/>
                <a:sym typeface="TT Firs Neue"/>
              </a:rPr>
              <a:t>applies only to </a:t>
            </a:r>
            <a:r>
              <a:rPr lang="en-US" sz="2947" b="true">
                <a:solidFill>
                  <a:srgbClr val="0B0A0A"/>
                </a:solidFill>
                <a:latin typeface="TT Firs Neue Bold"/>
                <a:ea typeface="TT Firs Neue Bold"/>
                <a:cs typeface="TT Firs Neue Bold"/>
                <a:sym typeface="TT Firs Neue Bold"/>
              </a:rPr>
              <a:t>notes in that bar </a:t>
            </a:r>
            <a:r>
              <a:rPr lang="en-US" sz="2947">
                <a:solidFill>
                  <a:srgbClr val="0B0A0A"/>
                </a:solidFill>
                <a:latin typeface="TT Firs Neue"/>
                <a:ea typeface="TT Firs Neue"/>
                <a:cs typeface="TT Firs Neue"/>
                <a:sym typeface="TT Firs Neue"/>
              </a:rPr>
              <a:t>that are </a:t>
            </a:r>
          </a:p>
          <a:p>
            <a:pPr algn="ctr" marL="0" indent="0" lvl="0">
              <a:lnSpc>
                <a:spcPts val="3537"/>
              </a:lnSpc>
            </a:pPr>
            <a:r>
              <a:rPr lang="en-US" sz="2947">
                <a:solidFill>
                  <a:srgbClr val="0B0A0A"/>
                </a:solidFill>
                <a:latin typeface="TT Firs Neue"/>
                <a:ea typeface="TT Firs Neue"/>
                <a:cs typeface="TT Firs Neue"/>
                <a:sym typeface="TT Firs Neue"/>
              </a:rPr>
              <a:t>on </a:t>
            </a:r>
            <a:r>
              <a:rPr lang="en-US" b="true" sz="2947">
                <a:solidFill>
                  <a:srgbClr val="0B0A0A"/>
                </a:solidFill>
                <a:latin typeface="TT Firs Neue Bold"/>
                <a:ea typeface="TT Firs Neue Bold"/>
                <a:cs typeface="TT Firs Neue Bold"/>
                <a:sym typeface="TT Firs Neue Bold"/>
              </a:rPr>
              <a:t>the same line</a:t>
            </a:r>
            <a:r>
              <a:rPr lang="en-US" sz="2947">
                <a:solidFill>
                  <a:srgbClr val="0B0A0A"/>
                </a:solidFill>
                <a:latin typeface="TT Firs Neue"/>
                <a:ea typeface="TT Firs Neue"/>
                <a:cs typeface="TT Firs Neue"/>
                <a:sym typeface="TT Firs Neue"/>
              </a:rPr>
              <a:t> or </a:t>
            </a:r>
            <a:r>
              <a:rPr lang="en-US" b="true" sz="2947">
                <a:solidFill>
                  <a:srgbClr val="0B0A0A"/>
                </a:solidFill>
                <a:latin typeface="TT Firs Neue Bold"/>
                <a:ea typeface="TT Firs Neue Bold"/>
                <a:cs typeface="TT Firs Neue Bold"/>
                <a:sym typeface="TT Firs Neue Bold"/>
              </a:rPr>
              <a:t>in the same space</a:t>
            </a:r>
            <a:r>
              <a:rPr lang="en-US" sz="2947">
                <a:solidFill>
                  <a:srgbClr val="0B0A0A"/>
                </a:solidFill>
                <a:latin typeface="TT Firs Neue"/>
                <a:ea typeface="TT Firs Neue"/>
                <a:cs typeface="TT Firs Neue"/>
                <a:sym typeface="TT Firs Neue"/>
              </a:rPr>
              <a:t>. It lasts until the end of the bar or until replaced by another Accidental.</a:t>
            </a:r>
          </a:p>
        </p:txBody>
      </p:sp>
      <p:grpSp>
        <p:nvGrpSpPr>
          <p:cNvPr name="Group 41" id="41"/>
          <p:cNvGrpSpPr/>
          <p:nvPr/>
        </p:nvGrpSpPr>
        <p:grpSpPr>
          <a:xfrm rot="0">
            <a:off x="14963036" y="9446219"/>
            <a:ext cx="3324964" cy="840781"/>
            <a:chOff x="0" y="0"/>
            <a:chExt cx="875711" cy="221440"/>
          </a:xfrm>
        </p:grpSpPr>
        <p:sp>
          <p:nvSpPr>
            <p:cNvPr name="Freeform 42" id="42"/>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43" id="43"/>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44" id="44"/>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14-17</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236703" y="116782"/>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66417" y="-1530489"/>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803211" y="644511"/>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241059" y="8570621"/>
            <a:ext cx="19894422" cy="3975384"/>
            <a:chOff x="0" y="0"/>
            <a:chExt cx="5239683" cy="1047015"/>
          </a:xfrm>
        </p:grpSpPr>
        <p:sp>
          <p:nvSpPr>
            <p:cNvPr name="Freeform 8" id="8"/>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9" id="9"/>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0674329" y="4561561"/>
            <a:ext cx="5833568" cy="5577005"/>
            <a:chOff x="0" y="0"/>
            <a:chExt cx="1536413" cy="1468841"/>
          </a:xfrm>
        </p:grpSpPr>
        <p:sp>
          <p:nvSpPr>
            <p:cNvPr name="Freeform 11" id="11"/>
            <p:cNvSpPr/>
            <p:nvPr/>
          </p:nvSpPr>
          <p:spPr>
            <a:xfrm flipH="false" flipV="false" rot="0">
              <a:off x="0" y="0"/>
              <a:ext cx="1536413" cy="1468841"/>
            </a:xfrm>
            <a:custGeom>
              <a:avLst/>
              <a:gdLst/>
              <a:ahLst/>
              <a:cxnLst/>
              <a:rect r="r" b="b" t="t" l="l"/>
              <a:pathLst>
                <a:path h="1468841" w="1536413">
                  <a:moveTo>
                    <a:pt x="0" y="0"/>
                  </a:moveTo>
                  <a:lnTo>
                    <a:pt x="1536413" y="0"/>
                  </a:lnTo>
                  <a:lnTo>
                    <a:pt x="1536413" y="1468841"/>
                  </a:lnTo>
                  <a:lnTo>
                    <a:pt x="0" y="1468841"/>
                  </a:lnTo>
                  <a:close/>
                </a:path>
              </a:pathLst>
            </a:custGeom>
            <a:solidFill>
              <a:srgbClr val="FEFEFE"/>
            </a:solidFill>
          </p:spPr>
        </p:sp>
        <p:sp>
          <p:nvSpPr>
            <p:cNvPr name="TextBox 12" id="12"/>
            <p:cNvSpPr txBox="true"/>
            <p:nvPr/>
          </p:nvSpPr>
          <p:spPr>
            <a:xfrm>
              <a:off x="0" y="-47625"/>
              <a:ext cx="1536413" cy="1516466"/>
            </a:xfrm>
            <a:prstGeom prst="rect">
              <a:avLst/>
            </a:prstGeom>
          </p:spPr>
          <p:txBody>
            <a:bodyPr anchor="ctr" rtlCol="false" tIns="50800" lIns="50800" bIns="50800" rIns="50800"/>
            <a:lstStyle/>
            <a:p>
              <a:pPr algn="ctr">
                <a:lnSpc>
                  <a:spcPts val="3360"/>
                </a:lnSpc>
              </a:pPr>
            </a:p>
          </p:txBody>
        </p:sp>
      </p:grpSp>
      <p:grpSp>
        <p:nvGrpSpPr>
          <p:cNvPr name="Group 13" id="13"/>
          <p:cNvGrpSpPr/>
          <p:nvPr/>
        </p:nvGrpSpPr>
        <p:grpSpPr>
          <a:xfrm rot="0">
            <a:off x="2008612" y="4561561"/>
            <a:ext cx="14270775" cy="5577005"/>
            <a:chOff x="0" y="0"/>
            <a:chExt cx="19027700" cy="7436007"/>
          </a:xfrm>
        </p:grpSpPr>
        <p:sp>
          <p:nvSpPr>
            <p:cNvPr name="Freeform 14" id="14"/>
            <p:cNvSpPr/>
            <p:nvPr/>
          </p:nvSpPr>
          <p:spPr>
            <a:xfrm flipH="false" flipV="false" rot="0">
              <a:off x="0" y="0"/>
              <a:ext cx="11615496" cy="7436007"/>
            </a:xfrm>
            <a:custGeom>
              <a:avLst/>
              <a:gdLst/>
              <a:ahLst/>
              <a:cxnLst/>
              <a:rect r="r" b="b" t="t" l="l"/>
              <a:pathLst>
                <a:path h="7436007" w="11615496">
                  <a:moveTo>
                    <a:pt x="0" y="0"/>
                  </a:moveTo>
                  <a:lnTo>
                    <a:pt x="11615496" y="0"/>
                  </a:lnTo>
                  <a:lnTo>
                    <a:pt x="11615496" y="7436007"/>
                  </a:lnTo>
                  <a:lnTo>
                    <a:pt x="0" y="7436007"/>
                  </a:lnTo>
                  <a:lnTo>
                    <a:pt x="0" y="0"/>
                  </a:lnTo>
                  <a:close/>
                </a:path>
              </a:pathLst>
            </a:custGeom>
            <a:blipFill>
              <a:blip r:embed="rId4"/>
              <a:stretch>
                <a:fillRect l="0" t="0" r="0" b="0"/>
              </a:stretch>
            </a:blipFill>
          </p:spPr>
        </p:sp>
        <p:sp>
          <p:nvSpPr>
            <p:cNvPr name="TextBox 15" id="15"/>
            <p:cNvSpPr txBox="true"/>
            <p:nvPr/>
          </p:nvSpPr>
          <p:spPr>
            <a:xfrm rot="0">
              <a:off x="7078483" y="445441"/>
              <a:ext cx="9637754" cy="472790"/>
            </a:xfrm>
            <a:prstGeom prst="rect">
              <a:avLst/>
            </a:prstGeom>
          </p:spPr>
          <p:txBody>
            <a:bodyPr anchor="t" rtlCol="false" tIns="0" lIns="0" bIns="0" rIns="0">
              <a:spAutoFit/>
            </a:bodyPr>
            <a:lstStyle/>
            <a:p>
              <a:pPr algn="l" marL="0" indent="0" lvl="0">
                <a:lnSpc>
                  <a:spcPts val="3030"/>
                </a:lnSpc>
              </a:pPr>
              <a:r>
                <a:rPr lang="en-US" b="true" sz="2164">
                  <a:solidFill>
                    <a:srgbClr val="000000"/>
                  </a:solidFill>
                  <a:latin typeface="TT Firs Neue Bold"/>
                  <a:ea typeface="TT Firs Neue Bold"/>
                  <a:cs typeface="TT Firs Neue Bold"/>
                  <a:sym typeface="TT Firs Neue Bold"/>
                </a:rPr>
                <a:t>Semibreve</a:t>
              </a:r>
              <a:r>
                <a:rPr lang="en-US" sz="2164">
                  <a:solidFill>
                    <a:srgbClr val="000000"/>
                  </a:solidFill>
                  <a:latin typeface="TT Firs Neue"/>
                  <a:ea typeface="TT Firs Neue"/>
                  <a:cs typeface="TT Firs Neue"/>
                  <a:sym typeface="TT Firs Neue"/>
                </a:rPr>
                <a:t> (Whole Note) - played for 4 beats</a:t>
              </a:r>
            </a:p>
          </p:txBody>
        </p:sp>
        <p:sp>
          <p:nvSpPr>
            <p:cNvPr name="TextBox 16" id="16"/>
            <p:cNvSpPr txBox="true"/>
            <p:nvPr/>
          </p:nvSpPr>
          <p:spPr>
            <a:xfrm rot="0">
              <a:off x="9471890" y="1733065"/>
              <a:ext cx="7833006" cy="980790"/>
            </a:xfrm>
            <a:prstGeom prst="rect">
              <a:avLst/>
            </a:prstGeom>
          </p:spPr>
          <p:txBody>
            <a:bodyPr anchor="t" rtlCol="false" tIns="0" lIns="0" bIns="0" rIns="0">
              <a:spAutoFit/>
            </a:bodyPr>
            <a:lstStyle/>
            <a:p>
              <a:pPr algn="l">
                <a:lnSpc>
                  <a:spcPts val="3030"/>
                </a:lnSpc>
              </a:pPr>
              <a:r>
                <a:rPr lang="en-US" sz="2164" b="true">
                  <a:solidFill>
                    <a:srgbClr val="000000"/>
                  </a:solidFill>
                  <a:latin typeface="TT Firs Neue Bold"/>
                  <a:ea typeface="TT Firs Neue Bold"/>
                  <a:cs typeface="TT Firs Neue Bold"/>
                  <a:sym typeface="TT Firs Neue Bold"/>
                </a:rPr>
                <a:t>Minim</a:t>
              </a:r>
              <a:r>
                <a:rPr lang="en-US" sz="2164">
                  <a:solidFill>
                    <a:srgbClr val="000000"/>
                  </a:solidFill>
                  <a:latin typeface="TT Firs Neue"/>
                  <a:ea typeface="TT Firs Neue"/>
                  <a:cs typeface="TT Firs Neue"/>
                  <a:sym typeface="TT Firs Neue"/>
                </a:rPr>
                <a:t> (Half Note) - played for 2 beats. </a:t>
              </a:r>
            </a:p>
            <a:p>
              <a:pPr algn="l" marL="0" indent="0" lvl="0">
                <a:lnSpc>
                  <a:spcPts val="3030"/>
                </a:lnSpc>
              </a:pPr>
              <a:r>
                <a:rPr lang="en-US" sz="2164">
                  <a:solidFill>
                    <a:srgbClr val="000000"/>
                  </a:solidFill>
                  <a:latin typeface="TT Firs Neue"/>
                  <a:ea typeface="TT Firs Neue"/>
                  <a:cs typeface="TT Firs Neue"/>
                  <a:sym typeface="TT Firs Neue"/>
                </a:rPr>
                <a:t>2 minims equal a semibreve.</a:t>
              </a:r>
            </a:p>
          </p:txBody>
        </p:sp>
        <p:sp>
          <p:nvSpPr>
            <p:cNvPr name="TextBox 17" id="17"/>
            <p:cNvSpPr txBox="true"/>
            <p:nvPr/>
          </p:nvSpPr>
          <p:spPr>
            <a:xfrm rot="0">
              <a:off x="10545615" y="3742555"/>
              <a:ext cx="7833006" cy="1488790"/>
            </a:xfrm>
            <a:prstGeom prst="rect">
              <a:avLst/>
            </a:prstGeom>
          </p:spPr>
          <p:txBody>
            <a:bodyPr anchor="t" rtlCol="false" tIns="0" lIns="0" bIns="0" rIns="0">
              <a:spAutoFit/>
            </a:bodyPr>
            <a:lstStyle/>
            <a:p>
              <a:pPr algn="l">
                <a:lnSpc>
                  <a:spcPts val="3030"/>
                </a:lnSpc>
              </a:pPr>
              <a:r>
                <a:rPr lang="en-US" sz="2164" b="true">
                  <a:solidFill>
                    <a:srgbClr val="000000"/>
                  </a:solidFill>
                  <a:latin typeface="TT Firs Neue Bold"/>
                  <a:ea typeface="TT Firs Neue Bold"/>
                  <a:cs typeface="TT Firs Neue Bold"/>
                  <a:sym typeface="TT Firs Neue Bold"/>
                </a:rPr>
                <a:t>Crotchet</a:t>
              </a:r>
              <a:r>
                <a:rPr lang="en-US" sz="2164">
                  <a:solidFill>
                    <a:srgbClr val="000000"/>
                  </a:solidFill>
                  <a:latin typeface="TT Firs Neue"/>
                  <a:ea typeface="TT Firs Neue"/>
                  <a:cs typeface="TT Firs Neue"/>
                  <a:sym typeface="TT Firs Neue"/>
                </a:rPr>
                <a:t> (Quarter Note) - played for 1 beat. </a:t>
              </a:r>
            </a:p>
            <a:p>
              <a:pPr algn="l" marL="0" indent="0" lvl="0">
                <a:lnSpc>
                  <a:spcPts val="3030"/>
                </a:lnSpc>
              </a:pPr>
              <a:r>
                <a:rPr lang="en-US" sz="2164">
                  <a:solidFill>
                    <a:srgbClr val="000000"/>
                  </a:solidFill>
                  <a:latin typeface="TT Firs Neue"/>
                  <a:ea typeface="TT Firs Neue"/>
                  <a:cs typeface="TT Firs Neue"/>
                  <a:sym typeface="TT Firs Neue"/>
                </a:rPr>
                <a:t>2 crotchets equal a minim. 4 crotchets equal a semibreve.</a:t>
              </a:r>
            </a:p>
          </p:txBody>
        </p:sp>
        <p:sp>
          <p:nvSpPr>
            <p:cNvPr name="TextBox 18" id="18"/>
            <p:cNvSpPr txBox="true"/>
            <p:nvPr/>
          </p:nvSpPr>
          <p:spPr>
            <a:xfrm rot="0">
              <a:off x="11194694" y="5853645"/>
              <a:ext cx="7833006" cy="1488790"/>
            </a:xfrm>
            <a:prstGeom prst="rect">
              <a:avLst/>
            </a:prstGeom>
          </p:spPr>
          <p:txBody>
            <a:bodyPr anchor="t" rtlCol="false" tIns="0" lIns="0" bIns="0" rIns="0">
              <a:spAutoFit/>
            </a:bodyPr>
            <a:lstStyle/>
            <a:p>
              <a:pPr algn="l">
                <a:lnSpc>
                  <a:spcPts val="3030"/>
                </a:lnSpc>
              </a:pPr>
              <a:r>
                <a:rPr lang="en-US" sz="2164" b="true">
                  <a:solidFill>
                    <a:srgbClr val="000000"/>
                  </a:solidFill>
                  <a:latin typeface="TT Firs Neue Bold"/>
                  <a:ea typeface="TT Firs Neue Bold"/>
                  <a:cs typeface="TT Firs Neue Bold"/>
                  <a:sym typeface="TT Firs Neue Bold"/>
                </a:rPr>
                <a:t>Quaver</a:t>
              </a:r>
              <a:r>
                <a:rPr lang="en-US" sz="2164">
                  <a:solidFill>
                    <a:srgbClr val="000000"/>
                  </a:solidFill>
                  <a:latin typeface="TT Firs Neue"/>
                  <a:ea typeface="TT Firs Neue"/>
                  <a:cs typeface="TT Firs Neue"/>
                  <a:sym typeface="TT Firs Neue"/>
                </a:rPr>
                <a:t> (Eighth Note) - played for ½ a beat. </a:t>
              </a:r>
            </a:p>
            <a:p>
              <a:pPr algn="l" marL="0" indent="0" lvl="0">
                <a:lnSpc>
                  <a:spcPts val="3030"/>
                </a:lnSpc>
              </a:pPr>
              <a:r>
                <a:rPr lang="en-US" sz="2164">
                  <a:solidFill>
                    <a:srgbClr val="000000"/>
                  </a:solidFill>
                  <a:latin typeface="TT Firs Neue"/>
                  <a:ea typeface="TT Firs Neue"/>
                  <a:cs typeface="TT Firs Neue"/>
                  <a:sym typeface="TT Firs Neue"/>
                </a:rPr>
                <a:t>2 quavers equal a crotchet. 4 quavers equal a minim. 8 quavers equal a semibreve.</a:t>
              </a:r>
            </a:p>
          </p:txBody>
        </p:sp>
      </p:grpSp>
      <p:sp>
        <p:nvSpPr>
          <p:cNvPr name="TextBox 19" id="19"/>
          <p:cNvSpPr txBox="true"/>
          <p:nvPr/>
        </p:nvSpPr>
        <p:spPr>
          <a:xfrm rot="0">
            <a:off x="802085" y="2496503"/>
            <a:ext cx="16743476" cy="1663962"/>
          </a:xfrm>
          <a:prstGeom prst="rect">
            <a:avLst/>
          </a:prstGeom>
        </p:spPr>
        <p:txBody>
          <a:bodyPr anchor="t" rtlCol="false" tIns="0" lIns="0" bIns="0" rIns="0">
            <a:spAutoFit/>
          </a:bodyPr>
          <a:lstStyle/>
          <a:p>
            <a:pPr algn="l" marL="0" indent="0" lvl="0">
              <a:lnSpc>
                <a:spcPts val="3310"/>
              </a:lnSpc>
            </a:pPr>
            <a:r>
              <a:rPr lang="en-US" sz="2364">
                <a:solidFill>
                  <a:srgbClr val="000000"/>
                </a:solidFill>
                <a:latin typeface="TT Firs Neue"/>
                <a:ea typeface="TT Firs Neue"/>
                <a:cs typeface="TT Firs Neue"/>
                <a:sym typeface="TT Firs Neue"/>
              </a:rPr>
              <a:t>Notes represent musical sounds. They have different shapes that tell us how long to play each note. </a:t>
            </a:r>
          </a:p>
          <a:p>
            <a:pPr algn="l" marL="0" indent="0" lvl="0">
              <a:lnSpc>
                <a:spcPts val="3310"/>
              </a:lnSpc>
            </a:pPr>
          </a:p>
          <a:p>
            <a:pPr algn="l" marL="0" indent="0" lvl="0">
              <a:lnSpc>
                <a:spcPts val="3310"/>
              </a:lnSpc>
            </a:pPr>
            <a:r>
              <a:rPr lang="en-US" sz="2364">
                <a:solidFill>
                  <a:srgbClr val="000000"/>
                </a:solidFill>
                <a:latin typeface="TT Firs Neue"/>
                <a:ea typeface="TT Firs Neue"/>
                <a:cs typeface="TT Firs Neue"/>
                <a:sym typeface="TT Firs Neue"/>
              </a:rPr>
              <a:t>Each note has a name. This is an Australian course and uses British naming conventions (the US name is also shown below in brackets).</a:t>
            </a:r>
          </a:p>
        </p:txBody>
      </p:sp>
      <p:sp>
        <p:nvSpPr>
          <p:cNvPr name="TextBox 20" id="20"/>
          <p:cNvSpPr txBox="true"/>
          <p:nvPr/>
        </p:nvSpPr>
        <p:spPr>
          <a:xfrm rot="0">
            <a:off x="802085" y="590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Notes</a:t>
            </a:r>
          </a:p>
        </p:txBody>
      </p:sp>
      <p:sp>
        <p:nvSpPr>
          <p:cNvPr name="TextBox 21" id="21"/>
          <p:cNvSpPr txBox="true"/>
          <p:nvPr/>
        </p:nvSpPr>
        <p:spPr>
          <a:xfrm rot="0">
            <a:off x="1079729" y="1610534"/>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1</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grpSp>
        <p:nvGrpSpPr>
          <p:cNvPr name="Group 2" id="2"/>
          <p:cNvGrpSpPr/>
          <p:nvPr/>
        </p:nvGrpSpPr>
        <p:grpSpPr>
          <a:xfrm rot="-650711">
            <a:off x="-1761280" y="-668009"/>
            <a:ext cx="19894422" cy="3975384"/>
            <a:chOff x="0" y="0"/>
            <a:chExt cx="5239683" cy="1047015"/>
          </a:xfrm>
        </p:grpSpPr>
        <p:sp>
          <p:nvSpPr>
            <p:cNvPr name="Freeform 3" id="3"/>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4" id="4"/>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sp>
        <p:nvSpPr>
          <p:cNvPr name="TextBox 5" id="5"/>
          <p:cNvSpPr txBox="true"/>
          <p:nvPr/>
        </p:nvSpPr>
        <p:spPr>
          <a:xfrm rot="0">
            <a:off x="1086656" y="209608"/>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Simple Duple Time (2/4)</a:t>
            </a:r>
          </a:p>
        </p:txBody>
      </p:sp>
      <p:sp>
        <p:nvSpPr>
          <p:cNvPr name="Freeform 6" id="6"/>
          <p:cNvSpPr/>
          <p:nvPr/>
        </p:nvSpPr>
        <p:spPr>
          <a:xfrm flipH="false" flipV="false" rot="0">
            <a:off x="-4263086" y="3748061"/>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50443" y="-2181816"/>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3268401" y="1956985"/>
            <a:ext cx="5275362" cy="4599194"/>
            <a:chOff x="0" y="0"/>
            <a:chExt cx="1690325" cy="1473668"/>
          </a:xfrm>
        </p:grpSpPr>
        <p:sp>
          <p:nvSpPr>
            <p:cNvPr name="Freeform 9" id="9"/>
            <p:cNvSpPr/>
            <p:nvPr/>
          </p:nvSpPr>
          <p:spPr>
            <a:xfrm flipH="false" flipV="false" rot="0">
              <a:off x="0" y="0"/>
              <a:ext cx="1690325" cy="1473668"/>
            </a:xfrm>
            <a:custGeom>
              <a:avLst/>
              <a:gdLst/>
              <a:ahLst/>
              <a:cxnLst/>
              <a:rect r="r" b="b" t="t" l="l"/>
              <a:pathLst>
                <a:path h="1473668" w="1690325">
                  <a:moveTo>
                    <a:pt x="0" y="0"/>
                  </a:moveTo>
                  <a:lnTo>
                    <a:pt x="1690325" y="0"/>
                  </a:lnTo>
                  <a:lnTo>
                    <a:pt x="1690325" y="1473668"/>
                  </a:lnTo>
                  <a:lnTo>
                    <a:pt x="0" y="1473668"/>
                  </a:lnTo>
                  <a:close/>
                </a:path>
              </a:pathLst>
            </a:custGeom>
            <a:solidFill>
              <a:srgbClr val="A6A5A1"/>
            </a:solidFill>
          </p:spPr>
        </p:sp>
        <p:sp>
          <p:nvSpPr>
            <p:cNvPr name="TextBox 10" id="10"/>
            <p:cNvSpPr txBox="true"/>
            <p:nvPr/>
          </p:nvSpPr>
          <p:spPr>
            <a:xfrm>
              <a:off x="0" y="-9525"/>
              <a:ext cx="1690325" cy="1483193"/>
            </a:xfrm>
            <a:prstGeom prst="rect">
              <a:avLst/>
            </a:prstGeom>
          </p:spPr>
          <p:txBody>
            <a:bodyPr anchor="ctr" rtlCol="false" tIns="41756" lIns="41756" bIns="41756" rIns="41756"/>
            <a:lstStyle/>
            <a:p>
              <a:pPr algn="ctr">
                <a:lnSpc>
                  <a:spcPts val="2772"/>
                </a:lnSpc>
              </a:pPr>
            </a:p>
          </p:txBody>
        </p:sp>
      </p:grpSp>
      <p:sp>
        <p:nvSpPr>
          <p:cNvPr name="TextBox 11" id="11"/>
          <p:cNvSpPr txBox="true"/>
          <p:nvPr/>
        </p:nvSpPr>
        <p:spPr>
          <a:xfrm rot="0">
            <a:off x="6228101" y="2776793"/>
            <a:ext cx="1918208" cy="761134"/>
          </a:xfrm>
          <a:prstGeom prst="rect">
            <a:avLst/>
          </a:prstGeom>
        </p:spPr>
        <p:txBody>
          <a:bodyPr anchor="t" rtlCol="false" tIns="0" lIns="0" bIns="0" rIns="0">
            <a:spAutoFit/>
          </a:bodyPr>
          <a:lstStyle/>
          <a:p>
            <a:pPr algn="l" marL="0" indent="0" lvl="0">
              <a:lnSpc>
                <a:spcPts val="2004"/>
              </a:lnSpc>
            </a:pPr>
            <a:r>
              <a:rPr lang="en-US" sz="1670">
                <a:solidFill>
                  <a:srgbClr val="FFFFFF"/>
                </a:solidFill>
                <a:latin typeface="TT Firs Neue"/>
                <a:ea typeface="TT Firs Neue"/>
                <a:cs typeface="TT Firs Neue"/>
                <a:sym typeface="TT Firs Neue"/>
              </a:rPr>
              <a:t>The top number shows the number of beats per bar.</a:t>
            </a:r>
          </a:p>
        </p:txBody>
      </p:sp>
      <p:sp>
        <p:nvSpPr>
          <p:cNvPr name="TextBox 12" id="12"/>
          <p:cNvSpPr txBox="true"/>
          <p:nvPr/>
        </p:nvSpPr>
        <p:spPr>
          <a:xfrm rot="0">
            <a:off x="6228101" y="3927695"/>
            <a:ext cx="2101457" cy="1262207"/>
          </a:xfrm>
          <a:prstGeom prst="rect">
            <a:avLst/>
          </a:prstGeom>
        </p:spPr>
        <p:txBody>
          <a:bodyPr anchor="t" rtlCol="false" tIns="0" lIns="0" bIns="0" rIns="0">
            <a:spAutoFit/>
          </a:bodyPr>
          <a:lstStyle/>
          <a:p>
            <a:pPr algn="l" marL="0" indent="0" lvl="0">
              <a:lnSpc>
                <a:spcPts val="2004"/>
              </a:lnSpc>
            </a:pPr>
            <a:r>
              <a:rPr lang="en-US" sz="1670">
                <a:solidFill>
                  <a:srgbClr val="FFFFFF"/>
                </a:solidFill>
                <a:latin typeface="TT Firs Neue"/>
                <a:ea typeface="TT Firs Neue"/>
                <a:cs typeface="TT Firs Neue"/>
                <a:sym typeface="TT Firs Neue"/>
              </a:rPr>
              <a:t>T</a:t>
            </a:r>
            <a:r>
              <a:rPr lang="en-US" sz="1670">
                <a:solidFill>
                  <a:srgbClr val="FFFFFF"/>
                </a:solidFill>
                <a:latin typeface="TT Firs Neue"/>
                <a:ea typeface="TT Firs Neue"/>
                <a:cs typeface="TT Firs Neue"/>
                <a:sym typeface="TT Firs Neue"/>
              </a:rPr>
              <a:t>he bottom number shows the type of note making up each beat </a:t>
            </a:r>
          </a:p>
          <a:p>
            <a:pPr algn="l" marL="0" indent="0" lvl="0">
              <a:lnSpc>
                <a:spcPts val="2004"/>
              </a:lnSpc>
            </a:pPr>
            <a:r>
              <a:rPr lang="en-US" sz="1670">
                <a:solidFill>
                  <a:srgbClr val="FFFFFF"/>
                </a:solidFill>
                <a:latin typeface="TT Firs Neue"/>
                <a:ea typeface="TT Firs Neue"/>
                <a:cs typeface="TT Firs Neue"/>
                <a:sym typeface="TT Firs Neue"/>
              </a:rPr>
              <a:t>(4 = crotchet).</a:t>
            </a:r>
          </a:p>
        </p:txBody>
      </p:sp>
      <p:sp>
        <p:nvSpPr>
          <p:cNvPr name="TextBox 13" id="13"/>
          <p:cNvSpPr txBox="true"/>
          <p:nvPr/>
        </p:nvSpPr>
        <p:spPr>
          <a:xfrm rot="0">
            <a:off x="3268401" y="5530137"/>
            <a:ext cx="5275362" cy="892536"/>
          </a:xfrm>
          <a:prstGeom prst="rect">
            <a:avLst/>
          </a:prstGeom>
        </p:spPr>
        <p:txBody>
          <a:bodyPr anchor="t" rtlCol="false" tIns="0" lIns="0" bIns="0" rIns="0">
            <a:spAutoFit/>
          </a:bodyPr>
          <a:lstStyle/>
          <a:p>
            <a:pPr algn="ctr">
              <a:lnSpc>
                <a:spcPts val="2399"/>
              </a:lnSpc>
            </a:pPr>
            <a:r>
              <a:rPr lang="en-US" sz="1999">
                <a:solidFill>
                  <a:srgbClr val="000000"/>
                </a:solidFill>
                <a:latin typeface="TT Firs Neue"/>
                <a:ea typeface="TT Firs Neue"/>
                <a:cs typeface="TT Firs Neue"/>
                <a:sym typeface="TT Firs Neue"/>
              </a:rPr>
              <a:t>This is a </a:t>
            </a:r>
            <a:r>
              <a:rPr lang="en-US" b="true" sz="1999">
                <a:solidFill>
                  <a:srgbClr val="000000"/>
                </a:solidFill>
                <a:latin typeface="TT Firs Neue Bold"/>
                <a:ea typeface="TT Firs Neue Bold"/>
                <a:cs typeface="TT Firs Neue Bold"/>
                <a:sym typeface="TT Firs Neue Bold"/>
              </a:rPr>
              <a:t>Time Signature </a:t>
            </a:r>
            <a:r>
              <a:rPr lang="en-US" sz="1999">
                <a:solidFill>
                  <a:srgbClr val="000000"/>
                </a:solidFill>
                <a:latin typeface="TT Firs Neue"/>
                <a:ea typeface="TT Firs Neue"/>
                <a:cs typeface="TT Firs Neue"/>
                <a:sym typeface="TT Firs Neue"/>
              </a:rPr>
              <a:t>and the </a:t>
            </a:r>
          </a:p>
          <a:p>
            <a:pPr algn="ctr">
              <a:lnSpc>
                <a:spcPts val="2399"/>
              </a:lnSpc>
            </a:pPr>
            <a:r>
              <a:rPr lang="en-US" sz="1999">
                <a:solidFill>
                  <a:srgbClr val="000000"/>
                </a:solidFill>
                <a:latin typeface="TT Firs Neue"/>
                <a:ea typeface="TT Firs Neue"/>
                <a:cs typeface="TT Firs Neue"/>
                <a:sym typeface="TT Firs Neue"/>
              </a:rPr>
              <a:t>Time Signature 2/4 means</a:t>
            </a:r>
          </a:p>
          <a:p>
            <a:pPr algn="ctr" marL="0" indent="0" lvl="0">
              <a:lnSpc>
                <a:spcPts val="2399"/>
              </a:lnSpc>
            </a:pPr>
            <a:r>
              <a:rPr lang="en-US" sz="1999">
                <a:solidFill>
                  <a:srgbClr val="000000"/>
                </a:solidFill>
                <a:latin typeface="TT Firs Neue"/>
                <a:ea typeface="TT Firs Neue"/>
                <a:cs typeface="TT Firs Neue"/>
                <a:sym typeface="TT Firs Neue"/>
              </a:rPr>
              <a:t>2 x crotchet beats per bar</a:t>
            </a:r>
          </a:p>
        </p:txBody>
      </p:sp>
      <p:sp>
        <p:nvSpPr>
          <p:cNvPr name="Freeform 14" id="14"/>
          <p:cNvSpPr/>
          <p:nvPr/>
        </p:nvSpPr>
        <p:spPr>
          <a:xfrm flipH="false" flipV="false" rot="0">
            <a:off x="3528131" y="2278668"/>
            <a:ext cx="2064698" cy="2883866"/>
          </a:xfrm>
          <a:custGeom>
            <a:avLst/>
            <a:gdLst/>
            <a:ahLst/>
            <a:cxnLst/>
            <a:rect r="r" b="b" t="t" l="l"/>
            <a:pathLst>
              <a:path h="2883866" w="2064698">
                <a:moveTo>
                  <a:pt x="0" y="0"/>
                </a:moveTo>
                <a:lnTo>
                  <a:pt x="2064698" y="0"/>
                </a:lnTo>
                <a:lnTo>
                  <a:pt x="2064698" y="2883866"/>
                </a:lnTo>
                <a:lnTo>
                  <a:pt x="0" y="2883866"/>
                </a:lnTo>
                <a:lnTo>
                  <a:pt x="0" y="0"/>
                </a:lnTo>
                <a:close/>
              </a:path>
            </a:pathLst>
          </a:custGeom>
          <a:blipFill>
            <a:blip r:embed="rId4"/>
            <a:stretch>
              <a:fillRect l="0" t="0" r="-432855" b="-269097"/>
            </a:stretch>
          </a:blipFill>
        </p:spPr>
      </p:sp>
      <p:sp>
        <p:nvSpPr>
          <p:cNvPr name="AutoShape 15" id="15"/>
          <p:cNvSpPr/>
          <p:nvPr/>
        </p:nvSpPr>
        <p:spPr>
          <a:xfrm flipH="true">
            <a:off x="5373510" y="3240658"/>
            <a:ext cx="697520" cy="129939"/>
          </a:xfrm>
          <a:prstGeom prst="line">
            <a:avLst/>
          </a:prstGeom>
          <a:ln cap="flat" w="95250">
            <a:solidFill>
              <a:srgbClr val="263A99"/>
            </a:solidFill>
            <a:prstDash val="solid"/>
            <a:headEnd type="none" len="sm" w="sm"/>
            <a:tailEnd type="triangle" len="med" w="lg"/>
          </a:ln>
        </p:spPr>
      </p:sp>
      <p:sp>
        <p:nvSpPr>
          <p:cNvPr name="AutoShape 16" id="16"/>
          <p:cNvSpPr/>
          <p:nvPr/>
        </p:nvSpPr>
        <p:spPr>
          <a:xfrm flipH="true" flipV="true">
            <a:off x="5373510" y="4072195"/>
            <a:ext cx="697520" cy="354202"/>
          </a:xfrm>
          <a:prstGeom prst="line">
            <a:avLst/>
          </a:prstGeom>
          <a:ln cap="flat" w="95250">
            <a:solidFill>
              <a:srgbClr val="263A99"/>
            </a:solidFill>
            <a:prstDash val="solid"/>
            <a:headEnd type="none" len="sm" w="sm"/>
            <a:tailEnd type="triangle" len="med" w="lg"/>
          </a:ln>
        </p:spPr>
      </p:sp>
      <p:grpSp>
        <p:nvGrpSpPr>
          <p:cNvPr name="Group 17" id="17"/>
          <p:cNvGrpSpPr/>
          <p:nvPr/>
        </p:nvGrpSpPr>
        <p:grpSpPr>
          <a:xfrm rot="0">
            <a:off x="8815561" y="1956985"/>
            <a:ext cx="6716287" cy="4599194"/>
            <a:chOff x="0" y="0"/>
            <a:chExt cx="2083415" cy="1426686"/>
          </a:xfrm>
        </p:grpSpPr>
        <p:sp>
          <p:nvSpPr>
            <p:cNvPr name="Freeform 18" id="18"/>
            <p:cNvSpPr/>
            <p:nvPr/>
          </p:nvSpPr>
          <p:spPr>
            <a:xfrm flipH="false" flipV="false" rot="0">
              <a:off x="0" y="0"/>
              <a:ext cx="2083415" cy="1426686"/>
            </a:xfrm>
            <a:custGeom>
              <a:avLst/>
              <a:gdLst/>
              <a:ahLst/>
              <a:cxnLst/>
              <a:rect r="r" b="b" t="t" l="l"/>
              <a:pathLst>
                <a:path h="1426686" w="2083415">
                  <a:moveTo>
                    <a:pt x="0" y="0"/>
                  </a:moveTo>
                  <a:lnTo>
                    <a:pt x="2083415" y="0"/>
                  </a:lnTo>
                  <a:lnTo>
                    <a:pt x="2083415" y="1426686"/>
                  </a:lnTo>
                  <a:lnTo>
                    <a:pt x="0" y="1426686"/>
                  </a:lnTo>
                  <a:close/>
                </a:path>
              </a:pathLst>
            </a:custGeom>
            <a:solidFill>
              <a:srgbClr val="A6A5A1"/>
            </a:solidFill>
          </p:spPr>
        </p:sp>
        <p:sp>
          <p:nvSpPr>
            <p:cNvPr name="TextBox 19" id="19"/>
            <p:cNvSpPr txBox="true"/>
            <p:nvPr/>
          </p:nvSpPr>
          <p:spPr>
            <a:xfrm>
              <a:off x="0" y="-47625"/>
              <a:ext cx="2083415" cy="1474311"/>
            </a:xfrm>
            <a:prstGeom prst="rect">
              <a:avLst/>
            </a:prstGeom>
          </p:spPr>
          <p:txBody>
            <a:bodyPr anchor="ctr" rtlCol="false" tIns="43131" lIns="43131" bIns="43131" rIns="43131"/>
            <a:lstStyle/>
            <a:p>
              <a:pPr algn="ctr">
                <a:lnSpc>
                  <a:spcPts val="3359"/>
                </a:lnSpc>
              </a:pPr>
            </a:p>
          </p:txBody>
        </p:sp>
      </p:grpSp>
      <p:sp>
        <p:nvSpPr>
          <p:cNvPr name="Freeform 20" id="20"/>
          <p:cNvSpPr/>
          <p:nvPr/>
        </p:nvSpPr>
        <p:spPr>
          <a:xfrm flipH="false" flipV="false" rot="0">
            <a:off x="8970385" y="3659006"/>
            <a:ext cx="6486508" cy="1320678"/>
          </a:xfrm>
          <a:custGeom>
            <a:avLst/>
            <a:gdLst/>
            <a:ahLst/>
            <a:cxnLst/>
            <a:rect r="r" b="b" t="t" l="l"/>
            <a:pathLst>
              <a:path h="1320678" w="6486508">
                <a:moveTo>
                  <a:pt x="0" y="0"/>
                </a:moveTo>
                <a:lnTo>
                  <a:pt x="6486508" y="0"/>
                </a:lnTo>
                <a:lnTo>
                  <a:pt x="6486508" y="1320677"/>
                </a:lnTo>
                <a:lnTo>
                  <a:pt x="0" y="1320677"/>
                </a:lnTo>
                <a:lnTo>
                  <a:pt x="0" y="0"/>
                </a:lnTo>
                <a:close/>
              </a:path>
            </a:pathLst>
          </a:custGeom>
          <a:blipFill>
            <a:blip r:embed="rId5"/>
            <a:stretch>
              <a:fillRect l="0" t="0" r="-20679" b="0"/>
            </a:stretch>
          </a:blipFill>
        </p:spPr>
      </p:sp>
      <p:sp>
        <p:nvSpPr>
          <p:cNvPr name="TextBox 21" id="21"/>
          <p:cNvSpPr txBox="true"/>
          <p:nvPr/>
        </p:nvSpPr>
        <p:spPr>
          <a:xfrm rot="0">
            <a:off x="8970385" y="5053905"/>
            <a:ext cx="6397008" cy="1090319"/>
          </a:xfrm>
          <a:prstGeom prst="rect">
            <a:avLst/>
          </a:prstGeom>
        </p:spPr>
        <p:txBody>
          <a:bodyPr anchor="t" rtlCol="false" tIns="0" lIns="0" bIns="0" rIns="0">
            <a:spAutoFit/>
          </a:bodyPr>
          <a:lstStyle/>
          <a:p>
            <a:pPr algn="l">
              <a:lnSpc>
                <a:spcPts val="2172"/>
              </a:lnSpc>
            </a:pPr>
            <a:r>
              <a:rPr lang="en-US" sz="1810" b="true">
                <a:solidFill>
                  <a:srgbClr val="0B0A0A"/>
                </a:solidFill>
                <a:latin typeface="TT Firs Neue Bold"/>
                <a:ea typeface="TT Firs Neue Bold"/>
                <a:cs typeface="TT Firs Neue Bold"/>
                <a:sym typeface="TT Firs Neue Bold"/>
              </a:rPr>
              <a:t>                     One Minim                             Four Quavers</a:t>
            </a:r>
          </a:p>
          <a:p>
            <a:pPr algn="ctr" marL="0" indent="0" lvl="0">
              <a:lnSpc>
                <a:spcPts val="2172"/>
              </a:lnSpc>
            </a:pPr>
            <a:r>
              <a:rPr lang="en-US" sz="1810">
                <a:solidFill>
                  <a:srgbClr val="0B0A0A"/>
                </a:solidFill>
                <a:latin typeface="TT Firs Neue"/>
                <a:ea typeface="TT Firs Neue"/>
                <a:cs typeface="TT Firs Neue"/>
                <a:sym typeface="TT Firs Neue"/>
              </a:rPr>
              <a:t>... are all valid.</a:t>
            </a:r>
          </a:p>
          <a:p>
            <a:pPr algn="l" marL="0" indent="0" lvl="0">
              <a:lnSpc>
                <a:spcPts val="2172"/>
              </a:lnSpc>
            </a:pPr>
          </a:p>
          <a:p>
            <a:pPr algn="l" marL="0" indent="0" lvl="0">
              <a:lnSpc>
                <a:spcPts val="2172"/>
              </a:lnSpc>
            </a:pPr>
            <a:r>
              <a:rPr lang="en-US" b="true" sz="1810">
                <a:solidFill>
                  <a:srgbClr val="0B0A0A"/>
                </a:solidFill>
                <a:latin typeface="TT Firs Neue Bold"/>
                <a:ea typeface="TT Firs Neue Bold"/>
                <a:cs typeface="TT Firs Neue Bold"/>
                <a:sym typeface="TT Firs Neue Bold"/>
              </a:rPr>
              <a:t>NB: </a:t>
            </a:r>
            <a:r>
              <a:rPr lang="en-US" sz="1810">
                <a:solidFill>
                  <a:srgbClr val="0B0A0A"/>
                </a:solidFill>
                <a:latin typeface="TT Firs Neue"/>
                <a:ea typeface="TT Firs Neue"/>
                <a:cs typeface="TT Firs Neue"/>
                <a:sym typeface="TT Firs Neue"/>
              </a:rPr>
              <a:t>You’ll never see a Semibreve in 2/4 time as it won’t fit.</a:t>
            </a:r>
          </a:p>
        </p:txBody>
      </p:sp>
      <p:sp>
        <p:nvSpPr>
          <p:cNvPr name="TextBox 22" id="22"/>
          <p:cNvSpPr txBox="true"/>
          <p:nvPr/>
        </p:nvSpPr>
        <p:spPr>
          <a:xfrm rot="0">
            <a:off x="8970385" y="2549546"/>
            <a:ext cx="6397008" cy="540397"/>
          </a:xfrm>
          <a:prstGeom prst="rect">
            <a:avLst/>
          </a:prstGeom>
        </p:spPr>
        <p:txBody>
          <a:bodyPr anchor="t" rtlCol="false" tIns="0" lIns="0" bIns="0" rIns="0">
            <a:spAutoFit/>
          </a:bodyPr>
          <a:lstStyle/>
          <a:p>
            <a:pPr algn="l" marL="0" indent="0" lvl="0">
              <a:lnSpc>
                <a:spcPts val="2172"/>
              </a:lnSpc>
            </a:pPr>
            <a:r>
              <a:rPr lang="en-US" sz="1810">
                <a:solidFill>
                  <a:srgbClr val="0B0A0A"/>
                </a:solidFill>
                <a:latin typeface="TT Firs Neue"/>
                <a:ea typeface="TT Firs Neue"/>
                <a:cs typeface="TT Firs Neue"/>
                <a:sym typeface="TT Firs Neue"/>
              </a:rPr>
              <a:t>Of course, you can use any notes that are the equivalent of two crotchets:</a:t>
            </a:r>
          </a:p>
        </p:txBody>
      </p:sp>
      <p:sp>
        <p:nvSpPr>
          <p:cNvPr name="TextBox 23" id="23"/>
          <p:cNvSpPr txBox="true"/>
          <p:nvPr/>
        </p:nvSpPr>
        <p:spPr>
          <a:xfrm rot="0">
            <a:off x="8975200" y="3338235"/>
            <a:ext cx="6397008" cy="265436"/>
          </a:xfrm>
          <a:prstGeom prst="rect">
            <a:avLst/>
          </a:prstGeom>
        </p:spPr>
        <p:txBody>
          <a:bodyPr anchor="t" rtlCol="false" tIns="0" lIns="0" bIns="0" rIns="0">
            <a:spAutoFit/>
          </a:bodyPr>
          <a:lstStyle/>
          <a:p>
            <a:pPr algn="l" marL="0" indent="0" lvl="0">
              <a:lnSpc>
                <a:spcPts val="2172"/>
              </a:lnSpc>
            </a:pPr>
            <a:r>
              <a:rPr lang="en-US" b="true" sz="1810">
                <a:solidFill>
                  <a:srgbClr val="0B0A0A"/>
                </a:solidFill>
                <a:latin typeface="TT Firs Neue Bold"/>
                <a:ea typeface="TT Firs Neue Bold"/>
                <a:cs typeface="TT Firs Neue Bold"/>
                <a:sym typeface="TT Firs Neue Bold"/>
              </a:rPr>
              <a:t>                                       Two Crotchets</a:t>
            </a:r>
          </a:p>
        </p:txBody>
      </p:sp>
      <p:sp>
        <p:nvSpPr>
          <p:cNvPr name="Freeform 24" id="24"/>
          <p:cNvSpPr/>
          <p:nvPr/>
        </p:nvSpPr>
        <p:spPr>
          <a:xfrm flipH="false" flipV="false" rot="0">
            <a:off x="2860824" y="7923693"/>
            <a:ext cx="10364206" cy="1557396"/>
          </a:xfrm>
          <a:custGeom>
            <a:avLst/>
            <a:gdLst/>
            <a:ahLst/>
            <a:cxnLst/>
            <a:rect r="r" b="b" t="t" l="l"/>
            <a:pathLst>
              <a:path h="1557396" w="10364206">
                <a:moveTo>
                  <a:pt x="0" y="0"/>
                </a:moveTo>
                <a:lnTo>
                  <a:pt x="10364206" y="0"/>
                </a:lnTo>
                <a:lnTo>
                  <a:pt x="10364206" y="1557396"/>
                </a:lnTo>
                <a:lnTo>
                  <a:pt x="0" y="1557396"/>
                </a:lnTo>
                <a:lnTo>
                  <a:pt x="0" y="0"/>
                </a:lnTo>
                <a:close/>
              </a:path>
            </a:pathLst>
          </a:custGeom>
          <a:blipFill>
            <a:blip r:embed="rId6"/>
            <a:stretch>
              <a:fillRect l="0" t="-256997" r="0" b="0"/>
            </a:stretch>
          </a:blipFill>
        </p:spPr>
      </p:sp>
      <p:grpSp>
        <p:nvGrpSpPr>
          <p:cNvPr name="Group 25" id="25"/>
          <p:cNvGrpSpPr/>
          <p:nvPr/>
        </p:nvGrpSpPr>
        <p:grpSpPr>
          <a:xfrm rot="0">
            <a:off x="3911672" y="9566814"/>
            <a:ext cx="9190698" cy="556565"/>
            <a:chOff x="0" y="0"/>
            <a:chExt cx="12254264" cy="742087"/>
          </a:xfrm>
        </p:grpSpPr>
        <p:grpSp>
          <p:nvGrpSpPr>
            <p:cNvPr name="Group 26" id="26"/>
            <p:cNvGrpSpPr/>
            <p:nvPr/>
          </p:nvGrpSpPr>
          <p:grpSpPr>
            <a:xfrm rot="0">
              <a:off x="0" y="0"/>
              <a:ext cx="2901375" cy="742087"/>
              <a:chOff x="0" y="0"/>
              <a:chExt cx="573111" cy="146585"/>
            </a:xfrm>
          </p:grpSpPr>
          <p:sp>
            <p:nvSpPr>
              <p:cNvPr name="Freeform 27" id="27"/>
              <p:cNvSpPr/>
              <p:nvPr/>
            </p:nvSpPr>
            <p:spPr>
              <a:xfrm flipH="false" flipV="false" rot="0">
                <a:off x="0" y="0"/>
                <a:ext cx="573111" cy="146585"/>
              </a:xfrm>
              <a:custGeom>
                <a:avLst/>
                <a:gdLst/>
                <a:ahLst/>
                <a:cxnLst/>
                <a:rect r="r" b="b" t="t" l="l"/>
                <a:pathLst>
                  <a:path h="146585" w="573111">
                    <a:moveTo>
                      <a:pt x="0" y="0"/>
                    </a:moveTo>
                    <a:lnTo>
                      <a:pt x="573111" y="0"/>
                    </a:lnTo>
                    <a:lnTo>
                      <a:pt x="573111" y="146585"/>
                    </a:lnTo>
                    <a:lnTo>
                      <a:pt x="0" y="146585"/>
                    </a:lnTo>
                    <a:close/>
                  </a:path>
                </a:pathLst>
              </a:custGeom>
              <a:solidFill>
                <a:srgbClr val="38B6FF"/>
              </a:solidFill>
            </p:spPr>
          </p:sp>
          <p:sp>
            <p:nvSpPr>
              <p:cNvPr name="TextBox 28" id="28"/>
              <p:cNvSpPr txBox="true"/>
              <p:nvPr/>
            </p:nvSpPr>
            <p:spPr>
              <a:xfrm>
                <a:off x="0" y="-47625"/>
                <a:ext cx="573111" cy="194210"/>
              </a:xfrm>
              <a:prstGeom prst="rect">
                <a:avLst/>
              </a:prstGeom>
            </p:spPr>
            <p:txBody>
              <a:bodyPr anchor="ctr" rtlCol="false" tIns="50800" lIns="50800" bIns="50800" rIns="50800"/>
              <a:lstStyle/>
              <a:p>
                <a:pPr algn="ctr">
                  <a:lnSpc>
                    <a:spcPts val="3360"/>
                  </a:lnSpc>
                </a:pPr>
                <a:r>
                  <a:rPr lang="en-US" sz="2400">
                    <a:solidFill>
                      <a:srgbClr val="FFFFFF"/>
                    </a:solidFill>
                    <a:latin typeface="TT Firs Neue"/>
                    <a:ea typeface="TT Firs Neue"/>
                    <a:cs typeface="TT Firs Neue"/>
                    <a:sym typeface="TT Firs Neue"/>
                  </a:rPr>
                  <a:t>Bar 1</a:t>
                </a:r>
              </a:p>
            </p:txBody>
          </p:sp>
        </p:grpSp>
        <p:grpSp>
          <p:nvGrpSpPr>
            <p:cNvPr name="Group 29" id="29"/>
            <p:cNvGrpSpPr/>
            <p:nvPr/>
          </p:nvGrpSpPr>
          <p:grpSpPr>
            <a:xfrm rot="0">
              <a:off x="3244275" y="0"/>
              <a:ext cx="3010719" cy="742087"/>
              <a:chOff x="0" y="0"/>
              <a:chExt cx="594710" cy="146585"/>
            </a:xfrm>
          </p:grpSpPr>
          <p:sp>
            <p:nvSpPr>
              <p:cNvPr name="Freeform 30" id="30"/>
              <p:cNvSpPr/>
              <p:nvPr/>
            </p:nvSpPr>
            <p:spPr>
              <a:xfrm flipH="false" flipV="false" rot="0">
                <a:off x="0" y="0"/>
                <a:ext cx="594710" cy="146585"/>
              </a:xfrm>
              <a:custGeom>
                <a:avLst/>
                <a:gdLst/>
                <a:ahLst/>
                <a:cxnLst/>
                <a:rect r="r" b="b" t="t" l="l"/>
                <a:pathLst>
                  <a:path h="146585" w="594710">
                    <a:moveTo>
                      <a:pt x="0" y="0"/>
                    </a:moveTo>
                    <a:lnTo>
                      <a:pt x="594710" y="0"/>
                    </a:lnTo>
                    <a:lnTo>
                      <a:pt x="594710" y="146585"/>
                    </a:lnTo>
                    <a:lnTo>
                      <a:pt x="0" y="146585"/>
                    </a:lnTo>
                    <a:close/>
                  </a:path>
                </a:pathLst>
              </a:custGeom>
              <a:solidFill>
                <a:srgbClr val="38B6FF"/>
              </a:solidFill>
            </p:spPr>
          </p:sp>
          <p:sp>
            <p:nvSpPr>
              <p:cNvPr name="TextBox 31" id="31"/>
              <p:cNvSpPr txBox="true"/>
              <p:nvPr/>
            </p:nvSpPr>
            <p:spPr>
              <a:xfrm>
                <a:off x="0" y="-47625"/>
                <a:ext cx="594710" cy="194210"/>
              </a:xfrm>
              <a:prstGeom prst="rect">
                <a:avLst/>
              </a:prstGeom>
            </p:spPr>
            <p:txBody>
              <a:bodyPr anchor="ctr" rtlCol="false" tIns="50800" lIns="50800" bIns="50800" rIns="50800"/>
              <a:lstStyle/>
              <a:p>
                <a:pPr algn="ctr">
                  <a:lnSpc>
                    <a:spcPts val="3360"/>
                  </a:lnSpc>
                </a:pPr>
                <a:r>
                  <a:rPr lang="en-US" sz="2400">
                    <a:solidFill>
                      <a:srgbClr val="FFFFFF"/>
                    </a:solidFill>
                    <a:latin typeface="TT Firs Neue"/>
                    <a:ea typeface="TT Firs Neue"/>
                    <a:cs typeface="TT Firs Neue"/>
                    <a:sym typeface="TT Firs Neue"/>
                  </a:rPr>
                  <a:t>Bar 2</a:t>
                </a:r>
              </a:p>
            </p:txBody>
          </p:sp>
        </p:grpSp>
        <p:grpSp>
          <p:nvGrpSpPr>
            <p:cNvPr name="Group 32" id="32"/>
            <p:cNvGrpSpPr/>
            <p:nvPr/>
          </p:nvGrpSpPr>
          <p:grpSpPr>
            <a:xfrm rot="0">
              <a:off x="6594317" y="0"/>
              <a:ext cx="3053184" cy="742087"/>
              <a:chOff x="0" y="0"/>
              <a:chExt cx="603098" cy="146585"/>
            </a:xfrm>
          </p:grpSpPr>
          <p:sp>
            <p:nvSpPr>
              <p:cNvPr name="Freeform 33" id="33"/>
              <p:cNvSpPr/>
              <p:nvPr/>
            </p:nvSpPr>
            <p:spPr>
              <a:xfrm flipH="false" flipV="false" rot="0">
                <a:off x="0" y="0"/>
                <a:ext cx="603098" cy="146585"/>
              </a:xfrm>
              <a:custGeom>
                <a:avLst/>
                <a:gdLst/>
                <a:ahLst/>
                <a:cxnLst/>
                <a:rect r="r" b="b" t="t" l="l"/>
                <a:pathLst>
                  <a:path h="146585" w="603098">
                    <a:moveTo>
                      <a:pt x="0" y="0"/>
                    </a:moveTo>
                    <a:lnTo>
                      <a:pt x="603098" y="0"/>
                    </a:lnTo>
                    <a:lnTo>
                      <a:pt x="603098" y="146585"/>
                    </a:lnTo>
                    <a:lnTo>
                      <a:pt x="0" y="146585"/>
                    </a:lnTo>
                    <a:close/>
                  </a:path>
                </a:pathLst>
              </a:custGeom>
              <a:solidFill>
                <a:srgbClr val="38B6FF"/>
              </a:solidFill>
            </p:spPr>
          </p:sp>
          <p:sp>
            <p:nvSpPr>
              <p:cNvPr name="TextBox 34" id="34"/>
              <p:cNvSpPr txBox="true"/>
              <p:nvPr/>
            </p:nvSpPr>
            <p:spPr>
              <a:xfrm>
                <a:off x="0" y="-47625"/>
                <a:ext cx="603098" cy="194210"/>
              </a:xfrm>
              <a:prstGeom prst="rect">
                <a:avLst/>
              </a:prstGeom>
            </p:spPr>
            <p:txBody>
              <a:bodyPr anchor="ctr" rtlCol="false" tIns="50800" lIns="50800" bIns="50800" rIns="50800"/>
              <a:lstStyle/>
              <a:p>
                <a:pPr algn="ctr">
                  <a:lnSpc>
                    <a:spcPts val="3360"/>
                  </a:lnSpc>
                </a:pPr>
                <a:r>
                  <a:rPr lang="en-US" sz="2400">
                    <a:solidFill>
                      <a:srgbClr val="FFFFFF"/>
                    </a:solidFill>
                    <a:latin typeface="TT Firs Neue"/>
                    <a:ea typeface="TT Firs Neue"/>
                    <a:cs typeface="TT Firs Neue"/>
                    <a:sym typeface="TT Firs Neue"/>
                  </a:rPr>
                  <a:t>Bar 3</a:t>
                </a:r>
              </a:p>
            </p:txBody>
          </p:sp>
        </p:grpSp>
        <p:grpSp>
          <p:nvGrpSpPr>
            <p:cNvPr name="Group 35" id="35"/>
            <p:cNvGrpSpPr/>
            <p:nvPr/>
          </p:nvGrpSpPr>
          <p:grpSpPr>
            <a:xfrm rot="0">
              <a:off x="9844904" y="0"/>
              <a:ext cx="2409360" cy="742087"/>
              <a:chOff x="0" y="0"/>
              <a:chExt cx="475923" cy="146585"/>
            </a:xfrm>
          </p:grpSpPr>
          <p:sp>
            <p:nvSpPr>
              <p:cNvPr name="Freeform 36" id="36"/>
              <p:cNvSpPr/>
              <p:nvPr/>
            </p:nvSpPr>
            <p:spPr>
              <a:xfrm flipH="false" flipV="false" rot="0">
                <a:off x="0" y="0"/>
                <a:ext cx="475923" cy="146585"/>
              </a:xfrm>
              <a:custGeom>
                <a:avLst/>
                <a:gdLst/>
                <a:ahLst/>
                <a:cxnLst/>
                <a:rect r="r" b="b" t="t" l="l"/>
                <a:pathLst>
                  <a:path h="146585" w="475923">
                    <a:moveTo>
                      <a:pt x="0" y="0"/>
                    </a:moveTo>
                    <a:lnTo>
                      <a:pt x="475923" y="0"/>
                    </a:lnTo>
                    <a:lnTo>
                      <a:pt x="475923" y="146585"/>
                    </a:lnTo>
                    <a:lnTo>
                      <a:pt x="0" y="146585"/>
                    </a:lnTo>
                    <a:close/>
                  </a:path>
                </a:pathLst>
              </a:custGeom>
              <a:solidFill>
                <a:srgbClr val="38B6FF"/>
              </a:solidFill>
            </p:spPr>
          </p:sp>
          <p:sp>
            <p:nvSpPr>
              <p:cNvPr name="TextBox 37" id="37"/>
              <p:cNvSpPr txBox="true"/>
              <p:nvPr/>
            </p:nvSpPr>
            <p:spPr>
              <a:xfrm>
                <a:off x="0" y="-47625"/>
                <a:ext cx="475923" cy="194210"/>
              </a:xfrm>
              <a:prstGeom prst="rect">
                <a:avLst/>
              </a:prstGeom>
            </p:spPr>
            <p:txBody>
              <a:bodyPr anchor="ctr" rtlCol="false" tIns="50800" lIns="50800" bIns="50800" rIns="50800"/>
              <a:lstStyle/>
              <a:p>
                <a:pPr algn="ctr">
                  <a:lnSpc>
                    <a:spcPts val="3360"/>
                  </a:lnSpc>
                </a:pPr>
                <a:r>
                  <a:rPr lang="en-US" sz="2400">
                    <a:solidFill>
                      <a:srgbClr val="FFFFFF"/>
                    </a:solidFill>
                    <a:latin typeface="TT Firs Neue"/>
                    <a:ea typeface="TT Firs Neue"/>
                    <a:cs typeface="TT Firs Neue"/>
                    <a:sym typeface="TT Firs Neue"/>
                  </a:rPr>
                  <a:t>Bar 4</a:t>
                </a:r>
              </a:p>
            </p:txBody>
          </p:sp>
        </p:grpSp>
      </p:grpSp>
      <p:sp>
        <p:nvSpPr>
          <p:cNvPr name="TextBox 38" id="38"/>
          <p:cNvSpPr txBox="true"/>
          <p:nvPr/>
        </p:nvSpPr>
        <p:spPr>
          <a:xfrm rot="0">
            <a:off x="2860824" y="7047393"/>
            <a:ext cx="13177221" cy="638175"/>
          </a:xfrm>
          <a:prstGeom prst="rect">
            <a:avLst/>
          </a:prstGeom>
        </p:spPr>
        <p:txBody>
          <a:bodyPr anchor="t" rtlCol="false" tIns="0" lIns="0" bIns="0" rIns="0">
            <a:spAutoFit/>
          </a:bodyPr>
          <a:lstStyle/>
          <a:p>
            <a:pPr algn="l" marL="0" indent="0" lvl="0">
              <a:lnSpc>
                <a:spcPts val="2558"/>
              </a:lnSpc>
            </a:pPr>
            <a:r>
              <a:rPr lang="en-US" b="true" sz="2132">
                <a:solidFill>
                  <a:srgbClr val="0B0A0A"/>
                </a:solidFill>
                <a:latin typeface="TT Firs Neue Bold"/>
                <a:ea typeface="TT Firs Neue Bold"/>
                <a:cs typeface="TT Firs Neue Bold"/>
                <a:sym typeface="TT Firs Neue Bold"/>
              </a:rPr>
              <a:t>Bar Lines </a:t>
            </a:r>
            <a:r>
              <a:rPr lang="en-US" sz="2132">
                <a:solidFill>
                  <a:srgbClr val="0B0A0A"/>
                </a:solidFill>
                <a:latin typeface="TT Firs Neue"/>
                <a:ea typeface="TT Firs Neue"/>
                <a:cs typeface="TT Firs Neue"/>
                <a:sym typeface="TT Firs Neue"/>
              </a:rPr>
              <a:t>divide music into </a:t>
            </a:r>
            <a:r>
              <a:rPr lang="en-US" b="true" sz="2132">
                <a:solidFill>
                  <a:srgbClr val="0B0A0A"/>
                </a:solidFill>
                <a:latin typeface="TT Firs Neue Bold"/>
                <a:ea typeface="TT Firs Neue Bold"/>
                <a:cs typeface="TT Firs Neue Bold"/>
                <a:sym typeface="TT Firs Neue Bold"/>
              </a:rPr>
              <a:t>Measures</a:t>
            </a:r>
            <a:r>
              <a:rPr lang="en-US" sz="2132">
                <a:solidFill>
                  <a:srgbClr val="0B0A0A"/>
                </a:solidFill>
                <a:latin typeface="TT Firs Neue"/>
                <a:ea typeface="TT Firs Neue"/>
                <a:cs typeface="TT Firs Neue"/>
                <a:sym typeface="TT Firs Neue"/>
              </a:rPr>
              <a:t>. Notes are grouped according to the time signature to show the beats per bar clearly. The example above shows three bars. The music below is divided into four bars.</a:t>
            </a:r>
          </a:p>
        </p:txBody>
      </p:sp>
      <p:sp>
        <p:nvSpPr>
          <p:cNvPr name="TextBox 39" id="39"/>
          <p:cNvSpPr txBox="true"/>
          <p:nvPr/>
        </p:nvSpPr>
        <p:spPr>
          <a:xfrm rot="0">
            <a:off x="1086656" y="1272058"/>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8</a:t>
            </a:r>
          </a:p>
        </p:txBody>
      </p:sp>
      <p:grpSp>
        <p:nvGrpSpPr>
          <p:cNvPr name="Group 40" id="40"/>
          <p:cNvGrpSpPr/>
          <p:nvPr/>
        </p:nvGrpSpPr>
        <p:grpSpPr>
          <a:xfrm rot="0">
            <a:off x="13950443" y="8072229"/>
            <a:ext cx="3982717" cy="1900735"/>
            <a:chOff x="0" y="0"/>
            <a:chExt cx="1048946" cy="500605"/>
          </a:xfrm>
        </p:grpSpPr>
        <p:sp>
          <p:nvSpPr>
            <p:cNvPr name="Freeform 41" id="41"/>
            <p:cNvSpPr/>
            <p:nvPr/>
          </p:nvSpPr>
          <p:spPr>
            <a:xfrm flipH="false" flipV="false" rot="0">
              <a:off x="0" y="0"/>
              <a:ext cx="1048946" cy="500605"/>
            </a:xfrm>
            <a:custGeom>
              <a:avLst/>
              <a:gdLst/>
              <a:ahLst/>
              <a:cxnLst/>
              <a:rect r="r" b="b" t="t" l="l"/>
              <a:pathLst>
                <a:path h="500605" w="1048946">
                  <a:moveTo>
                    <a:pt x="0" y="0"/>
                  </a:moveTo>
                  <a:lnTo>
                    <a:pt x="1048946" y="0"/>
                  </a:lnTo>
                  <a:lnTo>
                    <a:pt x="1048946" y="500605"/>
                  </a:lnTo>
                  <a:lnTo>
                    <a:pt x="0" y="500605"/>
                  </a:lnTo>
                  <a:close/>
                </a:path>
              </a:pathLst>
            </a:custGeom>
            <a:solidFill>
              <a:srgbClr val="D9D9D9"/>
            </a:solidFill>
          </p:spPr>
        </p:sp>
        <p:sp>
          <p:nvSpPr>
            <p:cNvPr name="TextBox 42" id="42"/>
            <p:cNvSpPr txBox="true"/>
            <p:nvPr/>
          </p:nvSpPr>
          <p:spPr>
            <a:xfrm>
              <a:off x="0" y="-9525"/>
              <a:ext cx="1048946" cy="510130"/>
            </a:xfrm>
            <a:prstGeom prst="rect">
              <a:avLst/>
            </a:prstGeom>
          </p:spPr>
          <p:txBody>
            <a:bodyPr anchor="ctr" rtlCol="false" tIns="50800" lIns="50800" bIns="50800" rIns="50800"/>
            <a:lstStyle/>
            <a:p>
              <a:pPr algn="ctr">
                <a:lnSpc>
                  <a:spcPts val="2772"/>
                </a:lnSpc>
              </a:pPr>
            </a:p>
          </p:txBody>
        </p:sp>
      </p:grpSp>
      <p:sp>
        <p:nvSpPr>
          <p:cNvPr name="TextBox 43" id="43"/>
          <p:cNvSpPr txBox="true"/>
          <p:nvPr/>
        </p:nvSpPr>
        <p:spPr>
          <a:xfrm rot="0">
            <a:off x="14136010" y="8188661"/>
            <a:ext cx="3594142" cy="1724025"/>
          </a:xfrm>
          <a:prstGeom prst="rect">
            <a:avLst/>
          </a:prstGeom>
        </p:spPr>
        <p:txBody>
          <a:bodyPr anchor="t" rtlCol="false" tIns="0" lIns="0" bIns="0" rIns="0">
            <a:spAutoFit/>
          </a:bodyPr>
          <a:lstStyle/>
          <a:p>
            <a:pPr algn="ctr">
              <a:lnSpc>
                <a:spcPts val="2772"/>
              </a:lnSpc>
            </a:pPr>
            <a:r>
              <a:rPr lang="en-US" sz="2310">
                <a:solidFill>
                  <a:srgbClr val="0B0A0A"/>
                </a:solidFill>
                <a:latin typeface="TT Firs Neue"/>
                <a:ea typeface="TT Firs Neue"/>
                <a:cs typeface="TT Firs Neue"/>
                <a:sym typeface="TT Firs Neue"/>
              </a:rPr>
              <a:t>A </a:t>
            </a:r>
            <a:r>
              <a:rPr lang="en-US" sz="2310" b="true">
                <a:solidFill>
                  <a:srgbClr val="0B0A0A"/>
                </a:solidFill>
                <a:latin typeface="TT Firs Neue Bold"/>
                <a:ea typeface="TT Firs Neue Bold"/>
                <a:cs typeface="TT Firs Neue Bold"/>
                <a:sym typeface="TT Firs Neue Bold"/>
              </a:rPr>
              <a:t>Classical </a:t>
            </a:r>
            <a:r>
              <a:rPr lang="en-US" sz="2310">
                <a:solidFill>
                  <a:srgbClr val="0B0A0A"/>
                </a:solidFill>
                <a:latin typeface="TT Firs Neue"/>
                <a:ea typeface="TT Firs Neue"/>
                <a:cs typeface="TT Firs Neue"/>
                <a:sym typeface="TT Firs Neue"/>
              </a:rPr>
              <a:t>Example of music in 2/4 time is:</a:t>
            </a:r>
          </a:p>
          <a:p>
            <a:pPr algn="ctr">
              <a:lnSpc>
                <a:spcPts val="2772"/>
              </a:lnSpc>
            </a:pPr>
            <a:r>
              <a:rPr lang="en-US" sz="2310" b="true">
                <a:solidFill>
                  <a:srgbClr val="0B0A0A"/>
                </a:solidFill>
                <a:latin typeface="TT Firs Neue Bold"/>
                <a:ea typeface="TT Firs Neue Bold"/>
                <a:cs typeface="TT Firs Neue Bold"/>
                <a:sym typeface="TT Firs Neue Bold"/>
              </a:rPr>
              <a:t>William Tell Overture</a:t>
            </a:r>
          </a:p>
          <a:p>
            <a:pPr algn="ctr">
              <a:lnSpc>
                <a:spcPts val="2772"/>
              </a:lnSpc>
            </a:pPr>
            <a:r>
              <a:rPr lang="en-US" sz="2310">
                <a:solidFill>
                  <a:srgbClr val="0B0A0A"/>
                </a:solidFill>
                <a:latin typeface="TT Firs Neue"/>
                <a:ea typeface="TT Firs Neue"/>
                <a:cs typeface="TT Firs Neue"/>
                <a:sym typeface="TT Firs Neue"/>
              </a:rPr>
              <a:t>Gioachino Rossini</a:t>
            </a:r>
          </a:p>
          <a:p>
            <a:pPr algn="ctr" marL="0" indent="0" lvl="0">
              <a:lnSpc>
                <a:spcPts val="2772"/>
              </a:lnSpc>
            </a:pPr>
            <a:r>
              <a:rPr lang="en-US" sz="2310">
                <a:solidFill>
                  <a:srgbClr val="0B0A0A"/>
                </a:solidFill>
                <a:latin typeface="TT Firs Neue"/>
                <a:ea typeface="TT Firs Neue"/>
                <a:cs typeface="TT Firs Neue"/>
                <a:sym typeface="TT Firs Neue"/>
              </a:rPr>
              <a:t>(Lone Ranger Theme)</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715875" y="237036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230625" y="5811179"/>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2369593" y="1900094"/>
            <a:ext cx="442738" cy="44273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3A99"/>
            </a:solidFill>
          </p:spPr>
        </p:sp>
        <p:sp>
          <p:nvSpPr>
            <p:cNvPr name="TextBox 12" id="12"/>
            <p:cNvSpPr txBox="true"/>
            <p:nvPr/>
          </p:nvSpPr>
          <p:spPr>
            <a:xfrm>
              <a:off x="127000" y="79375"/>
              <a:ext cx="558800" cy="606425"/>
            </a:xfrm>
            <a:prstGeom prst="rect">
              <a:avLst/>
            </a:prstGeom>
          </p:spPr>
          <p:txBody>
            <a:bodyPr anchor="ctr" rtlCol="false" tIns="50800" lIns="50800" bIns="50800" rIns="50800"/>
            <a:lstStyle/>
            <a:p>
              <a:pPr algn="ctr" marL="0" indent="0" lvl="0">
                <a:lnSpc>
                  <a:spcPts val="3360"/>
                </a:lnSpc>
              </a:pPr>
            </a:p>
          </p:txBody>
        </p:sp>
      </p:grpSp>
      <p:grpSp>
        <p:nvGrpSpPr>
          <p:cNvPr name="Group 13" id="13"/>
          <p:cNvGrpSpPr/>
          <p:nvPr/>
        </p:nvGrpSpPr>
        <p:grpSpPr>
          <a:xfrm rot="0">
            <a:off x="2369593" y="3024044"/>
            <a:ext cx="442738" cy="442738"/>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3A99"/>
            </a:solidFill>
          </p:spPr>
        </p:sp>
        <p:sp>
          <p:nvSpPr>
            <p:cNvPr name="TextBox 15" id="15"/>
            <p:cNvSpPr txBox="true"/>
            <p:nvPr/>
          </p:nvSpPr>
          <p:spPr>
            <a:xfrm>
              <a:off x="127000" y="79375"/>
              <a:ext cx="558800" cy="606425"/>
            </a:xfrm>
            <a:prstGeom prst="rect">
              <a:avLst/>
            </a:prstGeom>
          </p:spPr>
          <p:txBody>
            <a:bodyPr anchor="ctr" rtlCol="false" tIns="50800" lIns="50800" bIns="50800" rIns="50800"/>
            <a:lstStyle/>
            <a:p>
              <a:pPr algn="ctr" marL="0" indent="0" lvl="0">
                <a:lnSpc>
                  <a:spcPts val="3360"/>
                </a:lnSpc>
              </a:pPr>
            </a:p>
          </p:txBody>
        </p:sp>
      </p:grpSp>
      <p:sp>
        <p:nvSpPr>
          <p:cNvPr name="TextBox 16" id="16"/>
          <p:cNvSpPr txBox="true"/>
          <p:nvPr/>
        </p:nvSpPr>
        <p:spPr>
          <a:xfrm rot="0">
            <a:off x="531372" y="435785"/>
            <a:ext cx="9330131"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Rhythm in 2/4 Time</a:t>
            </a:r>
          </a:p>
        </p:txBody>
      </p:sp>
      <p:grpSp>
        <p:nvGrpSpPr>
          <p:cNvPr name="Group 17" id="17"/>
          <p:cNvGrpSpPr/>
          <p:nvPr/>
        </p:nvGrpSpPr>
        <p:grpSpPr>
          <a:xfrm rot="0">
            <a:off x="3209808" y="5553075"/>
            <a:ext cx="11543265" cy="2423615"/>
            <a:chOff x="0" y="0"/>
            <a:chExt cx="3040202" cy="638318"/>
          </a:xfrm>
        </p:grpSpPr>
        <p:sp>
          <p:nvSpPr>
            <p:cNvPr name="Freeform 18" id="18"/>
            <p:cNvSpPr/>
            <p:nvPr/>
          </p:nvSpPr>
          <p:spPr>
            <a:xfrm flipH="false" flipV="false" rot="0">
              <a:off x="0" y="0"/>
              <a:ext cx="3040201" cy="638318"/>
            </a:xfrm>
            <a:custGeom>
              <a:avLst/>
              <a:gdLst/>
              <a:ahLst/>
              <a:cxnLst/>
              <a:rect r="r" b="b" t="t" l="l"/>
              <a:pathLst>
                <a:path h="638318" w="3040201">
                  <a:moveTo>
                    <a:pt x="0" y="0"/>
                  </a:moveTo>
                  <a:lnTo>
                    <a:pt x="3040201" y="0"/>
                  </a:lnTo>
                  <a:lnTo>
                    <a:pt x="3040201" y="638318"/>
                  </a:lnTo>
                  <a:lnTo>
                    <a:pt x="0" y="638318"/>
                  </a:lnTo>
                  <a:close/>
                </a:path>
              </a:pathLst>
            </a:custGeom>
            <a:solidFill>
              <a:srgbClr val="D9D9D9"/>
            </a:solidFill>
          </p:spPr>
        </p:sp>
        <p:sp>
          <p:nvSpPr>
            <p:cNvPr name="TextBox 19" id="19"/>
            <p:cNvSpPr txBox="true"/>
            <p:nvPr/>
          </p:nvSpPr>
          <p:spPr>
            <a:xfrm>
              <a:off x="0" y="-9525"/>
              <a:ext cx="3040202" cy="647843"/>
            </a:xfrm>
            <a:prstGeom prst="rect">
              <a:avLst/>
            </a:prstGeom>
          </p:spPr>
          <p:txBody>
            <a:bodyPr anchor="ctr" rtlCol="false" tIns="50800" lIns="50800" bIns="50800" rIns="50800"/>
            <a:lstStyle/>
            <a:p>
              <a:pPr algn="ctr">
                <a:lnSpc>
                  <a:spcPts val="2772"/>
                </a:lnSpc>
              </a:pPr>
            </a:p>
          </p:txBody>
        </p:sp>
      </p:grpSp>
      <p:sp>
        <p:nvSpPr>
          <p:cNvPr name="TextBox 20" id="20"/>
          <p:cNvSpPr txBox="true"/>
          <p:nvPr/>
        </p:nvSpPr>
        <p:spPr>
          <a:xfrm rot="0">
            <a:off x="9526137" y="5758635"/>
            <a:ext cx="2609278" cy="352425"/>
          </a:xfrm>
          <a:prstGeom prst="rect">
            <a:avLst/>
          </a:prstGeom>
        </p:spPr>
        <p:txBody>
          <a:bodyPr anchor="t" rtlCol="false" tIns="0" lIns="0" bIns="0" rIns="0">
            <a:spAutoFit/>
          </a:bodyPr>
          <a:lstStyle/>
          <a:p>
            <a:pPr algn="l" marL="0" indent="0" lvl="0">
              <a:lnSpc>
                <a:spcPts val="2772"/>
              </a:lnSpc>
            </a:pPr>
            <a:r>
              <a:rPr lang="en-US" b="true" sz="2310">
                <a:solidFill>
                  <a:srgbClr val="263A99"/>
                </a:solidFill>
                <a:latin typeface="TT Firs Neue Bold"/>
                <a:ea typeface="TT Firs Neue Bold"/>
                <a:cs typeface="TT Firs Neue Bold"/>
                <a:sym typeface="TT Firs Neue Bold"/>
              </a:rPr>
              <a:t>Counting Beats</a:t>
            </a:r>
          </a:p>
        </p:txBody>
      </p:sp>
      <p:sp>
        <p:nvSpPr>
          <p:cNvPr name="TextBox 21" id="21"/>
          <p:cNvSpPr txBox="true"/>
          <p:nvPr/>
        </p:nvSpPr>
        <p:spPr>
          <a:xfrm rot="0">
            <a:off x="9526137" y="6158685"/>
            <a:ext cx="4756752" cy="857250"/>
          </a:xfrm>
          <a:prstGeom prst="rect">
            <a:avLst/>
          </a:prstGeom>
        </p:spPr>
        <p:txBody>
          <a:bodyPr anchor="t" rtlCol="false" tIns="0" lIns="0" bIns="0" rIns="0">
            <a:spAutoFit/>
          </a:bodyPr>
          <a:lstStyle/>
          <a:p>
            <a:pPr algn="l" marL="0" indent="0" lvl="0">
              <a:lnSpc>
                <a:spcPts val="2318"/>
              </a:lnSpc>
            </a:pPr>
            <a:r>
              <a:rPr lang="en-US" sz="1932">
                <a:solidFill>
                  <a:srgbClr val="0B0A0A"/>
                </a:solidFill>
                <a:latin typeface="TT Firs Neue"/>
                <a:ea typeface="TT Firs Neue"/>
                <a:cs typeface="TT Firs Neue"/>
                <a:sym typeface="TT Firs Neue"/>
              </a:rPr>
              <a:t>The first beat of any bar is called the </a:t>
            </a:r>
            <a:r>
              <a:rPr lang="en-US" b="true" sz="1932">
                <a:solidFill>
                  <a:srgbClr val="0B0A0A"/>
                </a:solidFill>
                <a:latin typeface="TT Firs Neue Bold"/>
                <a:ea typeface="TT Firs Neue Bold"/>
                <a:cs typeface="TT Firs Neue Bold"/>
                <a:sym typeface="TT Firs Neue Bold"/>
              </a:rPr>
              <a:t>downbeat</a:t>
            </a:r>
            <a:r>
              <a:rPr lang="en-US" sz="1932">
                <a:solidFill>
                  <a:srgbClr val="0B0A0A"/>
                </a:solidFill>
                <a:latin typeface="TT Firs Neue"/>
                <a:ea typeface="TT Firs Neue"/>
                <a:cs typeface="TT Firs Neue"/>
                <a:sym typeface="TT Firs Neue"/>
              </a:rPr>
              <a:t> and is a strong beat. This can be shown with a “&gt;” symbol.</a:t>
            </a:r>
          </a:p>
        </p:txBody>
      </p:sp>
      <p:sp>
        <p:nvSpPr>
          <p:cNvPr name="TextBox 22" id="22"/>
          <p:cNvSpPr txBox="true"/>
          <p:nvPr/>
        </p:nvSpPr>
        <p:spPr>
          <a:xfrm rot="0">
            <a:off x="9526137" y="7056755"/>
            <a:ext cx="2609278" cy="704850"/>
          </a:xfrm>
          <a:prstGeom prst="rect">
            <a:avLst/>
          </a:prstGeom>
        </p:spPr>
        <p:txBody>
          <a:bodyPr anchor="t" rtlCol="false" tIns="0" lIns="0" bIns="0" rIns="0">
            <a:spAutoFit/>
          </a:bodyPr>
          <a:lstStyle/>
          <a:p>
            <a:pPr algn="l">
              <a:lnSpc>
                <a:spcPts val="2892"/>
              </a:lnSpc>
            </a:pPr>
            <a:r>
              <a:rPr lang="en-US" sz="2410">
                <a:solidFill>
                  <a:srgbClr val="263A99"/>
                </a:solidFill>
                <a:latin typeface="TT Firs Neue"/>
                <a:ea typeface="TT Firs Neue"/>
                <a:cs typeface="TT Firs Neue"/>
                <a:sym typeface="TT Firs Neue"/>
              </a:rPr>
              <a:t>          &gt;          &gt;</a:t>
            </a:r>
          </a:p>
          <a:p>
            <a:pPr algn="l" marL="0" indent="0" lvl="0">
              <a:lnSpc>
                <a:spcPts val="2772"/>
              </a:lnSpc>
            </a:pPr>
            <a:r>
              <a:rPr lang="en-US" b="true" sz="2310">
                <a:solidFill>
                  <a:srgbClr val="263A99"/>
                </a:solidFill>
                <a:latin typeface="TT Firs Neue Bold"/>
                <a:ea typeface="TT Firs Neue Bold"/>
                <a:cs typeface="TT Firs Neue Bold"/>
                <a:sym typeface="TT Firs Neue Bold"/>
              </a:rPr>
              <a:t>2/4 = </a:t>
            </a:r>
            <a:r>
              <a:rPr lang="en-US" b="true" sz="2310">
                <a:solidFill>
                  <a:srgbClr val="000000"/>
                </a:solidFill>
                <a:latin typeface="TT Firs Neue Bold"/>
                <a:ea typeface="TT Firs Neue Bold"/>
                <a:cs typeface="TT Firs Neue Bold"/>
                <a:sym typeface="TT Firs Neue Bold"/>
              </a:rPr>
              <a:t>1 </a:t>
            </a:r>
            <a:r>
              <a:rPr lang="en-US" b="true" sz="2310">
                <a:solidFill>
                  <a:srgbClr val="263A99"/>
                </a:solidFill>
                <a:latin typeface="TT Firs Neue Bold"/>
                <a:ea typeface="TT Firs Neue Bold"/>
                <a:cs typeface="TT Firs Neue Bold"/>
                <a:sym typeface="TT Firs Neue Bold"/>
              </a:rPr>
              <a:t>  2  |  </a:t>
            </a:r>
            <a:r>
              <a:rPr lang="en-US" b="true" sz="2310">
                <a:solidFill>
                  <a:srgbClr val="000000"/>
                </a:solidFill>
                <a:latin typeface="TT Firs Neue Bold"/>
                <a:ea typeface="TT Firs Neue Bold"/>
                <a:cs typeface="TT Firs Neue Bold"/>
                <a:sym typeface="TT Firs Neue Bold"/>
              </a:rPr>
              <a:t>1 </a:t>
            </a:r>
            <a:r>
              <a:rPr lang="en-US" b="true" sz="2310">
                <a:solidFill>
                  <a:srgbClr val="263A99"/>
                </a:solidFill>
                <a:latin typeface="TT Firs Neue Bold"/>
                <a:ea typeface="TT Firs Neue Bold"/>
                <a:cs typeface="TT Firs Neue Bold"/>
                <a:sym typeface="TT Firs Neue Bold"/>
              </a:rPr>
              <a:t>  2</a:t>
            </a:r>
          </a:p>
        </p:txBody>
      </p:sp>
      <p:grpSp>
        <p:nvGrpSpPr>
          <p:cNvPr name="Group 23" id="23"/>
          <p:cNvGrpSpPr/>
          <p:nvPr/>
        </p:nvGrpSpPr>
        <p:grpSpPr>
          <a:xfrm rot="0">
            <a:off x="3779709" y="5773079"/>
            <a:ext cx="4664808" cy="2003181"/>
            <a:chOff x="0" y="0"/>
            <a:chExt cx="6219744" cy="2670908"/>
          </a:xfrm>
        </p:grpSpPr>
        <p:sp>
          <p:nvSpPr>
            <p:cNvPr name="Freeform 24" id="24"/>
            <p:cNvSpPr/>
            <p:nvPr/>
          </p:nvSpPr>
          <p:spPr>
            <a:xfrm flipH="false" flipV="false" rot="0">
              <a:off x="0" y="0"/>
              <a:ext cx="6219744" cy="2670908"/>
            </a:xfrm>
            <a:custGeom>
              <a:avLst/>
              <a:gdLst/>
              <a:ahLst/>
              <a:cxnLst/>
              <a:rect r="r" b="b" t="t" l="l"/>
              <a:pathLst>
                <a:path h="2670908" w="6219744">
                  <a:moveTo>
                    <a:pt x="0" y="0"/>
                  </a:moveTo>
                  <a:lnTo>
                    <a:pt x="6219744" y="0"/>
                  </a:lnTo>
                  <a:lnTo>
                    <a:pt x="6219744" y="2670908"/>
                  </a:lnTo>
                  <a:lnTo>
                    <a:pt x="0" y="2670908"/>
                  </a:lnTo>
                  <a:lnTo>
                    <a:pt x="0" y="0"/>
                  </a:lnTo>
                  <a:close/>
                </a:path>
              </a:pathLst>
            </a:custGeom>
            <a:blipFill>
              <a:blip r:embed="rId4"/>
              <a:stretch>
                <a:fillRect l="0" t="0" r="-46152" b="-229283"/>
              </a:stretch>
            </a:blipFill>
          </p:spPr>
        </p:sp>
        <p:grpSp>
          <p:nvGrpSpPr>
            <p:cNvPr name="Group 25" id="25"/>
            <p:cNvGrpSpPr/>
            <p:nvPr/>
          </p:nvGrpSpPr>
          <p:grpSpPr>
            <a:xfrm rot="0">
              <a:off x="1716236" y="0"/>
              <a:ext cx="4503508" cy="529714"/>
              <a:chOff x="0" y="0"/>
              <a:chExt cx="2550692" cy="300019"/>
            </a:xfrm>
          </p:grpSpPr>
          <p:sp>
            <p:nvSpPr>
              <p:cNvPr name="Freeform 26" id="26"/>
              <p:cNvSpPr/>
              <p:nvPr/>
            </p:nvSpPr>
            <p:spPr>
              <a:xfrm flipH="false" flipV="false" rot="0">
                <a:off x="0" y="0"/>
                <a:ext cx="2550692" cy="300019"/>
              </a:xfrm>
              <a:custGeom>
                <a:avLst/>
                <a:gdLst/>
                <a:ahLst/>
                <a:cxnLst/>
                <a:rect r="r" b="b" t="t" l="l"/>
                <a:pathLst>
                  <a:path h="300019" w="2550692">
                    <a:moveTo>
                      <a:pt x="0" y="0"/>
                    </a:moveTo>
                    <a:lnTo>
                      <a:pt x="2550692" y="0"/>
                    </a:lnTo>
                    <a:lnTo>
                      <a:pt x="2550692" y="300019"/>
                    </a:lnTo>
                    <a:lnTo>
                      <a:pt x="0" y="300019"/>
                    </a:lnTo>
                    <a:close/>
                  </a:path>
                </a:pathLst>
              </a:custGeom>
              <a:solidFill>
                <a:srgbClr val="FFFFFF"/>
              </a:solidFill>
            </p:spPr>
          </p:sp>
          <p:sp>
            <p:nvSpPr>
              <p:cNvPr name="TextBox 27" id="27"/>
              <p:cNvSpPr txBox="true"/>
              <p:nvPr/>
            </p:nvSpPr>
            <p:spPr>
              <a:xfrm>
                <a:off x="0" y="-47625"/>
                <a:ext cx="2550692" cy="347644"/>
              </a:xfrm>
              <a:prstGeom prst="rect">
                <a:avLst/>
              </a:prstGeom>
            </p:spPr>
            <p:txBody>
              <a:bodyPr anchor="ctr" rtlCol="false" tIns="50800" lIns="50800" bIns="50800" rIns="50800"/>
              <a:lstStyle/>
              <a:p>
                <a:pPr algn="ctr">
                  <a:lnSpc>
                    <a:spcPts val="3360"/>
                  </a:lnSpc>
                </a:pPr>
              </a:p>
            </p:txBody>
          </p:sp>
        </p:grpSp>
        <p:sp>
          <p:nvSpPr>
            <p:cNvPr name="TextBox 28" id="28"/>
            <p:cNvSpPr txBox="true"/>
            <p:nvPr/>
          </p:nvSpPr>
          <p:spPr>
            <a:xfrm rot="0">
              <a:off x="2005188" y="158328"/>
              <a:ext cx="3930662" cy="397685"/>
            </a:xfrm>
            <a:prstGeom prst="rect">
              <a:avLst/>
            </a:prstGeom>
          </p:spPr>
          <p:txBody>
            <a:bodyPr anchor="t" rtlCol="false" tIns="0" lIns="0" bIns="0" rIns="0">
              <a:spAutoFit/>
            </a:bodyPr>
            <a:lstStyle/>
            <a:p>
              <a:pPr algn="l" marL="0" indent="0" lvl="0">
                <a:lnSpc>
                  <a:spcPts val="2358"/>
                </a:lnSpc>
              </a:pPr>
              <a:r>
                <a:rPr lang="en-US" sz="1965">
                  <a:solidFill>
                    <a:srgbClr val="0B0A0A"/>
                  </a:solidFill>
                  <a:latin typeface="TT Firs Neue"/>
                  <a:ea typeface="TT Firs Neue"/>
                  <a:cs typeface="TT Firs Neue"/>
                  <a:sym typeface="TT Firs Neue"/>
                </a:rPr>
                <a:t>2/4 = 2 x crotchet beats</a:t>
              </a:r>
            </a:p>
          </p:txBody>
        </p:sp>
      </p:grpSp>
      <p:sp>
        <p:nvSpPr>
          <p:cNvPr name="TextBox 29" id="29"/>
          <p:cNvSpPr txBox="true"/>
          <p:nvPr/>
        </p:nvSpPr>
        <p:spPr>
          <a:xfrm rot="0">
            <a:off x="3128777" y="1947719"/>
            <a:ext cx="11531457" cy="666750"/>
          </a:xfrm>
          <a:prstGeom prst="rect">
            <a:avLst/>
          </a:prstGeom>
        </p:spPr>
        <p:txBody>
          <a:bodyPr anchor="t" rtlCol="false" tIns="0" lIns="0" bIns="0" rIns="0">
            <a:spAutoFit/>
          </a:bodyPr>
          <a:lstStyle/>
          <a:p>
            <a:pPr algn="l" marL="0" indent="0" lvl="0">
              <a:lnSpc>
                <a:spcPts val="2697"/>
              </a:lnSpc>
            </a:pPr>
            <a:r>
              <a:rPr lang="en-US" sz="2247">
                <a:solidFill>
                  <a:srgbClr val="0B0A0A"/>
                </a:solidFill>
                <a:latin typeface="TT Firs Neue"/>
                <a:ea typeface="TT Firs Neue"/>
                <a:cs typeface="TT Firs Neue"/>
                <a:sym typeface="TT Firs Neue"/>
              </a:rPr>
              <a:t>A</a:t>
            </a:r>
            <a:r>
              <a:rPr lang="en-US" b="true" sz="2247">
                <a:solidFill>
                  <a:srgbClr val="0B0A0A"/>
                </a:solidFill>
                <a:latin typeface="TT Firs Neue Bold"/>
                <a:ea typeface="TT Firs Neue Bold"/>
                <a:cs typeface="TT Firs Neue Bold"/>
                <a:sym typeface="TT Firs Neue Bold"/>
              </a:rPr>
              <a:t> beat</a:t>
            </a:r>
            <a:r>
              <a:rPr lang="en-US" sz="2247">
                <a:solidFill>
                  <a:srgbClr val="0B0A0A"/>
                </a:solidFill>
                <a:latin typeface="TT Firs Neue"/>
                <a:ea typeface="TT Firs Neue"/>
                <a:cs typeface="TT Firs Neue"/>
                <a:sym typeface="TT Firs Neue"/>
              </a:rPr>
              <a:t> is the steady pulse of the music - like a musical heartbeat. If you tap your foot along to a song, you’re tapping the beats.</a:t>
            </a:r>
          </a:p>
        </p:txBody>
      </p:sp>
      <p:sp>
        <p:nvSpPr>
          <p:cNvPr name="TextBox 30" id="30"/>
          <p:cNvSpPr txBox="true"/>
          <p:nvPr/>
        </p:nvSpPr>
        <p:spPr>
          <a:xfrm rot="0">
            <a:off x="3128777" y="3071669"/>
            <a:ext cx="12076619" cy="2000250"/>
          </a:xfrm>
          <a:prstGeom prst="rect">
            <a:avLst/>
          </a:prstGeom>
        </p:spPr>
        <p:txBody>
          <a:bodyPr anchor="t" rtlCol="false" tIns="0" lIns="0" bIns="0" rIns="0">
            <a:spAutoFit/>
          </a:bodyPr>
          <a:lstStyle/>
          <a:p>
            <a:pPr algn="l">
              <a:lnSpc>
                <a:spcPts val="2697"/>
              </a:lnSpc>
            </a:pPr>
            <a:r>
              <a:rPr lang="en-US" sz="2247">
                <a:solidFill>
                  <a:srgbClr val="0B0A0A"/>
                </a:solidFill>
                <a:latin typeface="TT Firs Neue"/>
                <a:ea typeface="TT Firs Neue"/>
                <a:cs typeface="TT Firs Neue"/>
                <a:sym typeface="TT Firs Neue"/>
              </a:rPr>
              <a:t>Not every beat feels the same. Some beats feel like they arrive (</a:t>
            </a:r>
            <a:r>
              <a:rPr lang="en-US" sz="2247" b="true">
                <a:solidFill>
                  <a:srgbClr val="0B0A0A"/>
                </a:solidFill>
                <a:latin typeface="TT Firs Neue Bold"/>
                <a:ea typeface="TT Firs Neue Bold"/>
                <a:cs typeface="TT Firs Neue Bold"/>
                <a:sym typeface="TT Firs Neue Bold"/>
              </a:rPr>
              <a:t>strong </a:t>
            </a:r>
            <a:r>
              <a:rPr lang="en-US" sz="2247">
                <a:solidFill>
                  <a:srgbClr val="0B0A0A"/>
                </a:solidFill>
                <a:latin typeface="TT Firs Neue"/>
                <a:ea typeface="TT Firs Neue"/>
                <a:cs typeface="TT Firs Neue"/>
                <a:sym typeface="TT Firs Neue"/>
              </a:rPr>
              <a:t>beats), and others feel like they’re leading you to the next beat (</a:t>
            </a:r>
            <a:r>
              <a:rPr lang="en-US" sz="2247" b="true">
                <a:solidFill>
                  <a:srgbClr val="0B0A0A"/>
                </a:solidFill>
                <a:latin typeface="TT Firs Neue Bold"/>
                <a:ea typeface="TT Firs Neue Bold"/>
                <a:cs typeface="TT Firs Neue Bold"/>
                <a:sym typeface="TT Firs Neue Bold"/>
              </a:rPr>
              <a:t>weak</a:t>
            </a:r>
            <a:r>
              <a:rPr lang="en-US" sz="2247">
                <a:solidFill>
                  <a:srgbClr val="0B0A0A"/>
                </a:solidFill>
                <a:latin typeface="TT Firs Neue"/>
                <a:ea typeface="TT Firs Neue"/>
                <a:cs typeface="TT Firs Neue"/>
                <a:sym typeface="TT Firs Neue"/>
              </a:rPr>
              <a:t> beats). This isn’t about the volume of the beat — it’s about the natural feeling of the music. Think of breathing:</a:t>
            </a:r>
          </a:p>
          <a:p>
            <a:pPr algn="l">
              <a:lnSpc>
                <a:spcPts val="2697"/>
              </a:lnSpc>
            </a:pPr>
          </a:p>
          <a:p>
            <a:pPr algn="l" marL="485249" indent="-242624" lvl="1">
              <a:lnSpc>
                <a:spcPts val="2697"/>
              </a:lnSpc>
              <a:buFont typeface="Arial"/>
              <a:buChar char="•"/>
            </a:pPr>
            <a:r>
              <a:rPr lang="en-US" sz="2247">
                <a:solidFill>
                  <a:srgbClr val="0B0A0A"/>
                </a:solidFill>
                <a:latin typeface="TT Firs Neue"/>
                <a:ea typeface="TT Firs Neue"/>
                <a:cs typeface="TT Firs Neue"/>
                <a:sym typeface="TT Firs Neue"/>
              </a:rPr>
              <a:t>Inhale = </a:t>
            </a:r>
            <a:r>
              <a:rPr lang="en-US" b="true" sz="2247">
                <a:solidFill>
                  <a:srgbClr val="0B0A0A"/>
                </a:solidFill>
                <a:latin typeface="TT Firs Neue Bold"/>
                <a:ea typeface="TT Firs Neue Bold"/>
                <a:cs typeface="TT Firs Neue Bold"/>
                <a:sym typeface="TT Firs Neue Bold"/>
              </a:rPr>
              <a:t>strong beat</a:t>
            </a:r>
            <a:r>
              <a:rPr lang="en-US" sz="2247">
                <a:solidFill>
                  <a:srgbClr val="0B0A0A"/>
                </a:solidFill>
                <a:latin typeface="TT Firs Neue"/>
                <a:ea typeface="TT Firs Neue"/>
                <a:cs typeface="TT Firs Neue"/>
                <a:sym typeface="TT Firs Neue"/>
              </a:rPr>
              <a:t> (the moment of gathering energy).</a:t>
            </a:r>
          </a:p>
          <a:p>
            <a:pPr algn="l" marL="485249" indent="-242624" lvl="1">
              <a:lnSpc>
                <a:spcPts val="2697"/>
              </a:lnSpc>
              <a:buFont typeface="Arial"/>
              <a:buChar char="•"/>
            </a:pPr>
            <a:r>
              <a:rPr lang="en-US" sz="2247">
                <a:solidFill>
                  <a:srgbClr val="0B0A0A"/>
                </a:solidFill>
                <a:latin typeface="TT Firs Neue"/>
                <a:ea typeface="TT Firs Neue"/>
                <a:cs typeface="TT Firs Neue"/>
                <a:sym typeface="TT Firs Neue"/>
              </a:rPr>
              <a:t>Exhale = </a:t>
            </a:r>
            <a:r>
              <a:rPr lang="en-US" b="true" sz="2247">
                <a:solidFill>
                  <a:srgbClr val="0B0A0A"/>
                </a:solidFill>
                <a:latin typeface="TT Firs Neue Bold"/>
                <a:ea typeface="TT Firs Neue Bold"/>
                <a:cs typeface="TT Firs Neue Bold"/>
                <a:sym typeface="TT Firs Neue Bold"/>
              </a:rPr>
              <a:t>weak beat </a:t>
            </a:r>
            <a:r>
              <a:rPr lang="en-US" sz="2247">
                <a:solidFill>
                  <a:srgbClr val="0B0A0A"/>
                </a:solidFill>
                <a:latin typeface="TT Firs Neue"/>
                <a:ea typeface="TT Firs Neue"/>
                <a:cs typeface="TT Firs Neue"/>
                <a:sym typeface="TT Firs Neue"/>
              </a:rPr>
              <a:t>(the release that leads you to the next breath).</a:t>
            </a:r>
          </a:p>
        </p:txBody>
      </p:sp>
      <p:grpSp>
        <p:nvGrpSpPr>
          <p:cNvPr name="Group 31" id="31"/>
          <p:cNvGrpSpPr/>
          <p:nvPr/>
        </p:nvGrpSpPr>
        <p:grpSpPr>
          <a:xfrm rot="0">
            <a:off x="6112113" y="8180035"/>
            <a:ext cx="6063773" cy="1852975"/>
            <a:chOff x="0" y="0"/>
            <a:chExt cx="8085031" cy="2470634"/>
          </a:xfrm>
        </p:grpSpPr>
        <p:grpSp>
          <p:nvGrpSpPr>
            <p:cNvPr name="Group 32" id="32"/>
            <p:cNvGrpSpPr/>
            <p:nvPr/>
          </p:nvGrpSpPr>
          <p:grpSpPr>
            <a:xfrm rot="0">
              <a:off x="0" y="0"/>
              <a:ext cx="8085031" cy="2470634"/>
              <a:chOff x="0" y="0"/>
              <a:chExt cx="1597043" cy="488026"/>
            </a:xfrm>
          </p:grpSpPr>
          <p:sp>
            <p:nvSpPr>
              <p:cNvPr name="Freeform 33" id="33"/>
              <p:cNvSpPr/>
              <p:nvPr/>
            </p:nvSpPr>
            <p:spPr>
              <a:xfrm flipH="false" flipV="false" rot="0">
                <a:off x="0" y="0"/>
                <a:ext cx="1597043" cy="488026"/>
              </a:xfrm>
              <a:custGeom>
                <a:avLst/>
                <a:gdLst/>
                <a:ahLst/>
                <a:cxnLst/>
                <a:rect r="r" b="b" t="t" l="l"/>
                <a:pathLst>
                  <a:path h="488026" w="1597043">
                    <a:moveTo>
                      <a:pt x="0" y="0"/>
                    </a:moveTo>
                    <a:lnTo>
                      <a:pt x="1597043" y="0"/>
                    </a:lnTo>
                    <a:lnTo>
                      <a:pt x="1597043" y="488026"/>
                    </a:lnTo>
                    <a:lnTo>
                      <a:pt x="0" y="488026"/>
                    </a:lnTo>
                    <a:close/>
                  </a:path>
                </a:pathLst>
              </a:custGeom>
              <a:solidFill>
                <a:srgbClr val="38B6FF"/>
              </a:solidFill>
            </p:spPr>
          </p:sp>
          <p:sp>
            <p:nvSpPr>
              <p:cNvPr name="TextBox 34" id="34"/>
              <p:cNvSpPr txBox="true"/>
              <p:nvPr/>
            </p:nvSpPr>
            <p:spPr>
              <a:xfrm>
                <a:off x="0" y="-9525"/>
                <a:ext cx="1597043" cy="497551"/>
              </a:xfrm>
              <a:prstGeom prst="rect">
                <a:avLst/>
              </a:prstGeom>
            </p:spPr>
            <p:txBody>
              <a:bodyPr anchor="ctr" rtlCol="false" tIns="50800" lIns="50800" bIns="50800" rIns="50800"/>
              <a:lstStyle/>
              <a:p>
                <a:pPr algn="ctr">
                  <a:lnSpc>
                    <a:spcPts val="2772"/>
                  </a:lnSpc>
                </a:pPr>
              </a:p>
            </p:txBody>
          </p:sp>
        </p:grpSp>
        <p:sp>
          <p:nvSpPr>
            <p:cNvPr name="TextBox 35" id="35"/>
            <p:cNvSpPr txBox="true"/>
            <p:nvPr/>
          </p:nvSpPr>
          <p:spPr>
            <a:xfrm rot="0">
              <a:off x="792257" y="124453"/>
              <a:ext cx="4094774" cy="466725"/>
            </a:xfrm>
            <a:prstGeom prst="rect">
              <a:avLst/>
            </a:prstGeom>
          </p:spPr>
          <p:txBody>
            <a:bodyPr anchor="t" rtlCol="false" tIns="0" lIns="0" bIns="0" rIns="0">
              <a:spAutoFit/>
            </a:bodyPr>
            <a:lstStyle/>
            <a:p>
              <a:pPr algn="l" marL="0" indent="0" lvl="0">
                <a:lnSpc>
                  <a:spcPts val="2772"/>
                </a:lnSpc>
              </a:pPr>
              <a:r>
                <a:rPr lang="en-US" b="true" sz="2310">
                  <a:solidFill>
                    <a:srgbClr val="FFFFFF"/>
                  </a:solidFill>
                  <a:latin typeface="TT Firs Neue Bold"/>
                  <a:ea typeface="TT Firs Neue Bold"/>
                  <a:cs typeface="TT Firs Neue Bold"/>
                  <a:sym typeface="TT Firs Neue Bold"/>
                </a:rPr>
                <a:t>How to Clap</a:t>
              </a:r>
              <a:r>
                <a:rPr lang="en-US" b="true" sz="2310">
                  <a:solidFill>
                    <a:srgbClr val="FFFFFF"/>
                  </a:solidFill>
                  <a:latin typeface="TT Firs Neue Bold"/>
                  <a:ea typeface="TT Firs Neue Bold"/>
                  <a:cs typeface="TT Firs Neue Bold"/>
                  <a:sym typeface="TT Firs Neue Bold"/>
                </a:rPr>
                <a:t> Beats</a:t>
              </a:r>
            </a:p>
          </p:txBody>
        </p:sp>
        <p:sp>
          <p:nvSpPr>
            <p:cNvPr name="TextBox 36" id="36"/>
            <p:cNvSpPr txBox="true"/>
            <p:nvPr/>
          </p:nvSpPr>
          <p:spPr>
            <a:xfrm rot="0">
              <a:off x="792257" y="870578"/>
              <a:ext cx="6876640" cy="1333500"/>
            </a:xfrm>
            <a:prstGeom prst="rect">
              <a:avLst/>
            </a:prstGeom>
          </p:spPr>
          <p:txBody>
            <a:bodyPr anchor="t" rtlCol="false" tIns="0" lIns="0" bIns="0" rIns="0">
              <a:spAutoFit/>
            </a:bodyPr>
            <a:lstStyle/>
            <a:p>
              <a:pPr algn="l" marL="0" indent="0" lvl="0">
                <a:lnSpc>
                  <a:spcPts val="2697"/>
                </a:lnSpc>
              </a:pPr>
              <a:r>
                <a:rPr lang="en-US" sz="2247">
                  <a:solidFill>
                    <a:srgbClr val="D9D9D9"/>
                  </a:solidFill>
                  <a:latin typeface="TT Firs Neue"/>
                  <a:ea typeface="TT Firs Neue"/>
                  <a:cs typeface="TT Firs Neue"/>
                  <a:sym typeface="TT Firs Neue"/>
                </a:rPr>
                <a:t>Stomp your foot on the strong beat and clap your hands on the weak beat.</a:t>
              </a:r>
            </a:p>
          </p:txBody>
        </p:sp>
      </p:grpSp>
      <p:grpSp>
        <p:nvGrpSpPr>
          <p:cNvPr name="Group 37" id="37"/>
          <p:cNvGrpSpPr/>
          <p:nvPr/>
        </p:nvGrpSpPr>
        <p:grpSpPr>
          <a:xfrm rot="0">
            <a:off x="14963036" y="9446219"/>
            <a:ext cx="3324964" cy="840781"/>
            <a:chOff x="0" y="0"/>
            <a:chExt cx="875711" cy="221440"/>
          </a:xfrm>
        </p:grpSpPr>
        <p:sp>
          <p:nvSpPr>
            <p:cNvPr name="Freeform 38" id="38"/>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39" id="39"/>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40" id="40"/>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1-3</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grpSp>
        <p:nvGrpSpPr>
          <p:cNvPr name="Group 2" id="2"/>
          <p:cNvGrpSpPr/>
          <p:nvPr/>
        </p:nvGrpSpPr>
        <p:grpSpPr>
          <a:xfrm rot="-650711">
            <a:off x="-1761280" y="-668009"/>
            <a:ext cx="19894422" cy="3975384"/>
            <a:chOff x="0" y="0"/>
            <a:chExt cx="5239683" cy="1047015"/>
          </a:xfrm>
        </p:grpSpPr>
        <p:sp>
          <p:nvSpPr>
            <p:cNvPr name="Freeform 3" id="3"/>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4" id="4"/>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sp>
        <p:nvSpPr>
          <p:cNvPr name="TextBox 5" id="5"/>
          <p:cNvSpPr txBox="true"/>
          <p:nvPr/>
        </p:nvSpPr>
        <p:spPr>
          <a:xfrm rot="0">
            <a:off x="1086656" y="209608"/>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Simple Triple Time (3/4)</a:t>
            </a:r>
          </a:p>
        </p:txBody>
      </p:sp>
      <p:sp>
        <p:nvSpPr>
          <p:cNvPr name="Freeform 6" id="6"/>
          <p:cNvSpPr/>
          <p:nvPr/>
        </p:nvSpPr>
        <p:spPr>
          <a:xfrm flipH="false" flipV="false" rot="0">
            <a:off x="-4263086" y="3748061"/>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50443" y="-2181816"/>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2910283" y="2652382"/>
            <a:ext cx="10364206" cy="1783515"/>
            <a:chOff x="0" y="0"/>
            <a:chExt cx="13818941" cy="2378021"/>
          </a:xfrm>
        </p:grpSpPr>
        <p:sp>
          <p:nvSpPr>
            <p:cNvPr name="Freeform 9" id="9"/>
            <p:cNvSpPr/>
            <p:nvPr/>
          </p:nvSpPr>
          <p:spPr>
            <a:xfrm flipH="false" flipV="false" rot="0">
              <a:off x="0" y="0"/>
              <a:ext cx="13818941" cy="2378021"/>
            </a:xfrm>
            <a:custGeom>
              <a:avLst/>
              <a:gdLst/>
              <a:ahLst/>
              <a:cxnLst/>
              <a:rect r="r" b="b" t="t" l="l"/>
              <a:pathLst>
                <a:path h="2378021" w="13818941">
                  <a:moveTo>
                    <a:pt x="0" y="0"/>
                  </a:moveTo>
                  <a:lnTo>
                    <a:pt x="13818941" y="0"/>
                  </a:lnTo>
                  <a:lnTo>
                    <a:pt x="13818941" y="2378021"/>
                  </a:lnTo>
                  <a:lnTo>
                    <a:pt x="0" y="2378021"/>
                  </a:lnTo>
                  <a:lnTo>
                    <a:pt x="0" y="0"/>
                  </a:lnTo>
                  <a:close/>
                </a:path>
              </a:pathLst>
            </a:custGeom>
            <a:blipFill>
              <a:blip r:embed="rId4"/>
              <a:stretch>
                <a:fillRect l="0" t="-106557" r="0" b="-105178"/>
              </a:stretch>
            </a:blipFill>
          </p:spPr>
        </p:sp>
        <p:grpSp>
          <p:nvGrpSpPr>
            <p:cNvPr name="Group 10" id="10"/>
            <p:cNvGrpSpPr/>
            <p:nvPr/>
          </p:nvGrpSpPr>
          <p:grpSpPr>
            <a:xfrm rot="0">
              <a:off x="191091" y="1748017"/>
              <a:ext cx="329533" cy="438913"/>
              <a:chOff x="0" y="0"/>
              <a:chExt cx="65093" cy="86699"/>
            </a:xfrm>
          </p:grpSpPr>
          <p:sp>
            <p:nvSpPr>
              <p:cNvPr name="Freeform 11" id="11"/>
              <p:cNvSpPr/>
              <p:nvPr/>
            </p:nvSpPr>
            <p:spPr>
              <a:xfrm flipH="false" flipV="false" rot="0">
                <a:off x="0" y="0"/>
                <a:ext cx="65093" cy="86699"/>
              </a:xfrm>
              <a:custGeom>
                <a:avLst/>
                <a:gdLst/>
                <a:ahLst/>
                <a:cxnLst/>
                <a:rect r="r" b="b" t="t" l="l"/>
                <a:pathLst>
                  <a:path h="86699" w="65093">
                    <a:moveTo>
                      <a:pt x="0" y="0"/>
                    </a:moveTo>
                    <a:lnTo>
                      <a:pt x="65093" y="0"/>
                    </a:lnTo>
                    <a:lnTo>
                      <a:pt x="65093" y="86699"/>
                    </a:lnTo>
                    <a:lnTo>
                      <a:pt x="0" y="86699"/>
                    </a:lnTo>
                    <a:close/>
                  </a:path>
                </a:pathLst>
              </a:custGeom>
              <a:solidFill>
                <a:srgbClr val="FFFFFF"/>
              </a:solidFill>
            </p:spPr>
          </p:sp>
          <p:sp>
            <p:nvSpPr>
              <p:cNvPr name="TextBox 12" id="12"/>
              <p:cNvSpPr txBox="true"/>
              <p:nvPr/>
            </p:nvSpPr>
            <p:spPr>
              <a:xfrm>
                <a:off x="0" y="-47625"/>
                <a:ext cx="65093" cy="134324"/>
              </a:xfrm>
              <a:prstGeom prst="rect">
                <a:avLst/>
              </a:prstGeom>
            </p:spPr>
            <p:txBody>
              <a:bodyPr anchor="ctr" rtlCol="false" tIns="50800" lIns="50800" bIns="50800" rIns="50800"/>
              <a:lstStyle/>
              <a:p>
                <a:pPr algn="ctr">
                  <a:lnSpc>
                    <a:spcPts val="3360"/>
                  </a:lnSpc>
                </a:pPr>
              </a:p>
            </p:txBody>
          </p:sp>
        </p:grpSp>
      </p:grpSp>
      <p:sp>
        <p:nvSpPr>
          <p:cNvPr name="Freeform 13" id="13"/>
          <p:cNvSpPr/>
          <p:nvPr/>
        </p:nvSpPr>
        <p:spPr>
          <a:xfrm flipH="false" flipV="false" rot="0">
            <a:off x="2910283" y="5368071"/>
            <a:ext cx="11262295" cy="1203585"/>
          </a:xfrm>
          <a:custGeom>
            <a:avLst/>
            <a:gdLst/>
            <a:ahLst/>
            <a:cxnLst/>
            <a:rect r="r" b="b" t="t" l="l"/>
            <a:pathLst>
              <a:path h="1203585" w="11262295">
                <a:moveTo>
                  <a:pt x="0" y="0"/>
                </a:moveTo>
                <a:lnTo>
                  <a:pt x="11262295" y="0"/>
                </a:lnTo>
                <a:lnTo>
                  <a:pt x="11262295" y="1203585"/>
                </a:lnTo>
                <a:lnTo>
                  <a:pt x="0" y="1203585"/>
                </a:lnTo>
                <a:lnTo>
                  <a:pt x="0" y="0"/>
                </a:lnTo>
                <a:close/>
              </a:path>
            </a:pathLst>
          </a:custGeom>
          <a:blipFill>
            <a:blip r:embed="rId5"/>
            <a:stretch>
              <a:fillRect l="0" t="0" r="-9284" b="0"/>
            </a:stretch>
          </a:blipFill>
        </p:spPr>
      </p:sp>
      <p:sp>
        <p:nvSpPr>
          <p:cNvPr name="TextBox 14" id="14"/>
          <p:cNvSpPr txBox="true"/>
          <p:nvPr/>
        </p:nvSpPr>
        <p:spPr>
          <a:xfrm rot="0">
            <a:off x="6587512" y="4987071"/>
            <a:ext cx="3792274" cy="352425"/>
          </a:xfrm>
          <a:prstGeom prst="rect">
            <a:avLst/>
          </a:prstGeom>
        </p:spPr>
        <p:txBody>
          <a:bodyPr anchor="t" rtlCol="false" tIns="0" lIns="0" bIns="0" rIns="0">
            <a:spAutoFit/>
          </a:bodyPr>
          <a:lstStyle/>
          <a:p>
            <a:pPr algn="ctr" marL="0" indent="0" lvl="0">
              <a:lnSpc>
                <a:spcPts val="2772"/>
              </a:lnSpc>
            </a:pPr>
            <a:r>
              <a:rPr lang="en-US" b="true" sz="2310">
                <a:solidFill>
                  <a:srgbClr val="263A99"/>
                </a:solidFill>
                <a:latin typeface="TT Firs Neue Bold"/>
                <a:ea typeface="TT Firs Neue Bold"/>
                <a:cs typeface="TT Firs Neue Bold"/>
                <a:sym typeface="TT Firs Neue Bold"/>
              </a:rPr>
              <a:t>Classical Example</a:t>
            </a:r>
          </a:p>
        </p:txBody>
      </p:sp>
      <p:sp>
        <p:nvSpPr>
          <p:cNvPr name="TextBox 15" id="15"/>
          <p:cNvSpPr txBox="true"/>
          <p:nvPr/>
        </p:nvSpPr>
        <p:spPr>
          <a:xfrm rot="0">
            <a:off x="-712634" y="5465039"/>
            <a:ext cx="3243809" cy="1038225"/>
          </a:xfrm>
          <a:prstGeom prst="rect">
            <a:avLst/>
          </a:prstGeom>
        </p:spPr>
        <p:txBody>
          <a:bodyPr anchor="t" rtlCol="false" tIns="0" lIns="0" bIns="0" rIns="0">
            <a:spAutoFit/>
          </a:bodyPr>
          <a:lstStyle/>
          <a:p>
            <a:pPr algn="r">
              <a:lnSpc>
                <a:spcPts val="2772"/>
              </a:lnSpc>
            </a:pPr>
            <a:r>
              <a:rPr lang="en-US" sz="2310" b="true">
                <a:solidFill>
                  <a:srgbClr val="0B0A0A"/>
                </a:solidFill>
                <a:latin typeface="TT Firs Neue Bold"/>
                <a:ea typeface="TT Firs Neue Bold"/>
                <a:cs typeface="TT Firs Neue Bold"/>
                <a:sym typeface="TT Firs Neue Bold"/>
              </a:rPr>
              <a:t>Blue Danube</a:t>
            </a:r>
          </a:p>
          <a:p>
            <a:pPr algn="r">
              <a:lnSpc>
                <a:spcPts val="2772"/>
              </a:lnSpc>
            </a:pPr>
            <a:r>
              <a:rPr lang="en-US" sz="2310">
                <a:solidFill>
                  <a:srgbClr val="0B0A0A"/>
                </a:solidFill>
                <a:latin typeface="TT Firs Neue"/>
                <a:ea typeface="TT Firs Neue"/>
                <a:cs typeface="TT Firs Neue"/>
                <a:sym typeface="TT Firs Neue"/>
              </a:rPr>
              <a:t>Johann Strauss II</a:t>
            </a:r>
          </a:p>
          <a:p>
            <a:pPr algn="r" marL="0" indent="0" lvl="0">
              <a:lnSpc>
                <a:spcPts val="2772"/>
              </a:lnSpc>
            </a:pPr>
            <a:r>
              <a:rPr lang="en-US" sz="2310">
                <a:solidFill>
                  <a:srgbClr val="0B0A0A"/>
                </a:solidFill>
                <a:latin typeface="TT Firs Neue"/>
                <a:ea typeface="TT Firs Neue"/>
                <a:cs typeface="TT Firs Neue"/>
                <a:sym typeface="TT Firs Neue"/>
              </a:rPr>
              <a:t>(Waltz)</a:t>
            </a:r>
          </a:p>
        </p:txBody>
      </p:sp>
      <p:sp>
        <p:nvSpPr>
          <p:cNvPr name="Freeform 16" id="16"/>
          <p:cNvSpPr/>
          <p:nvPr/>
        </p:nvSpPr>
        <p:spPr>
          <a:xfrm flipH="false" flipV="false" rot="0">
            <a:off x="2910283" y="7319845"/>
            <a:ext cx="10364206" cy="2572932"/>
          </a:xfrm>
          <a:custGeom>
            <a:avLst/>
            <a:gdLst/>
            <a:ahLst/>
            <a:cxnLst/>
            <a:rect r="r" b="b" t="t" l="l"/>
            <a:pathLst>
              <a:path h="2572932" w="10364206">
                <a:moveTo>
                  <a:pt x="0" y="0"/>
                </a:moveTo>
                <a:lnTo>
                  <a:pt x="10364205" y="0"/>
                </a:lnTo>
                <a:lnTo>
                  <a:pt x="10364205" y="2572933"/>
                </a:lnTo>
                <a:lnTo>
                  <a:pt x="0" y="2572933"/>
                </a:lnTo>
                <a:lnTo>
                  <a:pt x="0" y="0"/>
                </a:lnTo>
                <a:close/>
              </a:path>
            </a:pathLst>
          </a:custGeom>
          <a:blipFill>
            <a:blip r:embed="rId6"/>
            <a:stretch>
              <a:fillRect l="-14208" t="-207661" r="-71704" b="-211881"/>
            </a:stretch>
          </a:blipFill>
        </p:spPr>
      </p:sp>
      <p:sp>
        <p:nvSpPr>
          <p:cNvPr name="TextBox 17" id="17"/>
          <p:cNvSpPr txBox="true"/>
          <p:nvPr/>
        </p:nvSpPr>
        <p:spPr>
          <a:xfrm rot="0">
            <a:off x="736472" y="8260414"/>
            <a:ext cx="1794703" cy="695325"/>
          </a:xfrm>
          <a:prstGeom prst="rect">
            <a:avLst/>
          </a:prstGeom>
        </p:spPr>
        <p:txBody>
          <a:bodyPr anchor="t" rtlCol="false" tIns="0" lIns="0" bIns="0" rIns="0">
            <a:spAutoFit/>
          </a:bodyPr>
          <a:lstStyle/>
          <a:p>
            <a:pPr algn="r">
              <a:lnSpc>
                <a:spcPts val="2772"/>
              </a:lnSpc>
            </a:pPr>
            <a:r>
              <a:rPr lang="en-US" sz="2310" b="true">
                <a:solidFill>
                  <a:srgbClr val="0B0A0A"/>
                </a:solidFill>
                <a:latin typeface="TT Firs Neue Bold"/>
                <a:ea typeface="TT Firs Neue Bold"/>
                <a:cs typeface="TT Firs Neue Bold"/>
                <a:sym typeface="TT Firs Neue Bold"/>
              </a:rPr>
              <a:t>Piano Man</a:t>
            </a:r>
          </a:p>
          <a:p>
            <a:pPr algn="r" marL="0" indent="0" lvl="0">
              <a:lnSpc>
                <a:spcPts val="2772"/>
              </a:lnSpc>
            </a:pPr>
            <a:r>
              <a:rPr lang="en-US" sz="2310">
                <a:solidFill>
                  <a:srgbClr val="0B0A0A"/>
                </a:solidFill>
                <a:latin typeface="TT Firs Neue"/>
                <a:ea typeface="TT Firs Neue"/>
                <a:cs typeface="TT Firs Neue"/>
                <a:sym typeface="TT Firs Neue"/>
              </a:rPr>
              <a:t>Billy Joel</a:t>
            </a:r>
          </a:p>
        </p:txBody>
      </p:sp>
      <p:sp>
        <p:nvSpPr>
          <p:cNvPr name="TextBox 18" id="18"/>
          <p:cNvSpPr txBox="true"/>
          <p:nvPr/>
        </p:nvSpPr>
        <p:spPr>
          <a:xfrm rot="0">
            <a:off x="6587512" y="2271382"/>
            <a:ext cx="3792274" cy="352425"/>
          </a:xfrm>
          <a:prstGeom prst="rect">
            <a:avLst/>
          </a:prstGeom>
        </p:spPr>
        <p:txBody>
          <a:bodyPr anchor="t" rtlCol="false" tIns="0" lIns="0" bIns="0" rIns="0">
            <a:spAutoFit/>
          </a:bodyPr>
          <a:lstStyle/>
          <a:p>
            <a:pPr algn="ctr" marL="0" indent="0" lvl="0">
              <a:lnSpc>
                <a:spcPts val="2772"/>
              </a:lnSpc>
            </a:pPr>
            <a:r>
              <a:rPr lang="en-US" b="true" sz="2310">
                <a:solidFill>
                  <a:srgbClr val="263A99"/>
                </a:solidFill>
                <a:latin typeface="TT Firs Neue Bold"/>
                <a:ea typeface="TT Firs Neue Bold"/>
                <a:cs typeface="TT Firs Neue Bold"/>
                <a:sym typeface="TT Firs Neue Bold"/>
              </a:rPr>
              <a:t>Nursey Rhyme Example</a:t>
            </a:r>
          </a:p>
        </p:txBody>
      </p:sp>
      <p:sp>
        <p:nvSpPr>
          <p:cNvPr name="TextBox 19" id="19"/>
          <p:cNvSpPr txBox="true"/>
          <p:nvPr/>
        </p:nvSpPr>
        <p:spPr>
          <a:xfrm rot="0">
            <a:off x="6652940" y="6938845"/>
            <a:ext cx="3792274" cy="352425"/>
          </a:xfrm>
          <a:prstGeom prst="rect">
            <a:avLst/>
          </a:prstGeom>
        </p:spPr>
        <p:txBody>
          <a:bodyPr anchor="t" rtlCol="false" tIns="0" lIns="0" bIns="0" rIns="0">
            <a:spAutoFit/>
          </a:bodyPr>
          <a:lstStyle/>
          <a:p>
            <a:pPr algn="ctr" marL="0" indent="0" lvl="0">
              <a:lnSpc>
                <a:spcPts val="2772"/>
              </a:lnSpc>
            </a:pPr>
            <a:r>
              <a:rPr lang="en-US" b="true" sz="2310">
                <a:solidFill>
                  <a:srgbClr val="263A99"/>
                </a:solidFill>
                <a:latin typeface="TT Firs Neue Bold"/>
                <a:ea typeface="TT Firs Neue Bold"/>
                <a:cs typeface="TT Firs Neue Bold"/>
                <a:sym typeface="TT Firs Neue Bold"/>
              </a:rPr>
              <a:t>Pop Example</a:t>
            </a:r>
          </a:p>
        </p:txBody>
      </p:sp>
      <p:sp>
        <p:nvSpPr>
          <p:cNvPr name="TextBox 20" id="20"/>
          <p:cNvSpPr txBox="true"/>
          <p:nvPr/>
        </p:nvSpPr>
        <p:spPr>
          <a:xfrm rot="0">
            <a:off x="1086656" y="1699882"/>
            <a:ext cx="15817212" cy="333375"/>
          </a:xfrm>
          <a:prstGeom prst="rect">
            <a:avLst/>
          </a:prstGeom>
        </p:spPr>
        <p:txBody>
          <a:bodyPr anchor="t" rtlCol="false" tIns="0" lIns="0" bIns="0" rIns="0">
            <a:spAutoFit/>
          </a:bodyPr>
          <a:lstStyle/>
          <a:p>
            <a:pPr algn="ctr" marL="0" indent="0" lvl="0">
              <a:lnSpc>
                <a:spcPts val="2638"/>
              </a:lnSpc>
            </a:pPr>
            <a:r>
              <a:rPr lang="en-US" sz="2199">
                <a:solidFill>
                  <a:srgbClr val="000000"/>
                </a:solidFill>
                <a:latin typeface="TT Firs Neue"/>
                <a:ea typeface="TT Firs Neue"/>
                <a:cs typeface="TT Firs Neue"/>
                <a:sym typeface="TT Firs Neue"/>
              </a:rPr>
              <a:t>The </a:t>
            </a:r>
            <a:r>
              <a:rPr lang="en-US" sz="2199">
                <a:solidFill>
                  <a:srgbClr val="000000"/>
                </a:solidFill>
                <a:latin typeface="TT Firs Neue"/>
                <a:ea typeface="TT Firs Neue"/>
                <a:cs typeface="TT Firs Neue"/>
                <a:sym typeface="TT Firs Neue"/>
              </a:rPr>
              <a:t>Time Signature 3/4 means 3 x crotchet beats per bar. For example:</a:t>
            </a:r>
          </a:p>
        </p:txBody>
      </p:sp>
      <p:grpSp>
        <p:nvGrpSpPr>
          <p:cNvPr name="Group 21" id="21"/>
          <p:cNvGrpSpPr/>
          <p:nvPr/>
        </p:nvGrpSpPr>
        <p:grpSpPr>
          <a:xfrm rot="0">
            <a:off x="14526918" y="2033257"/>
            <a:ext cx="3646794" cy="7400058"/>
            <a:chOff x="0" y="0"/>
            <a:chExt cx="960473" cy="1948987"/>
          </a:xfrm>
        </p:grpSpPr>
        <p:sp>
          <p:nvSpPr>
            <p:cNvPr name="Freeform 22" id="22"/>
            <p:cNvSpPr/>
            <p:nvPr/>
          </p:nvSpPr>
          <p:spPr>
            <a:xfrm flipH="false" flipV="false" rot="0">
              <a:off x="0" y="0"/>
              <a:ext cx="960473" cy="1948987"/>
            </a:xfrm>
            <a:custGeom>
              <a:avLst/>
              <a:gdLst/>
              <a:ahLst/>
              <a:cxnLst/>
              <a:rect r="r" b="b" t="t" l="l"/>
              <a:pathLst>
                <a:path h="1948987" w="960473">
                  <a:moveTo>
                    <a:pt x="0" y="0"/>
                  </a:moveTo>
                  <a:lnTo>
                    <a:pt x="960473" y="0"/>
                  </a:lnTo>
                  <a:lnTo>
                    <a:pt x="960473" y="1948987"/>
                  </a:lnTo>
                  <a:lnTo>
                    <a:pt x="0" y="1948987"/>
                  </a:lnTo>
                  <a:close/>
                </a:path>
              </a:pathLst>
            </a:custGeom>
            <a:solidFill>
              <a:srgbClr val="D9D9D9"/>
            </a:solidFill>
          </p:spPr>
        </p:sp>
        <p:sp>
          <p:nvSpPr>
            <p:cNvPr name="TextBox 23" id="23"/>
            <p:cNvSpPr txBox="true"/>
            <p:nvPr/>
          </p:nvSpPr>
          <p:spPr>
            <a:xfrm>
              <a:off x="0" y="-9525"/>
              <a:ext cx="960473" cy="1958512"/>
            </a:xfrm>
            <a:prstGeom prst="rect">
              <a:avLst/>
            </a:prstGeom>
          </p:spPr>
          <p:txBody>
            <a:bodyPr anchor="ctr" rtlCol="false" tIns="50800" lIns="50800" bIns="50800" rIns="50800"/>
            <a:lstStyle/>
            <a:p>
              <a:pPr algn="ctr">
                <a:lnSpc>
                  <a:spcPts val="2772"/>
                </a:lnSpc>
              </a:pPr>
            </a:p>
          </p:txBody>
        </p:sp>
      </p:grpSp>
      <p:sp>
        <p:nvSpPr>
          <p:cNvPr name="TextBox 24" id="24"/>
          <p:cNvSpPr txBox="true"/>
          <p:nvPr/>
        </p:nvSpPr>
        <p:spPr>
          <a:xfrm rot="0">
            <a:off x="14718311" y="2356843"/>
            <a:ext cx="3188047" cy="6877050"/>
          </a:xfrm>
          <a:prstGeom prst="rect">
            <a:avLst/>
          </a:prstGeom>
        </p:spPr>
        <p:txBody>
          <a:bodyPr anchor="t" rtlCol="false" tIns="0" lIns="0" bIns="0" rIns="0">
            <a:spAutoFit/>
          </a:bodyPr>
          <a:lstStyle/>
          <a:p>
            <a:pPr algn="ctr">
              <a:lnSpc>
                <a:spcPts val="2878"/>
              </a:lnSpc>
            </a:pPr>
            <a:r>
              <a:rPr lang="en-US" sz="2399" b="true">
                <a:solidFill>
                  <a:srgbClr val="000000"/>
                </a:solidFill>
                <a:latin typeface="TT Firs Neue Bold"/>
                <a:ea typeface="TT Firs Neue Bold"/>
                <a:cs typeface="TT Firs Neue Bold"/>
                <a:sym typeface="TT Firs Neue Bold"/>
              </a:rPr>
              <a:t>Rests in ¾ Time</a:t>
            </a:r>
          </a:p>
          <a:p>
            <a:pPr algn="ctr">
              <a:lnSpc>
                <a:spcPts val="2878"/>
              </a:lnSpc>
            </a:pPr>
            <a:r>
              <a:rPr lang="en-US" sz="2399">
                <a:solidFill>
                  <a:srgbClr val="000000"/>
                </a:solidFill>
                <a:latin typeface="TT Firs Neue"/>
                <a:ea typeface="TT Firs Neue"/>
                <a:cs typeface="TT Firs Neue"/>
                <a:sym typeface="TT Firs Neue"/>
              </a:rPr>
              <a:t>Best practice is to use two crotchet rests (instead of a minim rest) so that </a:t>
            </a:r>
          </a:p>
          <a:p>
            <a:pPr algn="ctr">
              <a:lnSpc>
                <a:spcPts val="2878"/>
              </a:lnSpc>
            </a:pPr>
            <a:r>
              <a:rPr lang="en-US" sz="2399">
                <a:solidFill>
                  <a:srgbClr val="000000"/>
                </a:solidFill>
                <a:latin typeface="TT Firs Neue"/>
                <a:ea typeface="TT Firs Neue"/>
                <a:cs typeface="TT Firs Neue"/>
                <a:sym typeface="TT Firs Neue"/>
              </a:rPr>
              <a:t>the rest does not “hide” where the beats occur.</a:t>
            </a:r>
          </a:p>
          <a:p>
            <a:pPr algn="ctr">
              <a:lnSpc>
                <a:spcPts val="2878"/>
              </a:lnSpc>
            </a:pPr>
          </a:p>
          <a:p>
            <a:pPr algn="ctr">
              <a:lnSpc>
                <a:spcPts val="2878"/>
              </a:lnSpc>
            </a:pPr>
            <a:r>
              <a:rPr lang="en-US" sz="2399">
                <a:solidFill>
                  <a:srgbClr val="000000"/>
                </a:solidFill>
                <a:latin typeface="TT Firs Neue"/>
                <a:ea typeface="TT Firs Neue"/>
                <a:cs typeface="TT Firs Neue"/>
                <a:sym typeface="TT Firs Neue"/>
              </a:rPr>
              <a:t>This rule only applies to rests - it is fine to use minim notes or dotted minim notes in ¾ time. </a:t>
            </a:r>
          </a:p>
          <a:p>
            <a:pPr algn="ctr">
              <a:lnSpc>
                <a:spcPts val="2878"/>
              </a:lnSpc>
            </a:pPr>
          </a:p>
          <a:p>
            <a:pPr algn="ctr" marL="0" indent="0" lvl="0">
              <a:lnSpc>
                <a:spcPts val="2878"/>
              </a:lnSpc>
            </a:pPr>
            <a:r>
              <a:rPr lang="en-US" sz="2399">
                <a:solidFill>
                  <a:srgbClr val="000000"/>
                </a:solidFill>
                <a:latin typeface="TT Firs Neue"/>
                <a:ea typeface="TT Firs Neue"/>
                <a:cs typeface="TT Firs Neue"/>
                <a:sym typeface="TT Firs Neue"/>
              </a:rPr>
              <a:t>Notes can cross beats, but rests must show the beats clearly.</a:t>
            </a:r>
          </a:p>
        </p:txBody>
      </p:sp>
      <p:sp>
        <p:nvSpPr>
          <p:cNvPr name="AutoShape 25" id="25"/>
          <p:cNvSpPr/>
          <p:nvPr/>
        </p:nvSpPr>
        <p:spPr>
          <a:xfrm flipH="true" flipV="true">
            <a:off x="12725116" y="3489442"/>
            <a:ext cx="2215345" cy="54698"/>
          </a:xfrm>
          <a:prstGeom prst="line">
            <a:avLst/>
          </a:prstGeom>
          <a:ln cap="flat" w="114300">
            <a:solidFill>
              <a:srgbClr val="263A99"/>
            </a:solidFill>
            <a:prstDash val="solid"/>
            <a:headEnd type="none" len="sm" w="sm"/>
            <a:tailEnd type="triangle" len="med" w="lg"/>
          </a:ln>
        </p:spPr>
      </p:sp>
      <p:sp>
        <p:nvSpPr>
          <p:cNvPr name="AutoShape 26" id="26"/>
          <p:cNvSpPr/>
          <p:nvPr/>
        </p:nvSpPr>
        <p:spPr>
          <a:xfrm flipH="true">
            <a:off x="13558726" y="4120271"/>
            <a:ext cx="1381735" cy="1503521"/>
          </a:xfrm>
          <a:prstGeom prst="line">
            <a:avLst/>
          </a:prstGeom>
          <a:ln cap="flat" w="114300">
            <a:solidFill>
              <a:srgbClr val="263A99"/>
            </a:solidFill>
            <a:prstDash val="solid"/>
            <a:headEnd type="none" len="sm" w="sm"/>
            <a:tailEnd type="triangle" len="med" w="lg"/>
          </a:ln>
        </p:spPr>
      </p:sp>
      <p:sp>
        <p:nvSpPr>
          <p:cNvPr name="Freeform 27" id="27"/>
          <p:cNvSpPr/>
          <p:nvPr/>
        </p:nvSpPr>
        <p:spPr>
          <a:xfrm flipH="false" flipV="false" rot="0">
            <a:off x="12643234" y="3804643"/>
            <a:ext cx="631254" cy="631254"/>
          </a:xfrm>
          <a:custGeom>
            <a:avLst/>
            <a:gdLst/>
            <a:ahLst/>
            <a:cxnLst/>
            <a:rect r="r" b="b" t="t" l="l"/>
            <a:pathLst>
              <a:path h="631254" w="631254">
                <a:moveTo>
                  <a:pt x="0" y="0"/>
                </a:moveTo>
                <a:lnTo>
                  <a:pt x="631254" y="0"/>
                </a:lnTo>
                <a:lnTo>
                  <a:pt x="631254" y="631255"/>
                </a:lnTo>
                <a:lnTo>
                  <a:pt x="0" y="63125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8" id="28"/>
          <p:cNvSpPr/>
          <p:nvPr/>
        </p:nvSpPr>
        <p:spPr>
          <a:xfrm flipH="false" flipV="false" rot="0">
            <a:off x="13274488" y="6317116"/>
            <a:ext cx="619777" cy="631254"/>
          </a:xfrm>
          <a:custGeom>
            <a:avLst/>
            <a:gdLst/>
            <a:ahLst/>
            <a:cxnLst/>
            <a:rect r="r" b="b" t="t" l="l"/>
            <a:pathLst>
              <a:path h="631254" w="619777">
                <a:moveTo>
                  <a:pt x="0" y="0"/>
                </a:moveTo>
                <a:lnTo>
                  <a:pt x="619778" y="0"/>
                </a:lnTo>
                <a:lnTo>
                  <a:pt x="619778" y="631254"/>
                </a:lnTo>
                <a:lnTo>
                  <a:pt x="0" y="631254"/>
                </a:lnTo>
                <a:lnTo>
                  <a:pt x="0" y="0"/>
                </a:lnTo>
                <a:close/>
              </a:path>
            </a:pathLst>
          </a:custGeom>
          <a:blipFill>
            <a:blip r:embed="rId9"/>
            <a:stretch>
              <a:fillRect l="0" t="0" r="0" b="0"/>
            </a:stretch>
          </a:blipFill>
        </p:spPr>
      </p:sp>
      <p:grpSp>
        <p:nvGrpSpPr>
          <p:cNvPr name="Group 29" id="29"/>
          <p:cNvGrpSpPr/>
          <p:nvPr/>
        </p:nvGrpSpPr>
        <p:grpSpPr>
          <a:xfrm rot="0">
            <a:off x="14163833" y="5572125"/>
            <a:ext cx="48760" cy="683904"/>
            <a:chOff x="0" y="0"/>
            <a:chExt cx="12842" cy="180123"/>
          </a:xfrm>
        </p:grpSpPr>
        <p:sp>
          <p:nvSpPr>
            <p:cNvPr name="Freeform 30" id="30"/>
            <p:cNvSpPr/>
            <p:nvPr/>
          </p:nvSpPr>
          <p:spPr>
            <a:xfrm flipH="false" flipV="false" rot="0">
              <a:off x="0" y="0"/>
              <a:ext cx="12842" cy="180123"/>
            </a:xfrm>
            <a:custGeom>
              <a:avLst/>
              <a:gdLst/>
              <a:ahLst/>
              <a:cxnLst/>
              <a:rect r="r" b="b" t="t" l="l"/>
              <a:pathLst>
                <a:path h="180123" w="12842">
                  <a:moveTo>
                    <a:pt x="0" y="0"/>
                  </a:moveTo>
                  <a:lnTo>
                    <a:pt x="12842" y="0"/>
                  </a:lnTo>
                  <a:lnTo>
                    <a:pt x="12842" y="180123"/>
                  </a:lnTo>
                  <a:lnTo>
                    <a:pt x="0" y="180123"/>
                  </a:lnTo>
                  <a:close/>
                </a:path>
              </a:pathLst>
            </a:custGeom>
            <a:solidFill>
              <a:srgbClr val="0B0A0A"/>
            </a:solidFill>
          </p:spPr>
        </p:sp>
        <p:sp>
          <p:nvSpPr>
            <p:cNvPr name="TextBox 31" id="31"/>
            <p:cNvSpPr txBox="true"/>
            <p:nvPr/>
          </p:nvSpPr>
          <p:spPr>
            <a:xfrm>
              <a:off x="0" y="-9525"/>
              <a:ext cx="12842" cy="189648"/>
            </a:xfrm>
            <a:prstGeom prst="rect">
              <a:avLst/>
            </a:prstGeom>
          </p:spPr>
          <p:txBody>
            <a:bodyPr anchor="ctr" rtlCol="false" tIns="50800" lIns="50800" bIns="50800" rIns="50800"/>
            <a:lstStyle/>
            <a:p>
              <a:pPr algn="ctr">
                <a:lnSpc>
                  <a:spcPts val="2772"/>
                </a:lnSpc>
              </a:pPr>
            </a:p>
          </p:txBody>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715875" y="237036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230625" y="5811179"/>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TextBox 10" id="10"/>
          <p:cNvSpPr txBox="true"/>
          <p:nvPr/>
        </p:nvSpPr>
        <p:spPr>
          <a:xfrm rot="0">
            <a:off x="531372" y="435785"/>
            <a:ext cx="9358837"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Rhythm in 3/4 Time</a:t>
            </a:r>
          </a:p>
        </p:txBody>
      </p:sp>
      <p:grpSp>
        <p:nvGrpSpPr>
          <p:cNvPr name="Group 11" id="11"/>
          <p:cNvGrpSpPr/>
          <p:nvPr/>
        </p:nvGrpSpPr>
        <p:grpSpPr>
          <a:xfrm rot="0">
            <a:off x="6112113" y="6851768"/>
            <a:ext cx="6063773" cy="1852975"/>
            <a:chOff x="0" y="0"/>
            <a:chExt cx="8085031" cy="2470634"/>
          </a:xfrm>
        </p:grpSpPr>
        <p:grpSp>
          <p:nvGrpSpPr>
            <p:cNvPr name="Group 12" id="12"/>
            <p:cNvGrpSpPr/>
            <p:nvPr/>
          </p:nvGrpSpPr>
          <p:grpSpPr>
            <a:xfrm rot="0">
              <a:off x="0" y="0"/>
              <a:ext cx="8085031" cy="2470634"/>
              <a:chOff x="0" y="0"/>
              <a:chExt cx="1597043" cy="488026"/>
            </a:xfrm>
          </p:grpSpPr>
          <p:sp>
            <p:nvSpPr>
              <p:cNvPr name="Freeform 13" id="13"/>
              <p:cNvSpPr/>
              <p:nvPr/>
            </p:nvSpPr>
            <p:spPr>
              <a:xfrm flipH="false" flipV="false" rot="0">
                <a:off x="0" y="0"/>
                <a:ext cx="1597043" cy="488026"/>
              </a:xfrm>
              <a:custGeom>
                <a:avLst/>
                <a:gdLst/>
                <a:ahLst/>
                <a:cxnLst/>
                <a:rect r="r" b="b" t="t" l="l"/>
                <a:pathLst>
                  <a:path h="488026" w="1597043">
                    <a:moveTo>
                      <a:pt x="0" y="0"/>
                    </a:moveTo>
                    <a:lnTo>
                      <a:pt x="1597043" y="0"/>
                    </a:lnTo>
                    <a:lnTo>
                      <a:pt x="1597043" y="488026"/>
                    </a:lnTo>
                    <a:lnTo>
                      <a:pt x="0" y="488026"/>
                    </a:lnTo>
                    <a:close/>
                  </a:path>
                </a:pathLst>
              </a:custGeom>
              <a:solidFill>
                <a:srgbClr val="38B6FF"/>
              </a:solidFill>
            </p:spPr>
          </p:sp>
          <p:sp>
            <p:nvSpPr>
              <p:cNvPr name="TextBox 14" id="14"/>
              <p:cNvSpPr txBox="true"/>
              <p:nvPr/>
            </p:nvSpPr>
            <p:spPr>
              <a:xfrm>
                <a:off x="0" y="-9525"/>
                <a:ext cx="1597043" cy="497551"/>
              </a:xfrm>
              <a:prstGeom prst="rect">
                <a:avLst/>
              </a:prstGeom>
            </p:spPr>
            <p:txBody>
              <a:bodyPr anchor="ctr" rtlCol="false" tIns="50800" lIns="50800" bIns="50800" rIns="50800"/>
              <a:lstStyle/>
              <a:p>
                <a:pPr algn="ctr">
                  <a:lnSpc>
                    <a:spcPts val="2772"/>
                  </a:lnSpc>
                </a:pPr>
              </a:p>
            </p:txBody>
          </p:sp>
        </p:grpSp>
        <p:sp>
          <p:nvSpPr>
            <p:cNvPr name="TextBox 15" id="15"/>
            <p:cNvSpPr txBox="true"/>
            <p:nvPr/>
          </p:nvSpPr>
          <p:spPr>
            <a:xfrm rot="0">
              <a:off x="792257" y="124453"/>
              <a:ext cx="4094774" cy="466725"/>
            </a:xfrm>
            <a:prstGeom prst="rect">
              <a:avLst/>
            </a:prstGeom>
          </p:spPr>
          <p:txBody>
            <a:bodyPr anchor="t" rtlCol="false" tIns="0" lIns="0" bIns="0" rIns="0">
              <a:spAutoFit/>
            </a:bodyPr>
            <a:lstStyle/>
            <a:p>
              <a:pPr algn="l" marL="0" indent="0" lvl="0">
                <a:lnSpc>
                  <a:spcPts val="2772"/>
                </a:lnSpc>
              </a:pPr>
              <a:r>
                <a:rPr lang="en-US" b="true" sz="2310">
                  <a:solidFill>
                    <a:srgbClr val="FFFFFF"/>
                  </a:solidFill>
                  <a:latin typeface="TT Firs Neue Bold"/>
                  <a:ea typeface="TT Firs Neue Bold"/>
                  <a:cs typeface="TT Firs Neue Bold"/>
                  <a:sym typeface="TT Firs Neue Bold"/>
                </a:rPr>
                <a:t>How to Clap</a:t>
              </a:r>
              <a:r>
                <a:rPr lang="en-US" b="true" sz="2310">
                  <a:solidFill>
                    <a:srgbClr val="FFFFFF"/>
                  </a:solidFill>
                  <a:latin typeface="TT Firs Neue Bold"/>
                  <a:ea typeface="TT Firs Neue Bold"/>
                  <a:cs typeface="TT Firs Neue Bold"/>
                  <a:sym typeface="TT Firs Neue Bold"/>
                </a:rPr>
                <a:t> Beats</a:t>
              </a:r>
            </a:p>
          </p:txBody>
        </p:sp>
        <p:sp>
          <p:nvSpPr>
            <p:cNvPr name="TextBox 16" id="16"/>
            <p:cNvSpPr txBox="true"/>
            <p:nvPr/>
          </p:nvSpPr>
          <p:spPr>
            <a:xfrm rot="0">
              <a:off x="792257" y="870578"/>
              <a:ext cx="6876640" cy="1333500"/>
            </a:xfrm>
            <a:prstGeom prst="rect">
              <a:avLst/>
            </a:prstGeom>
          </p:spPr>
          <p:txBody>
            <a:bodyPr anchor="t" rtlCol="false" tIns="0" lIns="0" bIns="0" rIns="0">
              <a:spAutoFit/>
            </a:bodyPr>
            <a:lstStyle/>
            <a:p>
              <a:pPr algn="l" marL="0" indent="0" lvl="0">
                <a:lnSpc>
                  <a:spcPts val="2697"/>
                </a:lnSpc>
              </a:pPr>
              <a:r>
                <a:rPr lang="en-US" sz="2247">
                  <a:solidFill>
                    <a:srgbClr val="D9D9D9"/>
                  </a:solidFill>
                  <a:latin typeface="TT Firs Neue"/>
                  <a:ea typeface="TT Firs Neue"/>
                  <a:cs typeface="TT Firs Neue"/>
                  <a:sym typeface="TT Firs Neue"/>
                </a:rPr>
                <a:t>Stomp your foot on the strong beat and clap your hands on the weak beat.</a:t>
              </a:r>
            </a:p>
          </p:txBody>
        </p:sp>
      </p:grpSp>
      <p:grpSp>
        <p:nvGrpSpPr>
          <p:cNvPr name="Group 17" id="17"/>
          <p:cNvGrpSpPr/>
          <p:nvPr/>
        </p:nvGrpSpPr>
        <p:grpSpPr>
          <a:xfrm rot="0">
            <a:off x="3018971" y="3386261"/>
            <a:ext cx="15597137" cy="2760657"/>
            <a:chOff x="0" y="0"/>
            <a:chExt cx="20796183" cy="3680876"/>
          </a:xfrm>
        </p:grpSpPr>
        <p:grpSp>
          <p:nvGrpSpPr>
            <p:cNvPr name="Group 18" id="18"/>
            <p:cNvGrpSpPr/>
            <p:nvPr/>
          </p:nvGrpSpPr>
          <p:grpSpPr>
            <a:xfrm rot="0">
              <a:off x="0" y="0"/>
              <a:ext cx="15751970" cy="3680876"/>
              <a:chOff x="0" y="0"/>
              <a:chExt cx="3111500" cy="727087"/>
            </a:xfrm>
          </p:grpSpPr>
          <p:sp>
            <p:nvSpPr>
              <p:cNvPr name="Freeform 19" id="19"/>
              <p:cNvSpPr/>
              <p:nvPr/>
            </p:nvSpPr>
            <p:spPr>
              <a:xfrm flipH="false" flipV="false" rot="0">
                <a:off x="0" y="0"/>
                <a:ext cx="3111500" cy="727087"/>
              </a:xfrm>
              <a:custGeom>
                <a:avLst/>
                <a:gdLst/>
                <a:ahLst/>
                <a:cxnLst/>
                <a:rect r="r" b="b" t="t" l="l"/>
                <a:pathLst>
                  <a:path h="727087" w="3111500">
                    <a:moveTo>
                      <a:pt x="0" y="0"/>
                    </a:moveTo>
                    <a:lnTo>
                      <a:pt x="3111500" y="0"/>
                    </a:lnTo>
                    <a:lnTo>
                      <a:pt x="3111500" y="727087"/>
                    </a:lnTo>
                    <a:lnTo>
                      <a:pt x="0" y="727087"/>
                    </a:lnTo>
                    <a:close/>
                  </a:path>
                </a:pathLst>
              </a:custGeom>
              <a:solidFill>
                <a:srgbClr val="D9D9D9"/>
              </a:solidFill>
            </p:spPr>
          </p:sp>
          <p:sp>
            <p:nvSpPr>
              <p:cNvPr name="TextBox 20" id="20"/>
              <p:cNvSpPr txBox="true"/>
              <p:nvPr/>
            </p:nvSpPr>
            <p:spPr>
              <a:xfrm>
                <a:off x="0" y="-9525"/>
                <a:ext cx="3111500" cy="736612"/>
              </a:xfrm>
              <a:prstGeom prst="rect">
                <a:avLst/>
              </a:prstGeom>
            </p:spPr>
            <p:txBody>
              <a:bodyPr anchor="ctr" rtlCol="false" tIns="50800" lIns="50800" bIns="50800" rIns="50800"/>
              <a:lstStyle/>
              <a:p>
                <a:pPr algn="ctr">
                  <a:lnSpc>
                    <a:spcPts val="2772"/>
                  </a:lnSpc>
                </a:pPr>
              </a:p>
            </p:txBody>
          </p:sp>
        </p:grpSp>
        <p:sp>
          <p:nvSpPr>
            <p:cNvPr name="Freeform 21" id="21"/>
            <p:cNvSpPr/>
            <p:nvPr/>
          </p:nvSpPr>
          <p:spPr>
            <a:xfrm flipH="false" flipV="false" rot="0">
              <a:off x="295637" y="442420"/>
              <a:ext cx="7530241" cy="2611576"/>
            </a:xfrm>
            <a:custGeom>
              <a:avLst/>
              <a:gdLst/>
              <a:ahLst/>
              <a:cxnLst/>
              <a:rect r="r" b="b" t="t" l="l"/>
              <a:pathLst>
                <a:path h="2611576" w="7530241">
                  <a:moveTo>
                    <a:pt x="0" y="0"/>
                  </a:moveTo>
                  <a:lnTo>
                    <a:pt x="7530241" y="0"/>
                  </a:lnTo>
                  <a:lnTo>
                    <a:pt x="7530241" y="2611576"/>
                  </a:lnTo>
                  <a:lnTo>
                    <a:pt x="0" y="2611576"/>
                  </a:lnTo>
                  <a:lnTo>
                    <a:pt x="0" y="0"/>
                  </a:lnTo>
                  <a:close/>
                </a:path>
              </a:pathLst>
            </a:custGeom>
            <a:blipFill>
              <a:blip r:embed="rId4"/>
              <a:stretch>
                <a:fillRect l="0" t="-91059" r="-232" b="-88558"/>
              </a:stretch>
            </a:blipFill>
          </p:spPr>
        </p:sp>
        <p:grpSp>
          <p:nvGrpSpPr>
            <p:cNvPr name="Group 22" id="22"/>
            <p:cNvGrpSpPr/>
            <p:nvPr/>
          </p:nvGrpSpPr>
          <p:grpSpPr>
            <a:xfrm rot="0">
              <a:off x="1720637" y="539147"/>
              <a:ext cx="5190473" cy="584643"/>
              <a:chOff x="0" y="0"/>
              <a:chExt cx="3540595" cy="398804"/>
            </a:xfrm>
          </p:grpSpPr>
          <p:sp>
            <p:nvSpPr>
              <p:cNvPr name="Freeform 23" id="23"/>
              <p:cNvSpPr/>
              <p:nvPr/>
            </p:nvSpPr>
            <p:spPr>
              <a:xfrm flipH="false" flipV="false" rot="0">
                <a:off x="0" y="0"/>
                <a:ext cx="3540595" cy="398804"/>
              </a:xfrm>
              <a:custGeom>
                <a:avLst/>
                <a:gdLst/>
                <a:ahLst/>
                <a:cxnLst/>
                <a:rect r="r" b="b" t="t" l="l"/>
                <a:pathLst>
                  <a:path h="398804" w="3540595">
                    <a:moveTo>
                      <a:pt x="0" y="0"/>
                    </a:moveTo>
                    <a:lnTo>
                      <a:pt x="3540595" y="0"/>
                    </a:lnTo>
                    <a:lnTo>
                      <a:pt x="3540595" y="398804"/>
                    </a:lnTo>
                    <a:lnTo>
                      <a:pt x="0" y="398804"/>
                    </a:lnTo>
                    <a:close/>
                  </a:path>
                </a:pathLst>
              </a:custGeom>
              <a:solidFill>
                <a:srgbClr val="FFFFFF"/>
              </a:solidFill>
            </p:spPr>
          </p:sp>
          <p:sp>
            <p:nvSpPr>
              <p:cNvPr name="TextBox 24" id="24"/>
              <p:cNvSpPr txBox="true"/>
              <p:nvPr/>
            </p:nvSpPr>
            <p:spPr>
              <a:xfrm>
                <a:off x="0" y="-47625"/>
                <a:ext cx="3540595" cy="446429"/>
              </a:xfrm>
              <a:prstGeom prst="rect">
                <a:avLst/>
              </a:prstGeom>
            </p:spPr>
            <p:txBody>
              <a:bodyPr anchor="ctr" rtlCol="false" tIns="50800" lIns="50800" bIns="50800" rIns="50800"/>
              <a:lstStyle/>
              <a:p>
                <a:pPr algn="ctr">
                  <a:lnSpc>
                    <a:spcPts val="3360"/>
                  </a:lnSpc>
                </a:pPr>
              </a:p>
            </p:txBody>
          </p:sp>
        </p:grpSp>
        <p:sp>
          <p:nvSpPr>
            <p:cNvPr name="TextBox 25" id="25"/>
            <p:cNvSpPr txBox="true"/>
            <p:nvPr/>
          </p:nvSpPr>
          <p:spPr>
            <a:xfrm rot="0">
              <a:off x="9079975" y="432895"/>
              <a:ext cx="3479037" cy="466725"/>
            </a:xfrm>
            <a:prstGeom prst="rect">
              <a:avLst/>
            </a:prstGeom>
          </p:spPr>
          <p:txBody>
            <a:bodyPr anchor="t" rtlCol="false" tIns="0" lIns="0" bIns="0" rIns="0">
              <a:spAutoFit/>
            </a:bodyPr>
            <a:lstStyle/>
            <a:p>
              <a:pPr algn="l" marL="0" indent="0" lvl="0">
                <a:lnSpc>
                  <a:spcPts val="2772"/>
                </a:lnSpc>
              </a:pPr>
              <a:r>
                <a:rPr lang="en-US" b="true" sz="2310">
                  <a:solidFill>
                    <a:srgbClr val="263A99"/>
                  </a:solidFill>
                  <a:latin typeface="TT Firs Neue Bold"/>
                  <a:ea typeface="TT Firs Neue Bold"/>
                  <a:cs typeface="TT Firs Neue Bold"/>
                  <a:sym typeface="TT Firs Neue Bold"/>
                </a:rPr>
                <a:t>Counting Beats</a:t>
              </a:r>
            </a:p>
          </p:txBody>
        </p:sp>
        <p:sp>
          <p:nvSpPr>
            <p:cNvPr name="TextBox 26" id="26"/>
            <p:cNvSpPr txBox="true"/>
            <p:nvPr/>
          </p:nvSpPr>
          <p:spPr>
            <a:xfrm rot="0">
              <a:off x="1960555" y="793590"/>
              <a:ext cx="3263649" cy="330200"/>
            </a:xfrm>
            <a:prstGeom prst="rect">
              <a:avLst/>
            </a:prstGeom>
          </p:spPr>
          <p:txBody>
            <a:bodyPr anchor="t" rtlCol="false" tIns="0" lIns="0" bIns="0" rIns="0">
              <a:spAutoFit/>
            </a:bodyPr>
            <a:lstStyle/>
            <a:p>
              <a:pPr algn="l" marL="0" indent="0" lvl="0">
                <a:lnSpc>
                  <a:spcPts val="1958"/>
                </a:lnSpc>
              </a:pPr>
              <a:r>
                <a:rPr lang="en-US" sz="1632">
                  <a:solidFill>
                    <a:srgbClr val="0B0A0A"/>
                  </a:solidFill>
                  <a:latin typeface="TT Firs Neue"/>
                  <a:ea typeface="TT Firs Neue"/>
                  <a:cs typeface="TT Firs Neue"/>
                  <a:sym typeface="TT Firs Neue"/>
                </a:rPr>
                <a:t>3/4 = 3 x crotchet beats</a:t>
              </a:r>
            </a:p>
          </p:txBody>
        </p:sp>
        <p:sp>
          <p:nvSpPr>
            <p:cNvPr name="TextBox 27" id="27"/>
            <p:cNvSpPr txBox="true"/>
            <p:nvPr/>
          </p:nvSpPr>
          <p:spPr>
            <a:xfrm rot="0">
              <a:off x="8244806" y="2667277"/>
              <a:ext cx="12551377" cy="444500"/>
            </a:xfrm>
            <a:prstGeom prst="rect">
              <a:avLst/>
            </a:prstGeom>
          </p:spPr>
          <p:txBody>
            <a:bodyPr anchor="t" rtlCol="false" tIns="0" lIns="0" bIns="0" rIns="0">
              <a:spAutoFit/>
            </a:bodyPr>
            <a:lstStyle/>
            <a:p>
              <a:pPr algn="l" marL="0" indent="0" lvl="0">
                <a:lnSpc>
                  <a:spcPts val="2697"/>
                </a:lnSpc>
              </a:pPr>
              <a:r>
                <a:rPr lang="en-US" b="true" sz="2247">
                  <a:solidFill>
                    <a:srgbClr val="0B0A0A"/>
                  </a:solidFill>
                  <a:latin typeface="TT Firs Neue Bold"/>
                  <a:ea typeface="TT Firs Neue Bold"/>
                  <a:cs typeface="TT Firs Neue Bold"/>
                  <a:sym typeface="TT Firs Neue Bold"/>
                </a:rPr>
                <a:t>Strong</a:t>
              </a:r>
              <a:r>
                <a:rPr lang="en-US" sz="2247">
                  <a:solidFill>
                    <a:srgbClr val="0B0A0A"/>
                  </a:solidFill>
                  <a:latin typeface="TT Firs Neue"/>
                  <a:ea typeface="TT Firs Neue"/>
                  <a:cs typeface="TT Firs Neue"/>
                  <a:sym typeface="TT Firs Neue"/>
                </a:rPr>
                <a:t> weak weak | </a:t>
              </a:r>
              <a:r>
                <a:rPr lang="en-US" b="true" sz="2247">
                  <a:solidFill>
                    <a:srgbClr val="0B0A0A"/>
                  </a:solidFill>
                  <a:latin typeface="TT Firs Neue Bold"/>
                  <a:ea typeface="TT Firs Neue Bold"/>
                  <a:cs typeface="TT Firs Neue Bold"/>
                  <a:sym typeface="TT Firs Neue Bold"/>
                </a:rPr>
                <a:t>Strong </a:t>
              </a:r>
              <a:r>
                <a:rPr lang="en-US" sz="2247">
                  <a:solidFill>
                    <a:srgbClr val="0B0A0A"/>
                  </a:solidFill>
                  <a:latin typeface="TT Firs Neue"/>
                  <a:ea typeface="TT Firs Neue"/>
                  <a:cs typeface="TT Firs Neue"/>
                  <a:sym typeface="TT Firs Neue"/>
                </a:rPr>
                <a:t>weak weak</a:t>
              </a:r>
            </a:p>
          </p:txBody>
        </p:sp>
        <p:sp>
          <p:nvSpPr>
            <p:cNvPr name="TextBox 28" id="28"/>
            <p:cNvSpPr txBox="true"/>
            <p:nvPr/>
          </p:nvSpPr>
          <p:spPr>
            <a:xfrm rot="0">
              <a:off x="9079975" y="1148747"/>
              <a:ext cx="6069381" cy="939800"/>
            </a:xfrm>
            <a:prstGeom prst="rect">
              <a:avLst/>
            </a:prstGeom>
          </p:spPr>
          <p:txBody>
            <a:bodyPr anchor="t" rtlCol="false" tIns="0" lIns="0" bIns="0" rIns="0">
              <a:spAutoFit/>
            </a:bodyPr>
            <a:lstStyle/>
            <a:p>
              <a:pPr algn="l">
                <a:lnSpc>
                  <a:spcPts val="2892"/>
                </a:lnSpc>
              </a:pPr>
              <a:r>
                <a:rPr lang="en-US" sz="2410">
                  <a:solidFill>
                    <a:srgbClr val="263A99"/>
                  </a:solidFill>
                  <a:latin typeface="TT Firs Neue"/>
                  <a:ea typeface="TT Firs Neue"/>
                  <a:cs typeface="TT Firs Neue"/>
                  <a:sym typeface="TT Firs Neue"/>
                </a:rPr>
                <a:t>          &gt;               &gt;</a:t>
              </a:r>
            </a:p>
            <a:p>
              <a:pPr algn="l" marL="0" indent="0" lvl="0">
                <a:lnSpc>
                  <a:spcPts val="2772"/>
                </a:lnSpc>
              </a:pPr>
              <a:r>
                <a:rPr lang="en-US" b="true" sz="2310">
                  <a:solidFill>
                    <a:srgbClr val="263A99"/>
                  </a:solidFill>
                  <a:latin typeface="TT Firs Neue Bold"/>
                  <a:ea typeface="TT Firs Neue Bold"/>
                  <a:cs typeface="TT Firs Neue Bold"/>
                  <a:sym typeface="TT Firs Neue Bold"/>
                </a:rPr>
                <a:t>3</a:t>
              </a:r>
              <a:r>
                <a:rPr lang="en-US" b="true" sz="2310">
                  <a:solidFill>
                    <a:srgbClr val="263A99"/>
                  </a:solidFill>
                  <a:latin typeface="TT Firs Neue Bold"/>
                  <a:ea typeface="TT Firs Neue Bold"/>
                  <a:cs typeface="TT Firs Neue Bold"/>
                  <a:sym typeface="TT Firs Neue Bold"/>
                </a:rPr>
                <a:t>/4 = </a:t>
              </a:r>
              <a:r>
                <a:rPr lang="en-US" b="true" sz="2310">
                  <a:solidFill>
                    <a:srgbClr val="000000"/>
                  </a:solidFill>
                  <a:latin typeface="TT Firs Neue Bold"/>
                  <a:ea typeface="TT Firs Neue Bold"/>
                  <a:cs typeface="TT Firs Neue Bold"/>
                  <a:sym typeface="TT Firs Neue Bold"/>
                </a:rPr>
                <a:t>1 </a:t>
              </a:r>
              <a:r>
                <a:rPr lang="en-US" b="true" sz="2310">
                  <a:solidFill>
                    <a:srgbClr val="263A99"/>
                  </a:solidFill>
                  <a:latin typeface="TT Firs Neue Bold"/>
                  <a:ea typeface="TT Firs Neue Bold"/>
                  <a:cs typeface="TT Firs Neue Bold"/>
                  <a:sym typeface="TT Firs Neue Bold"/>
                </a:rPr>
                <a:t>  2   3  |  </a:t>
              </a:r>
              <a:r>
                <a:rPr lang="en-US" b="true" sz="2310">
                  <a:solidFill>
                    <a:srgbClr val="000000"/>
                  </a:solidFill>
                  <a:latin typeface="TT Firs Neue Bold"/>
                  <a:ea typeface="TT Firs Neue Bold"/>
                  <a:cs typeface="TT Firs Neue Bold"/>
                  <a:sym typeface="TT Firs Neue Bold"/>
                </a:rPr>
                <a:t>1 </a:t>
              </a:r>
              <a:r>
                <a:rPr lang="en-US" b="true" sz="2310">
                  <a:solidFill>
                    <a:srgbClr val="263A99"/>
                  </a:solidFill>
                  <a:latin typeface="TT Firs Neue Bold"/>
                  <a:ea typeface="TT Firs Neue Bold"/>
                  <a:cs typeface="TT Firs Neue Bold"/>
                  <a:sym typeface="TT Firs Neue Bold"/>
                </a:rPr>
                <a:t>  2   3</a:t>
              </a:r>
            </a:p>
          </p:txBody>
        </p:sp>
      </p:grpSp>
      <p:sp>
        <p:nvSpPr>
          <p:cNvPr name="TextBox 29" id="29"/>
          <p:cNvSpPr txBox="true"/>
          <p:nvPr/>
        </p:nvSpPr>
        <p:spPr>
          <a:xfrm rot="0">
            <a:off x="3128777" y="2656112"/>
            <a:ext cx="11531457" cy="333375"/>
          </a:xfrm>
          <a:prstGeom prst="rect">
            <a:avLst/>
          </a:prstGeom>
        </p:spPr>
        <p:txBody>
          <a:bodyPr anchor="t" rtlCol="false" tIns="0" lIns="0" bIns="0" rIns="0">
            <a:spAutoFit/>
          </a:bodyPr>
          <a:lstStyle/>
          <a:p>
            <a:pPr algn="l" marL="0" indent="0" lvl="0">
              <a:lnSpc>
                <a:spcPts val="2697"/>
              </a:lnSpc>
            </a:pPr>
            <a:r>
              <a:rPr lang="en-US" sz="2247">
                <a:solidFill>
                  <a:srgbClr val="0B0A0A"/>
                </a:solidFill>
                <a:latin typeface="TT Firs Neue"/>
                <a:ea typeface="TT Firs Neue"/>
                <a:cs typeface="TT Firs Neue"/>
                <a:sym typeface="TT Firs Neue"/>
              </a:rPr>
              <a:t>When counting Rhythm in 3/4 time, simply think of a Waltz:</a:t>
            </a:r>
          </a:p>
        </p:txBody>
      </p:sp>
      <p:grpSp>
        <p:nvGrpSpPr>
          <p:cNvPr name="Group 30" id="30"/>
          <p:cNvGrpSpPr/>
          <p:nvPr/>
        </p:nvGrpSpPr>
        <p:grpSpPr>
          <a:xfrm rot="0">
            <a:off x="14963036" y="9446219"/>
            <a:ext cx="3324964" cy="840781"/>
            <a:chOff x="0" y="0"/>
            <a:chExt cx="875711" cy="221440"/>
          </a:xfrm>
        </p:grpSpPr>
        <p:sp>
          <p:nvSpPr>
            <p:cNvPr name="Freeform 31" id="3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32" id="3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4-17</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grpSp>
        <p:nvGrpSpPr>
          <p:cNvPr name="Group 2" id="2"/>
          <p:cNvGrpSpPr/>
          <p:nvPr/>
        </p:nvGrpSpPr>
        <p:grpSpPr>
          <a:xfrm rot="-650711">
            <a:off x="-1761280" y="-668009"/>
            <a:ext cx="19894422" cy="3975384"/>
            <a:chOff x="0" y="0"/>
            <a:chExt cx="5239683" cy="1047015"/>
          </a:xfrm>
        </p:grpSpPr>
        <p:sp>
          <p:nvSpPr>
            <p:cNvPr name="Freeform 3" id="3"/>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4" id="4"/>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sp>
        <p:nvSpPr>
          <p:cNvPr name="TextBox 5" id="5"/>
          <p:cNvSpPr txBox="true"/>
          <p:nvPr/>
        </p:nvSpPr>
        <p:spPr>
          <a:xfrm rot="0">
            <a:off x="1086656" y="209608"/>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Semibreves &amp; Semibreve Rests</a:t>
            </a:r>
          </a:p>
        </p:txBody>
      </p:sp>
      <p:sp>
        <p:nvSpPr>
          <p:cNvPr name="Freeform 6" id="6"/>
          <p:cNvSpPr/>
          <p:nvPr/>
        </p:nvSpPr>
        <p:spPr>
          <a:xfrm flipH="false" flipV="false" rot="0">
            <a:off x="-4263086" y="3748061"/>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50443" y="-2181816"/>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5296737" y="2688224"/>
            <a:ext cx="7397050" cy="1238475"/>
          </a:xfrm>
          <a:custGeom>
            <a:avLst/>
            <a:gdLst/>
            <a:ahLst/>
            <a:cxnLst/>
            <a:rect r="r" b="b" t="t" l="l"/>
            <a:pathLst>
              <a:path h="1238475" w="7397050">
                <a:moveTo>
                  <a:pt x="0" y="0"/>
                </a:moveTo>
                <a:lnTo>
                  <a:pt x="7397050" y="0"/>
                </a:lnTo>
                <a:lnTo>
                  <a:pt x="7397050" y="1238475"/>
                </a:lnTo>
                <a:lnTo>
                  <a:pt x="0" y="1238475"/>
                </a:lnTo>
                <a:lnTo>
                  <a:pt x="0" y="0"/>
                </a:lnTo>
                <a:close/>
              </a:path>
            </a:pathLst>
          </a:custGeom>
          <a:blipFill>
            <a:blip r:embed="rId4"/>
            <a:stretch>
              <a:fillRect l="-2656" t="-125207" r="-2582" b="-338404"/>
            </a:stretch>
          </a:blipFill>
        </p:spPr>
      </p:sp>
      <p:grpSp>
        <p:nvGrpSpPr>
          <p:cNvPr name="Group 9" id="9"/>
          <p:cNvGrpSpPr/>
          <p:nvPr/>
        </p:nvGrpSpPr>
        <p:grpSpPr>
          <a:xfrm rot="0">
            <a:off x="10507105" y="8026892"/>
            <a:ext cx="4392414" cy="2129723"/>
            <a:chOff x="0" y="0"/>
            <a:chExt cx="5856552" cy="2839631"/>
          </a:xfrm>
        </p:grpSpPr>
        <p:sp>
          <p:nvSpPr>
            <p:cNvPr name="Freeform 10" id="10"/>
            <p:cNvSpPr/>
            <p:nvPr/>
          </p:nvSpPr>
          <p:spPr>
            <a:xfrm flipH="false" flipV="false" rot="0">
              <a:off x="0" y="0"/>
              <a:ext cx="2964555" cy="2839631"/>
            </a:xfrm>
            <a:custGeom>
              <a:avLst/>
              <a:gdLst/>
              <a:ahLst/>
              <a:cxnLst/>
              <a:rect r="r" b="b" t="t" l="l"/>
              <a:pathLst>
                <a:path h="2839631" w="2964555">
                  <a:moveTo>
                    <a:pt x="0" y="0"/>
                  </a:moveTo>
                  <a:lnTo>
                    <a:pt x="2964555" y="0"/>
                  </a:lnTo>
                  <a:lnTo>
                    <a:pt x="2964555" y="2839631"/>
                  </a:lnTo>
                  <a:lnTo>
                    <a:pt x="0" y="2839631"/>
                  </a:lnTo>
                  <a:lnTo>
                    <a:pt x="0" y="0"/>
                  </a:lnTo>
                  <a:close/>
                </a:path>
              </a:pathLst>
            </a:custGeom>
            <a:blipFill>
              <a:blip r:embed="rId5"/>
              <a:stretch>
                <a:fillRect l="0" t="0" r="-879516" b="0"/>
              </a:stretch>
            </a:blipFill>
          </p:spPr>
        </p:sp>
        <p:grpSp>
          <p:nvGrpSpPr>
            <p:cNvPr name="Group 11" id="11"/>
            <p:cNvGrpSpPr/>
            <p:nvPr/>
          </p:nvGrpSpPr>
          <p:grpSpPr>
            <a:xfrm rot="0">
              <a:off x="2973227" y="0"/>
              <a:ext cx="2883325" cy="2839631"/>
              <a:chOff x="0" y="0"/>
              <a:chExt cx="569546" cy="560915"/>
            </a:xfrm>
          </p:grpSpPr>
          <p:sp>
            <p:nvSpPr>
              <p:cNvPr name="Freeform 12" id="12"/>
              <p:cNvSpPr/>
              <p:nvPr/>
            </p:nvSpPr>
            <p:spPr>
              <a:xfrm flipH="false" flipV="false" rot="0">
                <a:off x="0" y="0"/>
                <a:ext cx="569546" cy="560915"/>
              </a:xfrm>
              <a:custGeom>
                <a:avLst/>
                <a:gdLst/>
                <a:ahLst/>
                <a:cxnLst/>
                <a:rect r="r" b="b" t="t" l="l"/>
                <a:pathLst>
                  <a:path h="560915" w="569546">
                    <a:moveTo>
                      <a:pt x="0" y="0"/>
                    </a:moveTo>
                    <a:lnTo>
                      <a:pt x="569546" y="0"/>
                    </a:lnTo>
                    <a:lnTo>
                      <a:pt x="569546" y="560915"/>
                    </a:lnTo>
                    <a:lnTo>
                      <a:pt x="0" y="560915"/>
                    </a:lnTo>
                    <a:close/>
                  </a:path>
                </a:pathLst>
              </a:custGeom>
              <a:solidFill>
                <a:srgbClr val="FFFFFF"/>
              </a:solidFill>
            </p:spPr>
          </p:sp>
          <p:sp>
            <p:nvSpPr>
              <p:cNvPr name="TextBox 13" id="13"/>
              <p:cNvSpPr txBox="true"/>
              <p:nvPr/>
            </p:nvSpPr>
            <p:spPr>
              <a:xfrm>
                <a:off x="0" y="-9525"/>
                <a:ext cx="569546" cy="570440"/>
              </a:xfrm>
              <a:prstGeom prst="rect">
                <a:avLst/>
              </a:prstGeom>
            </p:spPr>
            <p:txBody>
              <a:bodyPr anchor="ctr" rtlCol="false" tIns="50800" lIns="50800" bIns="50800" rIns="50800"/>
              <a:lstStyle/>
              <a:p>
                <a:pPr algn="ctr">
                  <a:lnSpc>
                    <a:spcPts val="2772"/>
                  </a:lnSpc>
                </a:pPr>
              </a:p>
            </p:txBody>
          </p:sp>
        </p:grpSp>
        <p:sp>
          <p:nvSpPr>
            <p:cNvPr name="Freeform 14" id="14"/>
            <p:cNvSpPr/>
            <p:nvPr/>
          </p:nvSpPr>
          <p:spPr>
            <a:xfrm flipH="false" flipV="false" rot="0">
              <a:off x="2890551" y="406400"/>
              <a:ext cx="2378021" cy="1694170"/>
            </a:xfrm>
            <a:custGeom>
              <a:avLst/>
              <a:gdLst/>
              <a:ahLst/>
              <a:cxnLst/>
              <a:rect r="r" b="b" t="t" l="l"/>
              <a:pathLst>
                <a:path h="1694170" w="2378021">
                  <a:moveTo>
                    <a:pt x="0" y="0"/>
                  </a:moveTo>
                  <a:lnTo>
                    <a:pt x="2378021" y="0"/>
                  </a:lnTo>
                  <a:lnTo>
                    <a:pt x="2378021" y="1694170"/>
                  </a:lnTo>
                  <a:lnTo>
                    <a:pt x="0" y="1694170"/>
                  </a:lnTo>
                  <a:lnTo>
                    <a:pt x="0" y="0"/>
                  </a:lnTo>
                  <a:close/>
                </a:path>
              </a:pathLst>
            </a:custGeom>
            <a:blipFill>
              <a:blip r:embed="rId4"/>
              <a:stretch>
                <a:fillRect l="-20451" t="-122039" r="-316023" b="-327311"/>
              </a:stretch>
            </a:blipFill>
          </p:spPr>
        </p:sp>
      </p:grpSp>
      <p:grpSp>
        <p:nvGrpSpPr>
          <p:cNvPr name="Group 15" id="15"/>
          <p:cNvGrpSpPr/>
          <p:nvPr/>
        </p:nvGrpSpPr>
        <p:grpSpPr>
          <a:xfrm rot="0">
            <a:off x="2907697" y="8026892"/>
            <a:ext cx="4319391" cy="2027818"/>
            <a:chOff x="0" y="0"/>
            <a:chExt cx="5759188" cy="2703757"/>
          </a:xfrm>
        </p:grpSpPr>
        <p:grpSp>
          <p:nvGrpSpPr>
            <p:cNvPr name="Group 16" id="16"/>
            <p:cNvGrpSpPr/>
            <p:nvPr/>
          </p:nvGrpSpPr>
          <p:grpSpPr>
            <a:xfrm rot="0">
              <a:off x="0" y="0"/>
              <a:ext cx="5759188" cy="2703757"/>
              <a:chOff x="0" y="0"/>
              <a:chExt cx="1194787" cy="560915"/>
            </a:xfrm>
          </p:grpSpPr>
          <p:sp>
            <p:nvSpPr>
              <p:cNvPr name="Freeform 17" id="17"/>
              <p:cNvSpPr/>
              <p:nvPr/>
            </p:nvSpPr>
            <p:spPr>
              <a:xfrm flipH="false" flipV="false" rot="0">
                <a:off x="0" y="0"/>
                <a:ext cx="1194787" cy="560915"/>
              </a:xfrm>
              <a:custGeom>
                <a:avLst/>
                <a:gdLst/>
                <a:ahLst/>
                <a:cxnLst/>
                <a:rect r="r" b="b" t="t" l="l"/>
                <a:pathLst>
                  <a:path h="560915" w="1194787">
                    <a:moveTo>
                      <a:pt x="0" y="0"/>
                    </a:moveTo>
                    <a:lnTo>
                      <a:pt x="1194787" y="0"/>
                    </a:lnTo>
                    <a:lnTo>
                      <a:pt x="1194787" y="560915"/>
                    </a:lnTo>
                    <a:lnTo>
                      <a:pt x="0" y="560915"/>
                    </a:lnTo>
                    <a:close/>
                  </a:path>
                </a:pathLst>
              </a:custGeom>
              <a:solidFill>
                <a:srgbClr val="FFFFFF"/>
              </a:solidFill>
            </p:spPr>
          </p:sp>
          <p:sp>
            <p:nvSpPr>
              <p:cNvPr name="TextBox 18" id="18"/>
              <p:cNvSpPr txBox="true"/>
              <p:nvPr/>
            </p:nvSpPr>
            <p:spPr>
              <a:xfrm>
                <a:off x="0" y="-9525"/>
                <a:ext cx="1194787" cy="570440"/>
              </a:xfrm>
              <a:prstGeom prst="rect">
                <a:avLst/>
              </a:prstGeom>
            </p:spPr>
            <p:txBody>
              <a:bodyPr anchor="ctr" rtlCol="false" tIns="50800" lIns="50800" bIns="50800" rIns="50800"/>
              <a:lstStyle/>
              <a:p>
                <a:pPr algn="ctr">
                  <a:lnSpc>
                    <a:spcPts val="2772"/>
                  </a:lnSpc>
                </a:pPr>
              </a:p>
            </p:txBody>
          </p:sp>
        </p:grpSp>
        <p:sp>
          <p:nvSpPr>
            <p:cNvPr name="Freeform 19" id="19"/>
            <p:cNvSpPr/>
            <p:nvPr/>
          </p:nvSpPr>
          <p:spPr>
            <a:xfrm flipH="false" flipV="false" rot="0">
              <a:off x="0" y="67511"/>
              <a:ext cx="3136761" cy="2624154"/>
            </a:xfrm>
            <a:custGeom>
              <a:avLst/>
              <a:gdLst/>
              <a:ahLst/>
              <a:cxnLst/>
              <a:rect r="r" b="b" t="t" l="l"/>
              <a:pathLst>
                <a:path h="2624154" w="3136761">
                  <a:moveTo>
                    <a:pt x="0" y="0"/>
                  </a:moveTo>
                  <a:lnTo>
                    <a:pt x="3136761" y="0"/>
                  </a:lnTo>
                  <a:lnTo>
                    <a:pt x="3136761" y="2624154"/>
                  </a:lnTo>
                  <a:lnTo>
                    <a:pt x="0" y="2624154"/>
                  </a:lnTo>
                  <a:lnTo>
                    <a:pt x="0" y="0"/>
                  </a:lnTo>
                  <a:close/>
                </a:path>
              </a:pathLst>
            </a:custGeom>
            <a:blipFill>
              <a:blip r:embed="rId6"/>
              <a:stretch>
                <a:fillRect l="0" t="0" r="-395854" b="0"/>
              </a:stretch>
            </a:blipFill>
          </p:spPr>
        </p:sp>
        <p:sp>
          <p:nvSpPr>
            <p:cNvPr name="Freeform 20" id="20"/>
            <p:cNvSpPr/>
            <p:nvPr/>
          </p:nvSpPr>
          <p:spPr>
            <a:xfrm flipH="false" flipV="false" rot="0">
              <a:off x="2935107" y="386954"/>
              <a:ext cx="2264235" cy="1613105"/>
            </a:xfrm>
            <a:custGeom>
              <a:avLst/>
              <a:gdLst/>
              <a:ahLst/>
              <a:cxnLst/>
              <a:rect r="r" b="b" t="t" l="l"/>
              <a:pathLst>
                <a:path h="1613105" w="2264235">
                  <a:moveTo>
                    <a:pt x="0" y="0"/>
                  </a:moveTo>
                  <a:lnTo>
                    <a:pt x="2264235" y="0"/>
                  </a:lnTo>
                  <a:lnTo>
                    <a:pt x="2264235" y="1613106"/>
                  </a:lnTo>
                  <a:lnTo>
                    <a:pt x="0" y="1613106"/>
                  </a:lnTo>
                  <a:lnTo>
                    <a:pt x="0" y="0"/>
                  </a:lnTo>
                  <a:close/>
                </a:path>
              </a:pathLst>
            </a:custGeom>
            <a:blipFill>
              <a:blip r:embed="rId4"/>
              <a:stretch>
                <a:fillRect l="-20451" t="-122039" r="-316023" b="-327311"/>
              </a:stretch>
            </a:blipFill>
          </p:spPr>
        </p:sp>
      </p:grpSp>
      <p:sp>
        <p:nvSpPr>
          <p:cNvPr name="Freeform 21" id="21"/>
          <p:cNvSpPr/>
          <p:nvPr/>
        </p:nvSpPr>
        <p:spPr>
          <a:xfrm flipH="false" flipV="false" rot="0">
            <a:off x="7405085" y="8063054"/>
            <a:ext cx="2057400" cy="2057400"/>
          </a:xfrm>
          <a:custGeom>
            <a:avLst/>
            <a:gdLst/>
            <a:ahLst/>
            <a:cxnLst/>
            <a:rect r="r" b="b" t="t" l="l"/>
            <a:pathLst>
              <a:path h="2057400" w="2057400">
                <a:moveTo>
                  <a:pt x="0" y="0"/>
                </a:moveTo>
                <a:lnTo>
                  <a:pt x="2057400" y="0"/>
                </a:lnTo>
                <a:lnTo>
                  <a:pt x="2057400" y="2057400"/>
                </a:lnTo>
                <a:lnTo>
                  <a:pt x="0" y="2057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2" id="22"/>
          <p:cNvSpPr txBox="true"/>
          <p:nvPr/>
        </p:nvSpPr>
        <p:spPr>
          <a:xfrm rot="0">
            <a:off x="1086656" y="2059574"/>
            <a:ext cx="15817212" cy="361950"/>
          </a:xfrm>
          <a:prstGeom prst="rect">
            <a:avLst/>
          </a:prstGeom>
        </p:spPr>
        <p:txBody>
          <a:bodyPr anchor="t" rtlCol="false" tIns="0" lIns="0" bIns="0" rIns="0">
            <a:spAutoFit/>
          </a:bodyPr>
          <a:lstStyle/>
          <a:p>
            <a:pPr algn="ctr" marL="0" indent="0" lvl="0">
              <a:lnSpc>
                <a:spcPts val="2878"/>
              </a:lnSpc>
            </a:pPr>
            <a:r>
              <a:rPr lang="en-US" sz="2399">
                <a:solidFill>
                  <a:srgbClr val="000000"/>
                </a:solidFill>
                <a:latin typeface="TT Firs Neue"/>
                <a:ea typeface="TT Firs Neue"/>
                <a:cs typeface="TT Firs Neue"/>
                <a:sym typeface="TT Firs Neue"/>
              </a:rPr>
              <a:t>In lesson 6 we learned about semibreve rests:</a:t>
            </a:r>
          </a:p>
        </p:txBody>
      </p:sp>
      <p:sp>
        <p:nvSpPr>
          <p:cNvPr name="TextBox 23" id="23"/>
          <p:cNvSpPr txBox="true"/>
          <p:nvPr/>
        </p:nvSpPr>
        <p:spPr>
          <a:xfrm rot="0">
            <a:off x="1418108" y="5572125"/>
            <a:ext cx="15052849" cy="2171700"/>
          </a:xfrm>
          <a:prstGeom prst="rect">
            <a:avLst/>
          </a:prstGeom>
        </p:spPr>
        <p:txBody>
          <a:bodyPr anchor="t" rtlCol="false" tIns="0" lIns="0" bIns="0" rIns="0">
            <a:spAutoFit/>
          </a:bodyPr>
          <a:lstStyle/>
          <a:p>
            <a:pPr algn="ctr">
              <a:lnSpc>
                <a:spcPts val="2878"/>
              </a:lnSpc>
            </a:pPr>
            <a:r>
              <a:rPr lang="en-US" sz="2399" b="true">
                <a:solidFill>
                  <a:srgbClr val="000000"/>
                </a:solidFill>
                <a:latin typeface="TT Firs Neue Bold"/>
                <a:ea typeface="TT Firs Neue Bold"/>
                <a:cs typeface="TT Firs Neue Bold"/>
                <a:sym typeface="TT Firs Neue Bold"/>
              </a:rPr>
              <a:t>Semibreves are not used in 2/4 or 3/4  </a:t>
            </a:r>
            <a:r>
              <a:rPr lang="en-US" sz="2399">
                <a:solidFill>
                  <a:srgbClr val="000000"/>
                </a:solidFill>
                <a:latin typeface="TT Firs Neue"/>
                <a:ea typeface="TT Firs Neue"/>
                <a:cs typeface="TT Firs Neue"/>
                <a:sym typeface="TT Firs Neue"/>
              </a:rPr>
              <a:t>time because they don’t fit. A semibreve is a note that is played for 4 beats, and this won’t fit into a bar which only has 2 or 3 beats.</a:t>
            </a:r>
          </a:p>
          <a:p>
            <a:pPr algn="ctr">
              <a:lnSpc>
                <a:spcPts val="2878"/>
              </a:lnSpc>
            </a:pPr>
          </a:p>
          <a:p>
            <a:pPr algn="ctr" marL="0" indent="0" lvl="0">
              <a:lnSpc>
                <a:spcPts val="2878"/>
              </a:lnSpc>
            </a:pPr>
            <a:r>
              <a:rPr lang="en-US" b="true" sz="2399">
                <a:solidFill>
                  <a:srgbClr val="000000"/>
                </a:solidFill>
                <a:latin typeface="TT Firs Neue Bold"/>
                <a:ea typeface="TT Firs Neue Bold"/>
                <a:cs typeface="TT Firs Neue Bold"/>
                <a:sym typeface="TT Firs Neue Bold"/>
              </a:rPr>
              <a:t>Semibreve Rests can be used in 2/4 or 3/4 time</a:t>
            </a:r>
            <a:r>
              <a:rPr lang="en-US" sz="2399">
                <a:solidFill>
                  <a:srgbClr val="000000"/>
                </a:solidFill>
                <a:latin typeface="TT Firs Neue"/>
                <a:ea typeface="TT Firs Neue"/>
                <a:cs typeface="TT Firs Neue"/>
                <a:sym typeface="TT Firs Neue"/>
              </a:rPr>
              <a:t>, but when they are, their meaning changes to “rest for the entire bar”. This is done to maintain readability. It is easier to see a Semibreve rest and know that it applies  to the entire bar, rather than cluttering the notation with multiple rests.</a:t>
            </a:r>
          </a:p>
        </p:txBody>
      </p:sp>
      <p:sp>
        <p:nvSpPr>
          <p:cNvPr name="TextBox 24" id="24"/>
          <p:cNvSpPr txBox="true"/>
          <p:nvPr/>
        </p:nvSpPr>
        <p:spPr>
          <a:xfrm rot="0">
            <a:off x="5450696" y="4012284"/>
            <a:ext cx="7062100" cy="933450"/>
          </a:xfrm>
          <a:prstGeom prst="rect">
            <a:avLst/>
          </a:prstGeom>
        </p:spPr>
        <p:txBody>
          <a:bodyPr anchor="t" rtlCol="false" tIns="0" lIns="0" bIns="0" rIns="0">
            <a:spAutoFit/>
          </a:bodyPr>
          <a:lstStyle/>
          <a:p>
            <a:pPr algn="l">
              <a:lnSpc>
                <a:spcPts val="2545"/>
              </a:lnSpc>
            </a:pPr>
            <a:r>
              <a:rPr lang="en-US" sz="2120" b="true">
                <a:solidFill>
                  <a:srgbClr val="737373"/>
                </a:solidFill>
                <a:latin typeface="TT Firs Neue Bold"/>
                <a:ea typeface="TT Firs Neue Bold"/>
                <a:cs typeface="TT Firs Neue Bold"/>
                <a:sym typeface="TT Firs Neue Bold"/>
              </a:rPr>
              <a:t> Semibreve          Minim         Crotchet         Quaver</a:t>
            </a:r>
          </a:p>
          <a:p>
            <a:pPr algn="l">
              <a:lnSpc>
                <a:spcPts val="2545"/>
              </a:lnSpc>
            </a:pPr>
            <a:r>
              <a:rPr lang="en-US" sz="2120" b="true">
                <a:solidFill>
                  <a:srgbClr val="737373"/>
                </a:solidFill>
                <a:latin typeface="TT Firs Neue Bold"/>
                <a:ea typeface="TT Firs Neue Bold"/>
                <a:cs typeface="TT Firs Neue Bold"/>
                <a:sym typeface="TT Firs Neue Bold"/>
              </a:rPr>
              <a:t>       Rest                 Rest               Rest               Rest</a:t>
            </a:r>
          </a:p>
          <a:p>
            <a:pPr algn="l" marL="0" indent="0" lvl="0">
              <a:lnSpc>
                <a:spcPts val="2545"/>
              </a:lnSpc>
            </a:pPr>
            <a:r>
              <a:rPr lang="en-US" b="true" sz="2120">
                <a:solidFill>
                  <a:srgbClr val="737373"/>
                </a:solidFill>
                <a:latin typeface="TT Firs Neue Bold"/>
                <a:ea typeface="TT Firs Neue Bold"/>
                <a:cs typeface="TT Firs Neue Bold"/>
                <a:sym typeface="TT Firs Neue Bold"/>
              </a:rPr>
              <a:t>   </a:t>
            </a:r>
            <a:r>
              <a:rPr lang="en-US" sz="2120">
                <a:solidFill>
                  <a:srgbClr val="737373"/>
                </a:solidFill>
                <a:latin typeface="TT Firs Neue"/>
                <a:ea typeface="TT Firs Neue"/>
                <a:cs typeface="TT Firs Neue"/>
                <a:sym typeface="TT Firs Neue"/>
              </a:rPr>
              <a:t>(4 beats)           (2 beats)         (1 beat)          (½ beat)</a:t>
            </a:r>
          </a:p>
        </p:txBody>
      </p:sp>
      <p:sp>
        <p:nvSpPr>
          <p:cNvPr name="Freeform 25" id="25"/>
          <p:cNvSpPr/>
          <p:nvPr/>
        </p:nvSpPr>
        <p:spPr>
          <a:xfrm flipH="false" flipV="false" rot="0">
            <a:off x="15009345" y="8012101"/>
            <a:ext cx="2057400" cy="2057400"/>
          </a:xfrm>
          <a:custGeom>
            <a:avLst/>
            <a:gdLst/>
            <a:ahLst/>
            <a:cxnLst/>
            <a:rect r="r" b="b" t="t" l="l"/>
            <a:pathLst>
              <a:path h="2057400" w="2057400">
                <a:moveTo>
                  <a:pt x="0" y="0"/>
                </a:moveTo>
                <a:lnTo>
                  <a:pt x="2057400" y="0"/>
                </a:lnTo>
                <a:lnTo>
                  <a:pt x="2057400" y="2057400"/>
                </a:lnTo>
                <a:lnTo>
                  <a:pt x="0" y="20574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grpSp>
        <p:nvGrpSpPr>
          <p:cNvPr name="Group 2" id="2"/>
          <p:cNvGrpSpPr/>
          <p:nvPr/>
        </p:nvGrpSpPr>
        <p:grpSpPr>
          <a:xfrm rot="-650711">
            <a:off x="-1761280" y="-668009"/>
            <a:ext cx="19894422" cy="3975384"/>
            <a:chOff x="0" y="0"/>
            <a:chExt cx="5239683" cy="1047015"/>
          </a:xfrm>
        </p:grpSpPr>
        <p:sp>
          <p:nvSpPr>
            <p:cNvPr name="Freeform 3" id="3"/>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4" id="4"/>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sp>
        <p:nvSpPr>
          <p:cNvPr name="TextBox 5" id="5"/>
          <p:cNvSpPr txBox="true"/>
          <p:nvPr/>
        </p:nvSpPr>
        <p:spPr>
          <a:xfrm rot="0">
            <a:off x="1086656" y="209608"/>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Simple Quadruple Time (4/4)</a:t>
            </a:r>
          </a:p>
        </p:txBody>
      </p:sp>
      <p:sp>
        <p:nvSpPr>
          <p:cNvPr name="Freeform 6" id="6"/>
          <p:cNvSpPr/>
          <p:nvPr/>
        </p:nvSpPr>
        <p:spPr>
          <a:xfrm flipH="false" flipV="false" rot="0">
            <a:off x="-4263086" y="3748061"/>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50443" y="-2181816"/>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961897" y="2820491"/>
            <a:ext cx="10364206" cy="1541176"/>
          </a:xfrm>
          <a:custGeom>
            <a:avLst/>
            <a:gdLst/>
            <a:ahLst/>
            <a:cxnLst/>
            <a:rect r="r" b="b" t="t" l="l"/>
            <a:pathLst>
              <a:path h="1541176" w="10364206">
                <a:moveTo>
                  <a:pt x="0" y="0"/>
                </a:moveTo>
                <a:lnTo>
                  <a:pt x="10364206" y="0"/>
                </a:lnTo>
                <a:lnTo>
                  <a:pt x="10364206" y="1541177"/>
                </a:lnTo>
                <a:lnTo>
                  <a:pt x="0" y="1541177"/>
                </a:lnTo>
                <a:lnTo>
                  <a:pt x="0" y="0"/>
                </a:lnTo>
                <a:close/>
              </a:path>
            </a:pathLst>
          </a:custGeom>
          <a:blipFill>
            <a:blip r:embed="rId4"/>
            <a:stretch>
              <a:fillRect l="0" t="0" r="0" b="-260754"/>
            </a:stretch>
          </a:blipFill>
        </p:spPr>
      </p:sp>
      <p:sp>
        <p:nvSpPr>
          <p:cNvPr name="Freeform 9" id="9"/>
          <p:cNvSpPr/>
          <p:nvPr/>
        </p:nvSpPr>
        <p:spPr>
          <a:xfrm flipH="false" flipV="false" rot="0">
            <a:off x="3961897" y="7558951"/>
            <a:ext cx="13524444" cy="2569644"/>
          </a:xfrm>
          <a:custGeom>
            <a:avLst/>
            <a:gdLst/>
            <a:ahLst/>
            <a:cxnLst/>
            <a:rect r="r" b="b" t="t" l="l"/>
            <a:pathLst>
              <a:path h="2569644" w="13524444">
                <a:moveTo>
                  <a:pt x="0" y="0"/>
                </a:moveTo>
                <a:lnTo>
                  <a:pt x="13524444" y="0"/>
                </a:lnTo>
                <a:lnTo>
                  <a:pt x="13524444" y="2569644"/>
                </a:lnTo>
                <a:lnTo>
                  <a:pt x="0" y="2569644"/>
                </a:lnTo>
                <a:lnTo>
                  <a:pt x="0" y="0"/>
                </a:lnTo>
                <a:close/>
              </a:path>
            </a:pathLst>
          </a:custGeom>
          <a:blipFill>
            <a:blip r:embed="rId5"/>
            <a:stretch>
              <a:fillRect l="0" t="0" r="0" b="0"/>
            </a:stretch>
          </a:blipFill>
        </p:spPr>
      </p:sp>
      <p:sp>
        <p:nvSpPr>
          <p:cNvPr name="Freeform 10" id="10"/>
          <p:cNvSpPr/>
          <p:nvPr/>
        </p:nvSpPr>
        <p:spPr>
          <a:xfrm flipH="false" flipV="false" rot="0">
            <a:off x="3961897" y="5325633"/>
            <a:ext cx="11301259" cy="1285518"/>
          </a:xfrm>
          <a:custGeom>
            <a:avLst/>
            <a:gdLst/>
            <a:ahLst/>
            <a:cxnLst/>
            <a:rect r="r" b="b" t="t" l="l"/>
            <a:pathLst>
              <a:path h="1285518" w="11301259">
                <a:moveTo>
                  <a:pt x="0" y="0"/>
                </a:moveTo>
                <a:lnTo>
                  <a:pt x="11301259" y="0"/>
                </a:lnTo>
                <a:lnTo>
                  <a:pt x="11301259" y="1285518"/>
                </a:lnTo>
                <a:lnTo>
                  <a:pt x="0" y="1285518"/>
                </a:lnTo>
                <a:lnTo>
                  <a:pt x="0" y="0"/>
                </a:lnTo>
                <a:close/>
              </a:path>
            </a:pathLst>
          </a:custGeom>
          <a:blipFill>
            <a:blip r:embed="rId6"/>
            <a:stretch>
              <a:fillRect l="0" t="0" r="0" b="0"/>
            </a:stretch>
          </a:blipFill>
        </p:spPr>
      </p:sp>
      <p:sp>
        <p:nvSpPr>
          <p:cNvPr name="TextBox 11" id="11"/>
          <p:cNvSpPr txBox="true"/>
          <p:nvPr/>
        </p:nvSpPr>
        <p:spPr>
          <a:xfrm rot="0">
            <a:off x="7639127" y="4883573"/>
            <a:ext cx="3792274" cy="352425"/>
          </a:xfrm>
          <a:prstGeom prst="rect">
            <a:avLst/>
          </a:prstGeom>
        </p:spPr>
        <p:txBody>
          <a:bodyPr anchor="t" rtlCol="false" tIns="0" lIns="0" bIns="0" rIns="0">
            <a:spAutoFit/>
          </a:bodyPr>
          <a:lstStyle/>
          <a:p>
            <a:pPr algn="ctr" marL="0" indent="0" lvl="0">
              <a:lnSpc>
                <a:spcPts val="2772"/>
              </a:lnSpc>
            </a:pPr>
            <a:r>
              <a:rPr lang="en-US" b="true" sz="2310">
                <a:solidFill>
                  <a:srgbClr val="263A99"/>
                </a:solidFill>
                <a:latin typeface="TT Firs Neue Bold"/>
                <a:ea typeface="TT Firs Neue Bold"/>
                <a:cs typeface="TT Firs Neue Bold"/>
                <a:sym typeface="TT Firs Neue Bold"/>
              </a:rPr>
              <a:t>Classical Example</a:t>
            </a:r>
          </a:p>
        </p:txBody>
      </p:sp>
      <p:sp>
        <p:nvSpPr>
          <p:cNvPr name="TextBox 12" id="12"/>
          <p:cNvSpPr txBox="true"/>
          <p:nvPr/>
        </p:nvSpPr>
        <p:spPr>
          <a:xfrm rot="0">
            <a:off x="338980" y="5520717"/>
            <a:ext cx="3243809" cy="695325"/>
          </a:xfrm>
          <a:prstGeom prst="rect">
            <a:avLst/>
          </a:prstGeom>
        </p:spPr>
        <p:txBody>
          <a:bodyPr anchor="t" rtlCol="false" tIns="0" lIns="0" bIns="0" rIns="0">
            <a:spAutoFit/>
          </a:bodyPr>
          <a:lstStyle/>
          <a:p>
            <a:pPr algn="r">
              <a:lnSpc>
                <a:spcPts val="2772"/>
              </a:lnSpc>
            </a:pPr>
            <a:r>
              <a:rPr lang="en-US" sz="2310" b="true">
                <a:solidFill>
                  <a:srgbClr val="0B0A0A"/>
                </a:solidFill>
                <a:latin typeface="TT Firs Neue Bold"/>
                <a:ea typeface="TT Firs Neue Bold"/>
                <a:cs typeface="TT Firs Neue Bold"/>
                <a:sym typeface="TT Firs Neue Bold"/>
              </a:rPr>
              <a:t>Ode to Joy</a:t>
            </a:r>
          </a:p>
          <a:p>
            <a:pPr algn="r" marL="0" indent="0" lvl="0">
              <a:lnSpc>
                <a:spcPts val="2772"/>
              </a:lnSpc>
            </a:pPr>
            <a:r>
              <a:rPr lang="en-US" sz="2310">
                <a:solidFill>
                  <a:srgbClr val="0B0A0A"/>
                </a:solidFill>
                <a:latin typeface="TT Firs Neue"/>
                <a:ea typeface="TT Firs Neue"/>
                <a:cs typeface="TT Firs Neue"/>
                <a:sym typeface="TT Firs Neue"/>
              </a:rPr>
              <a:t>Beethoven</a:t>
            </a:r>
          </a:p>
        </p:txBody>
      </p:sp>
      <p:sp>
        <p:nvSpPr>
          <p:cNvPr name="TextBox 13" id="13"/>
          <p:cNvSpPr txBox="true"/>
          <p:nvPr/>
        </p:nvSpPr>
        <p:spPr>
          <a:xfrm rot="0">
            <a:off x="7639127" y="2420441"/>
            <a:ext cx="3792274" cy="352425"/>
          </a:xfrm>
          <a:prstGeom prst="rect">
            <a:avLst/>
          </a:prstGeom>
        </p:spPr>
        <p:txBody>
          <a:bodyPr anchor="t" rtlCol="false" tIns="0" lIns="0" bIns="0" rIns="0">
            <a:spAutoFit/>
          </a:bodyPr>
          <a:lstStyle/>
          <a:p>
            <a:pPr algn="ctr" marL="0" indent="0" lvl="0">
              <a:lnSpc>
                <a:spcPts val="2772"/>
              </a:lnSpc>
            </a:pPr>
            <a:r>
              <a:rPr lang="en-US" b="true" sz="2310">
                <a:solidFill>
                  <a:srgbClr val="263A99"/>
                </a:solidFill>
                <a:latin typeface="TT Firs Neue Bold"/>
                <a:ea typeface="TT Firs Neue Bold"/>
                <a:cs typeface="TT Firs Neue Bold"/>
                <a:sym typeface="TT Firs Neue Bold"/>
              </a:rPr>
              <a:t>Nursey Rhyme Example</a:t>
            </a:r>
          </a:p>
        </p:txBody>
      </p:sp>
      <p:sp>
        <p:nvSpPr>
          <p:cNvPr name="TextBox 14" id="14"/>
          <p:cNvSpPr txBox="true"/>
          <p:nvPr/>
        </p:nvSpPr>
        <p:spPr>
          <a:xfrm rot="0">
            <a:off x="7639127" y="6990756"/>
            <a:ext cx="3792274" cy="352425"/>
          </a:xfrm>
          <a:prstGeom prst="rect">
            <a:avLst/>
          </a:prstGeom>
        </p:spPr>
        <p:txBody>
          <a:bodyPr anchor="t" rtlCol="false" tIns="0" lIns="0" bIns="0" rIns="0">
            <a:spAutoFit/>
          </a:bodyPr>
          <a:lstStyle/>
          <a:p>
            <a:pPr algn="ctr" marL="0" indent="0" lvl="0">
              <a:lnSpc>
                <a:spcPts val="2772"/>
              </a:lnSpc>
            </a:pPr>
            <a:r>
              <a:rPr lang="en-US" b="true" sz="2310">
                <a:solidFill>
                  <a:srgbClr val="263A99"/>
                </a:solidFill>
                <a:latin typeface="TT Firs Neue Bold"/>
                <a:ea typeface="TT Firs Neue Bold"/>
                <a:cs typeface="TT Firs Neue Bold"/>
                <a:sym typeface="TT Firs Neue Bold"/>
              </a:rPr>
              <a:t>Pop Example</a:t>
            </a:r>
          </a:p>
        </p:txBody>
      </p:sp>
      <p:sp>
        <p:nvSpPr>
          <p:cNvPr name="TextBox 15" id="15"/>
          <p:cNvSpPr txBox="true"/>
          <p:nvPr/>
        </p:nvSpPr>
        <p:spPr>
          <a:xfrm rot="0">
            <a:off x="1086656" y="1746136"/>
            <a:ext cx="15817212" cy="333375"/>
          </a:xfrm>
          <a:prstGeom prst="rect">
            <a:avLst/>
          </a:prstGeom>
        </p:spPr>
        <p:txBody>
          <a:bodyPr anchor="t" rtlCol="false" tIns="0" lIns="0" bIns="0" rIns="0">
            <a:spAutoFit/>
          </a:bodyPr>
          <a:lstStyle/>
          <a:p>
            <a:pPr algn="ctr" marL="0" indent="0" lvl="0">
              <a:lnSpc>
                <a:spcPts val="2638"/>
              </a:lnSpc>
            </a:pPr>
            <a:r>
              <a:rPr lang="en-US" sz="2199">
                <a:solidFill>
                  <a:srgbClr val="000000"/>
                </a:solidFill>
                <a:latin typeface="TT Firs Neue"/>
                <a:ea typeface="TT Firs Neue"/>
                <a:cs typeface="TT Firs Neue"/>
                <a:sym typeface="TT Firs Neue"/>
              </a:rPr>
              <a:t>The </a:t>
            </a:r>
            <a:r>
              <a:rPr lang="en-US" sz="2199">
                <a:solidFill>
                  <a:srgbClr val="000000"/>
                </a:solidFill>
                <a:latin typeface="TT Firs Neue"/>
                <a:ea typeface="TT Firs Neue"/>
                <a:cs typeface="TT Firs Neue"/>
                <a:sym typeface="TT Firs Neue"/>
              </a:rPr>
              <a:t>Time Signature 4/4 means 4 x crotchet beats per bar. For example:</a:t>
            </a:r>
          </a:p>
        </p:txBody>
      </p:sp>
      <p:sp>
        <p:nvSpPr>
          <p:cNvPr name="TextBox 16" id="16"/>
          <p:cNvSpPr txBox="true"/>
          <p:nvPr/>
        </p:nvSpPr>
        <p:spPr>
          <a:xfrm rot="0">
            <a:off x="1086656" y="1272058"/>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9</a:t>
            </a:r>
          </a:p>
        </p:txBody>
      </p:sp>
      <p:sp>
        <p:nvSpPr>
          <p:cNvPr name="TextBox 17" id="17"/>
          <p:cNvSpPr txBox="true"/>
          <p:nvPr/>
        </p:nvSpPr>
        <p:spPr>
          <a:xfrm rot="0">
            <a:off x="1621476" y="8549888"/>
            <a:ext cx="1961313" cy="695325"/>
          </a:xfrm>
          <a:prstGeom prst="rect">
            <a:avLst/>
          </a:prstGeom>
        </p:spPr>
        <p:txBody>
          <a:bodyPr anchor="t" rtlCol="false" tIns="0" lIns="0" bIns="0" rIns="0">
            <a:spAutoFit/>
          </a:bodyPr>
          <a:lstStyle/>
          <a:p>
            <a:pPr algn="r">
              <a:lnSpc>
                <a:spcPts val="2772"/>
              </a:lnSpc>
            </a:pPr>
            <a:r>
              <a:rPr lang="en-US" sz="2310" b="true">
                <a:solidFill>
                  <a:srgbClr val="0B0A0A"/>
                </a:solidFill>
                <a:latin typeface="TT Firs Neue Bold"/>
                <a:ea typeface="TT Firs Neue Bold"/>
                <a:cs typeface="TT Firs Neue Bold"/>
                <a:sym typeface="TT Firs Neue Bold"/>
              </a:rPr>
              <a:t>Imagine </a:t>
            </a:r>
          </a:p>
          <a:p>
            <a:pPr algn="r" marL="0" indent="0" lvl="0">
              <a:lnSpc>
                <a:spcPts val="2772"/>
              </a:lnSpc>
            </a:pPr>
            <a:r>
              <a:rPr lang="en-US" sz="2310">
                <a:solidFill>
                  <a:srgbClr val="0B0A0A"/>
                </a:solidFill>
                <a:latin typeface="TT Firs Neue"/>
                <a:ea typeface="TT Firs Neue"/>
                <a:cs typeface="TT Firs Neue"/>
                <a:sym typeface="TT Firs Neue"/>
              </a:rPr>
              <a:t>John Lennon</a:t>
            </a:r>
          </a:p>
        </p:txBody>
      </p:sp>
      <p:sp>
        <p:nvSpPr>
          <p:cNvPr name="TextBox 18" id="18"/>
          <p:cNvSpPr txBox="true"/>
          <p:nvPr/>
        </p:nvSpPr>
        <p:spPr>
          <a:xfrm rot="0">
            <a:off x="14981201" y="3694918"/>
            <a:ext cx="3011986" cy="1333500"/>
          </a:xfrm>
          <a:prstGeom prst="rect">
            <a:avLst/>
          </a:prstGeom>
        </p:spPr>
        <p:txBody>
          <a:bodyPr anchor="t" rtlCol="false" tIns="0" lIns="0" bIns="0" rIns="0">
            <a:spAutoFit/>
          </a:bodyPr>
          <a:lstStyle/>
          <a:p>
            <a:pPr algn="l" marL="0" indent="0" lvl="0">
              <a:lnSpc>
                <a:spcPts val="2697"/>
              </a:lnSpc>
            </a:pPr>
            <a:r>
              <a:rPr lang="en-US" sz="2247">
                <a:solidFill>
                  <a:srgbClr val="0B0A0A"/>
                </a:solidFill>
                <a:latin typeface="TT Firs Neue"/>
                <a:ea typeface="TT Firs Neue"/>
                <a:cs typeface="TT Firs Neue"/>
                <a:sym typeface="TT Firs Neue"/>
              </a:rPr>
              <a:t>A </a:t>
            </a:r>
            <a:r>
              <a:rPr lang="en-US" b="true" sz="2247">
                <a:solidFill>
                  <a:srgbClr val="0B0A0A"/>
                </a:solidFill>
                <a:latin typeface="TT Firs Neue Bold"/>
                <a:ea typeface="TT Firs Neue Bold"/>
                <a:cs typeface="TT Firs Neue Bold"/>
                <a:sym typeface="TT Firs Neue Bold"/>
              </a:rPr>
              <a:t>Double Bar</a:t>
            </a:r>
            <a:r>
              <a:rPr lang="en-US" sz="2247">
                <a:solidFill>
                  <a:srgbClr val="0B0A0A"/>
                </a:solidFill>
                <a:latin typeface="TT Firs Neue"/>
                <a:ea typeface="TT Firs Neue"/>
                <a:cs typeface="TT Firs Neue"/>
                <a:sym typeface="TT Firs Neue"/>
              </a:rPr>
              <a:t> with a thin and thick line shows the end of a song. </a:t>
            </a:r>
          </a:p>
        </p:txBody>
      </p:sp>
      <p:sp>
        <p:nvSpPr>
          <p:cNvPr name="AutoShape 19" id="19"/>
          <p:cNvSpPr/>
          <p:nvPr/>
        </p:nvSpPr>
        <p:spPr>
          <a:xfrm flipH="true" flipV="true">
            <a:off x="14379536" y="3385850"/>
            <a:ext cx="1428961" cy="205229"/>
          </a:xfrm>
          <a:prstGeom prst="line">
            <a:avLst/>
          </a:prstGeom>
          <a:ln cap="flat" w="114300">
            <a:solidFill>
              <a:srgbClr val="263A99"/>
            </a:solidFill>
            <a:prstDash val="solid"/>
            <a:headEnd type="none" len="sm" w="sm"/>
            <a:tailEnd type="triangle" len="med" w="lg"/>
          </a:ln>
        </p:spPr>
      </p:sp>
      <p:grpSp>
        <p:nvGrpSpPr>
          <p:cNvPr name="Group 20" id="20"/>
          <p:cNvGrpSpPr/>
          <p:nvPr/>
        </p:nvGrpSpPr>
        <p:grpSpPr>
          <a:xfrm rot="0">
            <a:off x="14278478" y="3083207"/>
            <a:ext cx="47625" cy="556479"/>
            <a:chOff x="0" y="0"/>
            <a:chExt cx="12543" cy="146562"/>
          </a:xfrm>
        </p:grpSpPr>
        <p:sp>
          <p:nvSpPr>
            <p:cNvPr name="Freeform 21" id="21"/>
            <p:cNvSpPr/>
            <p:nvPr/>
          </p:nvSpPr>
          <p:spPr>
            <a:xfrm flipH="false" flipV="false" rot="0">
              <a:off x="0" y="0"/>
              <a:ext cx="12543" cy="146562"/>
            </a:xfrm>
            <a:custGeom>
              <a:avLst/>
              <a:gdLst/>
              <a:ahLst/>
              <a:cxnLst/>
              <a:rect r="r" b="b" t="t" l="l"/>
              <a:pathLst>
                <a:path h="146562" w="12543">
                  <a:moveTo>
                    <a:pt x="0" y="0"/>
                  </a:moveTo>
                  <a:lnTo>
                    <a:pt x="12543" y="0"/>
                  </a:lnTo>
                  <a:lnTo>
                    <a:pt x="12543" y="146562"/>
                  </a:lnTo>
                  <a:lnTo>
                    <a:pt x="0" y="146562"/>
                  </a:lnTo>
                  <a:close/>
                </a:path>
              </a:pathLst>
            </a:custGeom>
            <a:solidFill>
              <a:srgbClr val="0B0A0A"/>
            </a:solidFill>
          </p:spPr>
        </p:sp>
        <p:sp>
          <p:nvSpPr>
            <p:cNvPr name="TextBox 22" id="22"/>
            <p:cNvSpPr txBox="true"/>
            <p:nvPr/>
          </p:nvSpPr>
          <p:spPr>
            <a:xfrm>
              <a:off x="0" y="-9525"/>
              <a:ext cx="12543" cy="156087"/>
            </a:xfrm>
            <a:prstGeom prst="rect">
              <a:avLst/>
            </a:prstGeom>
          </p:spPr>
          <p:txBody>
            <a:bodyPr anchor="ctr" rtlCol="false" tIns="50800" lIns="50800" bIns="50800" rIns="50800"/>
            <a:lstStyle/>
            <a:p>
              <a:pPr algn="ctr">
                <a:lnSpc>
                  <a:spcPts val="2772"/>
                </a:lnSpc>
              </a:pPr>
            </a:p>
          </p:txBody>
        </p:sp>
      </p:gr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715875" y="2449984"/>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230625" y="5890800"/>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588387"/>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7073564"/>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TextBox 10" id="10"/>
          <p:cNvSpPr txBox="true"/>
          <p:nvPr/>
        </p:nvSpPr>
        <p:spPr>
          <a:xfrm rot="0">
            <a:off x="531372" y="435785"/>
            <a:ext cx="9358837"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Rhythm in 4/4 Time</a:t>
            </a:r>
          </a:p>
        </p:txBody>
      </p:sp>
      <p:grpSp>
        <p:nvGrpSpPr>
          <p:cNvPr name="Group 11" id="11"/>
          <p:cNvGrpSpPr/>
          <p:nvPr/>
        </p:nvGrpSpPr>
        <p:grpSpPr>
          <a:xfrm rot="0">
            <a:off x="3993562" y="6224329"/>
            <a:ext cx="6063773" cy="1852975"/>
            <a:chOff x="0" y="0"/>
            <a:chExt cx="8085031" cy="2470634"/>
          </a:xfrm>
        </p:grpSpPr>
        <p:grpSp>
          <p:nvGrpSpPr>
            <p:cNvPr name="Group 12" id="12"/>
            <p:cNvGrpSpPr/>
            <p:nvPr/>
          </p:nvGrpSpPr>
          <p:grpSpPr>
            <a:xfrm rot="0">
              <a:off x="0" y="0"/>
              <a:ext cx="8085031" cy="2470634"/>
              <a:chOff x="0" y="0"/>
              <a:chExt cx="1597043" cy="488026"/>
            </a:xfrm>
          </p:grpSpPr>
          <p:sp>
            <p:nvSpPr>
              <p:cNvPr name="Freeform 13" id="13"/>
              <p:cNvSpPr/>
              <p:nvPr/>
            </p:nvSpPr>
            <p:spPr>
              <a:xfrm flipH="false" flipV="false" rot="0">
                <a:off x="0" y="0"/>
                <a:ext cx="1597043" cy="488026"/>
              </a:xfrm>
              <a:custGeom>
                <a:avLst/>
                <a:gdLst/>
                <a:ahLst/>
                <a:cxnLst/>
                <a:rect r="r" b="b" t="t" l="l"/>
                <a:pathLst>
                  <a:path h="488026" w="1597043">
                    <a:moveTo>
                      <a:pt x="0" y="0"/>
                    </a:moveTo>
                    <a:lnTo>
                      <a:pt x="1597043" y="0"/>
                    </a:lnTo>
                    <a:lnTo>
                      <a:pt x="1597043" y="488026"/>
                    </a:lnTo>
                    <a:lnTo>
                      <a:pt x="0" y="488026"/>
                    </a:lnTo>
                    <a:close/>
                  </a:path>
                </a:pathLst>
              </a:custGeom>
              <a:solidFill>
                <a:srgbClr val="38B6FF"/>
              </a:solidFill>
            </p:spPr>
          </p:sp>
          <p:sp>
            <p:nvSpPr>
              <p:cNvPr name="TextBox 14" id="14"/>
              <p:cNvSpPr txBox="true"/>
              <p:nvPr/>
            </p:nvSpPr>
            <p:spPr>
              <a:xfrm>
                <a:off x="0" y="-9525"/>
                <a:ext cx="1597043" cy="497551"/>
              </a:xfrm>
              <a:prstGeom prst="rect">
                <a:avLst/>
              </a:prstGeom>
            </p:spPr>
            <p:txBody>
              <a:bodyPr anchor="ctr" rtlCol="false" tIns="50800" lIns="50800" bIns="50800" rIns="50800"/>
              <a:lstStyle/>
              <a:p>
                <a:pPr algn="ctr">
                  <a:lnSpc>
                    <a:spcPts val="2772"/>
                  </a:lnSpc>
                </a:pPr>
              </a:p>
            </p:txBody>
          </p:sp>
        </p:grpSp>
        <p:sp>
          <p:nvSpPr>
            <p:cNvPr name="TextBox 15" id="15"/>
            <p:cNvSpPr txBox="true"/>
            <p:nvPr/>
          </p:nvSpPr>
          <p:spPr>
            <a:xfrm rot="0">
              <a:off x="792257" y="124453"/>
              <a:ext cx="4094774" cy="466725"/>
            </a:xfrm>
            <a:prstGeom prst="rect">
              <a:avLst/>
            </a:prstGeom>
          </p:spPr>
          <p:txBody>
            <a:bodyPr anchor="t" rtlCol="false" tIns="0" lIns="0" bIns="0" rIns="0">
              <a:spAutoFit/>
            </a:bodyPr>
            <a:lstStyle/>
            <a:p>
              <a:pPr algn="l" marL="0" indent="0" lvl="0">
                <a:lnSpc>
                  <a:spcPts val="2772"/>
                </a:lnSpc>
              </a:pPr>
              <a:r>
                <a:rPr lang="en-US" b="true" sz="2310">
                  <a:solidFill>
                    <a:srgbClr val="FFFFFF"/>
                  </a:solidFill>
                  <a:latin typeface="TT Firs Neue Bold"/>
                  <a:ea typeface="TT Firs Neue Bold"/>
                  <a:cs typeface="TT Firs Neue Bold"/>
                  <a:sym typeface="TT Firs Neue Bold"/>
                </a:rPr>
                <a:t>How to Clap</a:t>
              </a:r>
              <a:r>
                <a:rPr lang="en-US" b="true" sz="2310">
                  <a:solidFill>
                    <a:srgbClr val="FFFFFF"/>
                  </a:solidFill>
                  <a:latin typeface="TT Firs Neue Bold"/>
                  <a:ea typeface="TT Firs Neue Bold"/>
                  <a:cs typeface="TT Firs Neue Bold"/>
                  <a:sym typeface="TT Firs Neue Bold"/>
                </a:rPr>
                <a:t> Beats</a:t>
              </a:r>
            </a:p>
          </p:txBody>
        </p:sp>
        <p:sp>
          <p:nvSpPr>
            <p:cNvPr name="TextBox 16" id="16"/>
            <p:cNvSpPr txBox="true"/>
            <p:nvPr/>
          </p:nvSpPr>
          <p:spPr>
            <a:xfrm rot="0">
              <a:off x="792257" y="870578"/>
              <a:ext cx="6876640" cy="1333500"/>
            </a:xfrm>
            <a:prstGeom prst="rect">
              <a:avLst/>
            </a:prstGeom>
          </p:spPr>
          <p:txBody>
            <a:bodyPr anchor="t" rtlCol="false" tIns="0" lIns="0" bIns="0" rIns="0">
              <a:spAutoFit/>
            </a:bodyPr>
            <a:lstStyle/>
            <a:p>
              <a:pPr algn="l" marL="0" indent="0" lvl="0">
                <a:lnSpc>
                  <a:spcPts val="2697"/>
                </a:lnSpc>
              </a:pPr>
              <a:r>
                <a:rPr lang="en-US" sz="2247">
                  <a:solidFill>
                    <a:srgbClr val="D9D9D9"/>
                  </a:solidFill>
                  <a:latin typeface="TT Firs Neue"/>
                  <a:ea typeface="TT Firs Neue"/>
                  <a:cs typeface="TT Firs Neue"/>
                  <a:sym typeface="TT Firs Neue"/>
                </a:rPr>
                <a:t>Stomp your foot on the strong beat and clap your hands on the weak beat.</a:t>
              </a:r>
            </a:p>
          </p:txBody>
        </p:sp>
      </p:grpSp>
      <p:grpSp>
        <p:nvGrpSpPr>
          <p:cNvPr name="Group 17" id="17"/>
          <p:cNvGrpSpPr/>
          <p:nvPr/>
        </p:nvGrpSpPr>
        <p:grpSpPr>
          <a:xfrm rot="0">
            <a:off x="14963036" y="9446219"/>
            <a:ext cx="3324964" cy="840781"/>
            <a:chOff x="0" y="0"/>
            <a:chExt cx="875711" cy="221440"/>
          </a:xfrm>
        </p:grpSpPr>
        <p:sp>
          <p:nvSpPr>
            <p:cNvPr name="Freeform 18" id="18"/>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9" id="19"/>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1-8</a:t>
            </a:r>
          </a:p>
        </p:txBody>
      </p:sp>
      <p:grpSp>
        <p:nvGrpSpPr>
          <p:cNvPr name="Group 21" id="21"/>
          <p:cNvGrpSpPr/>
          <p:nvPr/>
        </p:nvGrpSpPr>
        <p:grpSpPr>
          <a:xfrm rot="0">
            <a:off x="785267" y="2449984"/>
            <a:ext cx="11813977" cy="3490806"/>
            <a:chOff x="0" y="0"/>
            <a:chExt cx="15751970" cy="4654408"/>
          </a:xfrm>
        </p:grpSpPr>
        <p:grpSp>
          <p:nvGrpSpPr>
            <p:cNvPr name="Group 22" id="22"/>
            <p:cNvGrpSpPr/>
            <p:nvPr/>
          </p:nvGrpSpPr>
          <p:grpSpPr>
            <a:xfrm rot="0">
              <a:off x="0" y="973532"/>
              <a:ext cx="15751970" cy="3680876"/>
              <a:chOff x="0" y="0"/>
              <a:chExt cx="3111500" cy="727087"/>
            </a:xfrm>
          </p:grpSpPr>
          <p:sp>
            <p:nvSpPr>
              <p:cNvPr name="Freeform 23" id="23"/>
              <p:cNvSpPr/>
              <p:nvPr/>
            </p:nvSpPr>
            <p:spPr>
              <a:xfrm flipH="false" flipV="false" rot="0">
                <a:off x="0" y="0"/>
                <a:ext cx="3111500" cy="727087"/>
              </a:xfrm>
              <a:custGeom>
                <a:avLst/>
                <a:gdLst/>
                <a:ahLst/>
                <a:cxnLst/>
                <a:rect r="r" b="b" t="t" l="l"/>
                <a:pathLst>
                  <a:path h="727087" w="3111500">
                    <a:moveTo>
                      <a:pt x="0" y="0"/>
                    </a:moveTo>
                    <a:lnTo>
                      <a:pt x="3111500" y="0"/>
                    </a:lnTo>
                    <a:lnTo>
                      <a:pt x="3111500" y="727087"/>
                    </a:lnTo>
                    <a:lnTo>
                      <a:pt x="0" y="727087"/>
                    </a:lnTo>
                    <a:close/>
                  </a:path>
                </a:pathLst>
              </a:custGeom>
              <a:solidFill>
                <a:srgbClr val="D9D9D9"/>
              </a:solidFill>
            </p:spPr>
          </p:sp>
          <p:sp>
            <p:nvSpPr>
              <p:cNvPr name="TextBox 24" id="24"/>
              <p:cNvSpPr txBox="true"/>
              <p:nvPr/>
            </p:nvSpPr>
            <p:spPr>
              <a:xfrm>
                <a:off x="0" y="-9525"/>
                <a:ext cx="3111500" cy="736612"/>
              </a:xfrm>
              <a:prstGeom prst="rect">
                <a:avLst/>
              </a:prstGeom>
            </p:spPr>
            <p:txBody>
              <a:bodyPr anchor="ctr" rtlCol="false" tIns="50800" lIns="50800" bIns="50800" rIns="50800"/>
              <a:lstStyle/>
              <a:p>
                <a:pPr algn="ctr">
                  <a:lnSpc>
                    <a:spcPts val="2772"/>
                  </a:lnSpc>
                </a:pPr>
              </a:p>
            </p:txBody>
          </p:sp>
        </p:grpSp>
        <p:sp>
          <p:nvSpPr>
            <p:cNvPr name="Freeform 25" id="25"/>
            <p:cNvSpPr/>
            <p:nvPr/>
          </p:nvSpPr>
          <p:spPr>
            <a:xfrm flipH="false" flipV="false" rot="0">
              <a:off x="328257" y="1512679"/>
              <a:ext cx="7547728" cy="2344299"/>
            </a:xfrm>
            <a:custGeom>
              <a:avLst/>
              <a:gdLst/>
              <a:ahLst/>
              <a:cxnLst/>
              <a:rect r="r" b="b" t="t" l="l"/>
              <a:pathLst>
                <a:path h="2344299" w="7547728">
                  <a:moveTo>
                    <a:pt x="0" y="0"/>
                  </a:moveTo>
                  <a:lnTo>
                    <a:pt x="7547728" y="0"/>
                  </a:lnTo>
                  <a:lnTo>
                    <a:pt x="7547728" y="2344299"/>
                  </a:lnTo>
                  <a:lnTo>
                    <a:pt x="0" y="2344299"/>
                  </a:lnTo>
                  <a:lnTo>
                    <a:pt x="0" y="0"/>
                  </a:lnTo>
                  <a:close/>
                </a:path>
              </a:pathLst>
            </a:custGeom>
            <a:blipFill>
              <a:blip r:embed="rId4"/>
              <a:stretch>
                <a:fillRect l="0" t="-211497" r="0" b="0"/>
              </a:stretch>
            </a:blipFill>
          </p:spPr>
        </p:sp>
        <p:grpSp>
          <p:nvGrpSpPr>
            <p:cNvPr name="Group 26" id="26"/>
            <p:cNvGrpSpPr/>
            <p:nvPr/>
          </p:nvGrpSpPr>
          <p:grpSpPr>
            <a:xfrm rot="0">
              <a:off x="1720637" y="1512679"/>
              <a:ext cx="5190473" cy="584643"/>
              <a:chOff x="0" y="0"/>
              <a:chExt cx="3540595" cy="398804"/>
            </a:xfrm>
          </p:grpSpPr>
          <p:sp>
            <p:nvSpPr>
              <p:cNvPr name="Freeform 27" id="27"/>
              <p:cNvSpPr/>
              <p:nvPr/>
            </p:nvSpPr>
            <p:spPr>
              <a:xfrm flipH="false" flipV="false" rot="0">
                <a:off x="0" y="0"/>
                <a:ext cx="3540595" cy="398804"/>
              </a:xfrm>
              <a:custGeom>
                <a:avLst/>
                <a:gdLst/>
                <a:ahLst/>
                <a:cxnLst/>
                <a:rect r="r" b="b" t="t" l="l"/>
                <a:pathLst>
                  <a:path h="398804" w="3540595">
                    <a:moveTo>
                      <a:pt x="0" y="0"/>
                    </a:moveTo>
                    <a:lnTo>
                      <a:pt x="3540595" y="0"/>
                    </a:lnTo>
                    <a:lnTo>
                      <a:pt x="3540595" y="398804"/>
                    </a:lnTo>
                    <a:lnTo>
                      <a:pt x="0" y="398804"/>
                    </a:lnTo>
                    <a:close/>
                  </a:path>
                </a:pathLst>
              </a:custGeom>
              <a:solidFill>
                <a:srgbClr val="FFFFFF"/>
              </a:solidFill>
            </p:spPr>
          </p:sp>
          <p:sp>
            <p:nvSpPr>
              <p:cNvPr name="TextBox 28" id="28"/>
              <p:cNvSpPr txBox="true"/>
              <p:nvPr/>
            </p:nvSpPr>
            <p:spPr>
              <a:xfrm>
                <a:off x="0" y="-47625"/>
                <a:ext cx="3540595" cy="446429"/>
              </a:xfrm>
              <a:prstGeom prst="rect">
                <a:avLst/>
              </a:prstGeom>
            </p:spPr>
            <p:txBody>
              <a:bodyPr anchor="ctr" rtlCol="false" tIns="50800" lIns="50800" bIns="50800" rIns="50800"/>
              <a:lstStyle/>
              <a:p>
                <a:pPr algn="ctr">
                  <a:lnSpc>
                    <a:spcPts val="3360"/>
                  </a:lnSpc>
                </a:pPr>
              </a:p>
            </p:txBody>
          </p:sp>
        </p:grpSp>
        <p:sp>
          <p:nvSpPr>
            <p:cNvPr name="TextBox 29" id="29"/>
            <p:cNvSpPr txBox="true"/>
            <p:nvPr/>
          </p:nvSpPr>
          <p:spPr>
            <a:xfrm rot="0">
              <a:off x="9079975" y="1406426"/>
              <a:ext cx="3479037" cy="466725"/>
            </a:xfrm>
            <a:prstGeom prst="rect">
              <a:avLst/>
            </a:prstGeom>
          </p:spPr>
          <p:txBody>
            <a:bodyPr anchor="t" rtlCol="false" tIns="0" lIns="0" bIns="0" rIns="0">
              <a:spAutoFit/>
            </a:bodyPr>
            <a:lstStyle/>
            <a:p>
              <a:pPr algn="l" marL="0" indent="0" lvl="0">
                <a:lnSpc>
                  <a:spcPts val="2772"/>
                </a:lnSpc>
              </a:pPr>
              <a:r>
                <a:rPr lang="en-US" b="true" sz="2310">
                  <a:solidFill>
                    <a:srgbClr val="263A99"/>
                  </a:solidFill>
                  <a:latin typeface="TT Firs Neue Bold"/>
                  <a:ea typeface="TT Firs Neue Bold"/>
                  <a:cs typeface="TT Firs Neue Bold"/>
                  <a:sym typeface="TT Firs Neue Bold"/>
                </a:rPr>
                <a:t>Counting Beats</a:t>
              </a:r>
            </a:p>
          </p:txBody>
        </p:sp>
        <p:sp>
          <p:nvSpPr>
            <p:cNvPr name="TextBox 30" id="30"/>
            <p:cNvSpPr txBox="true"/>
            <p:nvPr/>
          </p:nvSpPr>
          <p:spPr>
            <a:xfrm rot="0">
              <a:off x="1960555" y="1767121"/>
              <a:ext cx="3263649" cy="330200"/>
            </a:xfrm>
            <a:prstGeom prst="rect">
              <a:avLst/>
            </a:prstGeom>
          </p:spPr>
          <p:txBody>
            <a:bodyPr anchor="t" rtlCol="false" tIns="0" lIns="0" bIns="0" rIns="0">
              <a:spAutoFit/>
            </a:bodyPr>
            <a:lstStyle/>
            <a:p>
              <a:pPr algn="l" marL="0" indent="0" lvl="0">
                <a:lnSpc>
                  <a:spcPts val="1958"/>
                </a:lnSpc>
              </a:pPr>
              <a:r>
                <a:rPr lang="en-US" sz="1632">
                  <a:solidFill>
                    <a:srgbClr val="0B0A0A"/>
                  </a:solidFill>
                  <a:latin typeface="TT Firs Neue"/>
                  <a:ea typeface="TT Firs Neue"/>
                  <a:cs typeface="TT Firs Neue"/>
                  <a:sym typeface="TT Firs Neue"/>
                </a:rPr>
                <a:t>4/4 = 4 x crotchet beats</a:t>
              </a:r>
            </a:p>
          </p:txBody>
        </p:sp>
        <p:sp>
          <p:nvSpPr>
            <p:cNvPr name="TextBox 31" id="31"/>
            <p:cNvSpPr txBox="true"/>
            <p:nvPr/>
          </p:nvSpPr>
          <p:spPr>
            <a:xfrm rot="0">
              <a:off x="146408" y="0"/>
              <a:ext cx="15375276" cy="444500"/>
            </a:xfrm>
            <a:prstGeom prst="rect">
              <a:avLst/>
            </a:prstGeom>
          </p:spPr>
          <p:txBody>
            <a:bodyPr anchor="t" rtlCol="false" tIns="0" lIns="0" bIns="0" rIns="0">
              <a:spAutoFit/>
            </a:bodyPr>
            <a:lstStyle/>
            <a:p>
              <a:pPr algn="l" marL="0" indent="0" lvl="0">
                <a:lnSpc>
                  <a:spcPts val="2697"/>
                </a:lnSpc>
              </a:pPr>
              <a:r>
                <a:rPr lang="en-US" sz="2247">
                  <a:solidFill>
                    <a:srgbClr val="0B0A0A"/>
                  </a:solidFill>
                  <a:latin typeface="TT Firs Neue"/>
                  <a:ea typeface="TT Firs Neue"/>
                  <a:cs typeface="TT Firs Neue"/>
                  <a:sym typeface="TT Firs Neue"/>
                </a:rPr>
                <a:t>Counting Rhythm in 4/4 time:</a:t>
              </a:r>
            </a:p>
          </p:txBody>
        </p:sp>
        <p:sp>
          <p:nvSpPr>
            <p:cNvPr name="AutoShape 32" id="32"/>
            <p:cNvSpPr/>
            <p:nvPr/>
          </p:nvSpPr>
          <p:spPr>
            <a:xfrm flipV="true">
              <a:off x="11265601" y="3122791"/>
              <a:ext cx="119448" cy="520905"/>
            </a:xfrm>
            <a:prstGeom prst="line">
              <a:avLst/>
            </a:prstGeom>
            <a:ln cap="flat" w="76200">
              <a:solidFill>
                <a:srgbClr val="5CE1E6"/>
              </a:solidFill>
              <a:prstDash val="solid"/>
              <a:headEnd type="none" len="sm" w="sm"/>
              <a:tailEnd type="triangle" len="med" w="lg"/>
            </a:ln>
          </p:spPr>
        </p:sp>
        <p:sp>
          <p:nvSpPr>
            <p:cNvPr name="AutoShape 33" id="33"/>
            <p:cNvSpPr/>
            <p:nvPr/>
          </p:nvSpPr>
          <p:spPr>
            <a:xfrm flipV="true">
              <a:off x="13743092" y="3090938"/>
              <a:ext cx="119448" cy="520905"/>
            </a:xfrm>
            <a:prstGeom prst="line">
              <a:avLst/>
            </a:prstGeom>
            <a:ln cap="flat" w="76200">
              <a:solidFill>
                <a:srgbClr val="5CE1E6"/>
              </a:solidFill>
              <a:prstDash val="solid"/>
              <a:headEnd type="none" len="sm" w="sm"/>
              <a:tailEnd type="triangle" len="med" w="lg"/>
            </a:ln>
          </p:spPr>
        </p:sp>
        <p:sp>
          <p:nvSpPr>
            <p:cNvPr name="TextBox 34" id="34"/>
            <p:cNvSpPr txBox="true"/>
            <p:nvPr/>
          </p:nvSpPr>
          <p:spPr>
            <a:xfrm rot="0">
              <a:off x="8662530" y="3725236"/>
              <a:ext cx="6697753" cy="752475"/>
            </a:xfrm>
            <a:prstGeom prst="rect">
              <a:avLst/>
            </a:prstGeom>
          </p:spPr>
          <p:txBody>
            <a:bodyPr anchor="t" rtlCol="false" tIns="0" lIns="0" bIns="0" rIns="0">
              <a:spAutoFit/>
            </a:bodyPr>
            <a:lstStyle/>
            <a:p>
              <a:pPr algn="l" marL="0" indent="0" lvl="0">
                <a:lnSpc>
                  <a:spcPts val="2292"/>
                </a:lnSpc>
              </a:pPr>
              <a:r>
                <a:rPr lang="en-US" sz="1910">
                  <a:solidFill>
                    <a:srgbClr val="000000"/>
                  </a:solidFill>
                  <a:latin typeface="TT Firs Neue"/>
                  <a:ea typeface="TT Firs Neue"/>
                  <a:cs typeface="TT Firs Neue"/>
                  <a:sym typeface="TT Firs Neue"/>
                </a:rPr>
                <a:t>In 4/4 time the 3</a:t>
              </a:r>
              <a:r>
                <a:rPr lang="en-US" sz="1910">
                  <a:solidFill>
                    <a:srgbClr val="000000"/>
                  </a:solidFill>
                  <a:latin typeface="TT Firs Neue"/>
                  <a:ea typeface="TT Firs Neue"/>
                  <a:cs typeface="TT Firs Neue"/>
                  <a:sym typeface="TT Firs Neue"/>
                </a:rPr>
                <a:t>rd</a:t>
              </a:r>
              <a:r>
                <a:rPr lang="en-US" sz="1910">
                  <a:solidFill>
                    <a:srgbClr val="000000"/>
                  </a:solidFill>
                  <a:latin typeface="TT Firs Neue"/>
                  <a:ea typeface="TT Firs Neue"/>
                  <a:cs typeface="TT Firs Neue"/>
                  <a:sym typeface="TT Firs Neue"/>
                </a:rPr>
                <a:t> beat is a Medium beat shown with a “-” symbol</a:t>
              </a:r>
            </a:p>
          </p:txBody>
        </p:sp>
        <p:sp>
          <p:nvSpPr>
            <p:cNvPr name="TextBox 35" id="35"/>
            <p:cNvSpPr txBox="true"/>
            <p:nvPr/>
          </p:nvSpPr>
          <p:spPr>
            <a:xfrm rot="0">
              <a:off x="9049237" y="2155322"/>
              <a:ext cx="6069381" cy="939800"/>
            </a:xfrm>
            <a:prstGeom prst="rect">
              <a:avLst/>
            </a:prstGeom>
          </p:spPr>
          <p:txBody>
            <a:bodyPr anchor="t" rtlCol="false" tIns="0" lIns="0" bIns="0" rIns="0">
              <a:spAutoFit/>
            </a:bodyPr>
            <a:lstStyle/>
            <a:p>
              <a:pPr algn="l">
                <a:lnSpc>
                  <a:spcPts val="2892"/>
                </a:lnSpc>
              </a:pPr>
              <a:r>
                <a:rPr lang="en-US" sz="2410">
                  <a:solidFill>
                    <a:srgbClr val="263A99"/>
                  </a:solidFill>
                  <a:latin typeface="TT Firs Neue"/>
                  <a:ea typeface="TT Firs Neue"/>
                  <a:cs typeface="TT Firs Neue"/>
                  <a:sym typeface="TT Firs Neue"/>
                </a:rPr>
                <a:t>          &gt;        -          &gt;        - </a:t>
              </a:r>
            </a:p>
            <a:p>
              <a:pPr algn="l" marL="0" indent="0" lvl="0">
                <a:lnSpc>
                  <a:spcPts val="2772"/>
                </a:lnSpc>
              </a:pPr>
              <a:r>
                <a:rPr lang="en-US" b="true" sz="2310">
                  <a:solidFill>
                    <a:srgbClr val="263A99"/>
                  </a:solidFill>
                  <a:latin typeface="TT Firs Neue Bold"/>
                  <a:ea typeface="TT Firs Neue Bold"/>
                  <a:cs typeface="TT Firs Neue Bold"/>
                  <a:sym typeface="TT Firs Neue Bold"/>
                </a:rPr>
                <a:t>4</a:t>
              </a:r>
              <a:r>
                <a:rPr lang="en-US" b="true" sz="2310">
                  <a:solidFill>
                    <a:srgbClr val="263A99"/>
                  </a:solidFill>
                  <a:latin typeface="TT Firs Neue Bold"/>
                  <a:ea typeface="TT Firs Neue Bold"/>
                  <a:cs typeface="TT Firs Neue Bold"/>
                  <a:sym typeface="TT Firs Neue Bold"/>
                </a:rPr>
                <a:t>/4 = </a:t>
              </a:r>
              <a:r>
                <a:rPr lang="en-US" b="true" sz="2310">
                  <a:solidFill>
                    <a:srgbClr val="000000"/>
                  </a:solidFill>
                  <a:latin typeface="TT Firs Neue Bold"/>
                  <a:ea typeface="TT Firs Neue Bold"/>
                  <a:cs typeface="TT Firs Neue Bold"/>
                  <a:sym typeface="TT Firs Neue Bold"/>
                </a:rPr>
                <a:t>1 </a:t>
              </a:r>
              <a:r>
                <a:rPr lang="en-US" b="true" sz="2310">
                  <a:solidFill>
                    <a:srgbClr val="263A99"/>
                  </a:solidFill>
                  <a:latin typeface="TT Firs Neue Bold"/>
                  <a:ea typeface="TT Firs Neue Bold"/>
                  <a:cs typeface="TT Firs Neue Bold"/>
                  <a:sym typeface="TT Firs Neue Bold"/>
                </a:rPr>
                <a:t>  2   3   4  |  </a:t>
              </a:r>
              <a:r>
                <a:rPr lang="en-US" b="true" sz="2310">
                  <a:solidFill>
                    <a:srgbClr val="000000"/>
                  </a:solidFill>
                  <a:latin typeface="TT Firs Neue Bold"/>
                  <a:ea typeface="TT Firs Neue Bold"/>
                  <a:cs typeface="TT Firs Neue Bold"/>
                  <a:sym typeface="TT Firs Neue Bold"/>
                </a:rPr>
                <a:t>1 </a:t>
              </a:r>
              <a:r>
                <a:rPr lang="en-US" b="true" sz="2310">
                  <a:solidFill>
                    <a:srgbClr val="263A99"/>
                  </a:solidFill>
                  <a:latin typeface="TT Firs Neue Bold"/>
                  <a:ea typeface="TT Firs Neue Bold"/>
                  <a:cs typeface="TT Firs Neue Bold"/>
                  <a:sym typeface="TT Firs Neue Bold"/>
                </a:rPr>
                <a:t>  2   3   4</a:t>
              </a:r>
            </a:p>
          </p:txBody>
        </p:sp>
      </p:grpSp>
      <p:grpSp>
        <p:nvGrpSpPr>
          <p:cNvPr name="Group 36" id="36"/>
          <p:cNvGrpSpPr/>
          <p:nvPr/>
        </p:nvGrpSpPr>
        <p:grpSpPr>
          <a:xfrm rot="0">
            <a:off x="2363736" y="8676168"/>
            <a:ext cx="442738" cy="442738"/>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263A99"/>
            </a:solidFill>
          </p:spPr>
        </p:sp>
        <p:sp>
          <p:nvSpPr>
            <p:cNvPr name="TextBox 38" id="38"/>
            <p:cNvSpPr txBox="true"/>
            <p:nvPr/>
          </p:nvSpPr>
          <p:spPr>
            <a:xfrm>
              <a:off x="127000" y="79375"/>
              <a:ext cx="558800" cy="606425"/>
            </a:xfrm>
            <a:prstGeom prst="rect">
              <a:avLst/>
            </a:prstGeom>
          </p:spPr>
          <p:txBody>
            <a:bodyPr anchor="ctr" rtlCol="false" tIns="50800" lIns="50800" bIns="50800" rIns="50800"/>
            <a:lstStyle/>
            <a:p>
              <a:pPr algn="ctr" marL="0" indent="0" lvl="0">
                <a:lnSpc>
                  <a:spcPts val="3360"/>
                </a:lnSpc>
              </a:pPr>
            </a:p>
          </p:txBody>
        </p:sp>
      </p:grpSp>
      <p:sp>
        <p:nvSpPr>
          <p:cNvPr name="TextBox 39" id="39"/>
          <p:cNvSpPr txBox="true"/>
          <p:nvPr/>
        </p:nvSpPr>
        <p:spPr>
          <a:xfrm rot="0">
            <a:off x="3122921" y="8666643"/>
            <a:ext cx="3569335" cy="352425"/>
          </a:xfrm>
          <a:prstGeom prst="rect">
            <a:avLst/>
          </a:prstGeom>
        </p:spPr>
        <p:txBody>
          <a:bodyPr anchor="t" rtlCol="false" tIns="0" lIns="0" bIns="0" rIns="0">
            <a:spAutoFit/>
          </a:bodyPr>
          <a:lstStyle/>
          <a:p>
            <a:pPr algn="l" marL="0" indent="0" lvl="0">
              <a:lnSpc>
                <a:spcPts val="2772"/>
              </a:lnSpc>
            </a:pPr>
            <a:r>
              <a:rPr lang="en-US" b="true" sz="2310">
                <a:solidFill>
                  <a:srgbClr val="0B0A0A"/>
                </a:solidFill>
                <a:latin typeface="TT Firs Neue Bold"/>
                <a:ea typeface="TT Firs Neue Bold"/>
                <a:cs typeface="TT Firs Neue Bold"/>
                <a:sym typeface="TT Firs Neue Bold"/>
              </a:rPr>
              <a:t>Simple Time Signatures</a:t>
            </a:r>
          </a:p>
        </p:txBody>
      </p:sp>
      <p:sp>
        <p:nvSpPr>
          <p:cNvPr name="TextBox 40" id="40"/>
          <p:cNvSpPr txBox="true"/>
          <p:nvPr/>
        </p:nvSpPr>
        <p:spPr>
          <a:xfrm rot="0">
            <a:off x="3122921" y="9078512"/>
            <a:ext cx="11416262" cy="914400"/>
          </a:xfrm>
          <a:prstGeom prst="rect">
            <a:avLst/>
          </a:prstGeom>
        </p:spPr>
        <p:txBody>
          <a:bodyPr anchor="t" rtlCol="false" tIns="0" lIns="0" bIns="0" rIns="0">
            <a:spAutoFit/>
          </a:bodyPr>
          <a:lstStyle/>
          <a:p>
            <a:pPr algn="l" marL="0" indent="0" lvl="0">
              <a:lnSpc>
                <a:spcPts val="2438"/>
              </a:lnSpc>
            </a:pPr>
            <a:r>
              <a:rPr lang="en-US" sz="2032">
                <a:solidFill>
                  <a:srgbClr val="0B0A0A"/>
                </a:solidFill>
                <a:latin typeface="TT Firs Neue"/>
                <a:ea typeface="TT Firs Neue"/>
                <a:cs typeface="TT Firs Neue"/>
                <a:sym typeface="TT Firs Neue"/>
              </a:rPr>
              <a:t>2/4 is also called Simple Duple Time, 3/4 is Simple Triple Time and 4/4 is Simple Quadruple Time. Why Simple? Because each beat can be split evenly into two shorter beats. I.e., each beat is a crotchet and each crotchet can be split evenly into two quavers. Simple :)</a:t>
            </a:r>
          </a:p>
        </p:txBody>
      </p:sp>
      <p:grpSp>
        <p:nvGrpSpPr>
          <p:cNvPr name="Group 41" id="41"/>
          <p:cNvGrpSpPr/>
          <p:nvPr/>
        </p:nvGrpSpPr>
        <p:grpSpPr>
          <a:xfrm rot="0">
            <a:off x="12979284" y="568718"/>
            <a:ext cx="5109870" cy="7732306"/>
            <a:chOff x="0" y="0"/>
            <a:chExt cx="1345809" cy="2036492"/>
          </a:xfrm>
        </p:grpSpPr>
        <p:sp>
          <p:nvSpPr>
            <p:cNvPr name="Freeform 42" id="42"/>
            <p:cNvSpPr/>
            <p:nvPr/>
          </p:nvSpPr>
          <p:spPr>
            <a:xfrm flipH="false" flipV="false" rot="0">
              <a:off x="0" y="0"/>
              <a:ext cx="1345809" cy="2036492"/>
            </a:xfrm>
            <a:custGeom>
              <a:avLst/>
              <a:gdLst/>
              <a:ahLst/>
              <a:cxnLst/>
              <a:rect r="r" b="b" t="t" l="l"/>
              <a:pathLst>
                <a:path h="2036492" w="1345809">
                  <a:moveTo>
                    <a:pt x="0" y="0"/>
                  </a:moveTo>
                  <a:lnTo>
                    <a:pt x="1345809" y="0"/>
                  </a:lnTo>
                  <a:lnTo>
                    <a:pt x="1345809" y="2036492"/>
                  </a:lnTo>
                  <a:lnTo>
                    <a:pt x="0" y="2036492"/>
                  </a:lnTo>
                  <a:close/>
                </a:path>
              </a:pathLst>
            </a:custGeom>
            <a:solidFill>
              <a:srgbClr val="D9D9D9"/>
            </a:solidFill>
          </p:spPr>
        </p:sp>
        <p:sp>
          <p:nvSpPr>
            <p:cNvPr name="TextBox 43" id="43"/>
            <p:cNvSpPr txBox="true"/>
            <p:nvPr/>
          </p:nvSpPr>
          <p:spPr>
            <a:xfrm>
              <a:off x="0" y="-9525"/>
              <a:ext cx="1345809" cy="2046017"/>
            </a:xfrm>
            <a:prstGeom prst="rect">
              <a:avLst/>
            </a:prstGeom>
          </p:spPr>
          <p:txBody>
            <a:bodyPr anchor="ctr" rtlCol="false" tIns="50800" lIns="50800" bIns="50800" rIns="50800"/>
            <a:lstStyle/>
            <a:p>
              <a:pPr algn="ctr">
                <a:lnSpc>
                  <a:spcPts val="2772"/>
                </a:lnSpc>
              </a:pPr>
            </a:p>
          </p:txBody>
        </p:sp>
      </p:grpSp>
      <p:sp>
        <p:nvSpPr>
          <p:cNvPr name="TextBox 44" id="44"/>
          <p:cNvSpPr txBox="true"/>
          <p:nvPr/>
        </p:nvSpPr>
        <p:spPr>
          <a:xfrm rot="0">
            <a:off x="13363287" y="2855103"/>
            <a:ext cx="4536427" cy="4933950"/>
          </a:xfrm>
          <a:prstGeom prst="rect">
            <a:avLst/>
          </a:prstGeom>
        </p:spPr>
        <p:txBody>
          <a:bodyPr anchor="t" rtlCol="false" tIns="0" lIns="0" bIns="0" rIns="0">
            <a:spAutoFit/>
          </a:bodyPr>
          <a:lstStyle/>
          <a:p>
            <a:pPr algn="l">
              <a:lnSpc>
                <a:spcPts val="2798"/>
              </a:lnSpc>
            </a:pPr>
            <a:r>
              <a:rPr lang="en-US" sz="2332" b="true">
                <a:solidFill>
                  <a:srgbClr val="0B0A0A"/>
                </a:solidFill>
                <a:latin typeface="TT Firs Neue Bold"/>
                <a:ea typeface="TT Firs Neue Bold"/>
                <a:cs typeface="TT Firs Neue Bold"/>
                <a:sym typeface="TT Firs Neue Bold"/>
              </a:rPr>
              <a:t>Meter</a:t>
            </a:r>
            <a:r>
              <a:rPr lang="en-US" sz="2332">
                <a:solidFill>
                  <a:srgbClr val="0B0A0A"/>
                </a:solidFill>
                <a:latin typeface="TT Firs Neue"/>
                <a:ea typeface="TT Firs Neue"/>
                <a:cs typeface="TT Firs Neue"/>
                <a:sym typeface="TT Firs Neue"/>
              </a:rPr>
              <a:t> is the repeating pattern of strong and weak beats in music. </a:t>
            </a:r>
          </a:p>
          <a:p>
            <a:pPr algn="l">
              <a:lnSpc>
                <a:spcPts val="2798"/>
              </a:lnSpc>
            </a:pPr>
          </a:p>
          <a:p>
            <a:pPr algn="l" marL="0" indent="0" lvl="0">
              <a:lnSpc>
                <a:spcPts val="2798"/>
              </a:lnSpc>
            </a:pPr>
            <a:r>
              <a:rPr lang="en-US" sz="2332">
                <a:solidFill>
                  <a:srgbClr val="0B0A0A"/>
                </a:solidFill>
                <a:latin typeface="TT Firs Neue"/>
                <a:ea typeface="TT Firs Neue"/>
                <a:cs typeface="TT Firs Neue"/>
                <a:sym typeface="TT Firs Neue"/>
              </a:rPr>
              <a:t>Within this pattern, beats have different levels of strength — some are strong, some medium, some weak. This is called the </a:t>
            </a:r>
            <a:r>
              <a:rPr lang="en-US" b="true" sz="2332">
                <a:solidFill>
                  <a:srgbClr val="0B0A0A"/>
                </a:solidFill>
                <a:latin typeface="TT Firs Neue Bold"/>
                <a:ea typeface="TT Firs Neue Bold"/>
                <a:cs typeface="TT Firs Neue Bold"/>
                <a:sym typeface="TT Firs Neue Bold"/>
              </a:rPr>
              <a:t>hierarchy of beats</a:t>
            </a:r>
            <a:r>
              <a:rPr lang="en-US" sz="2332">
                <a:solidFill>
                  <a:srgbClr val="0B0A0A"/>
                </a:solidFill>
                <a:latin typeface="TT Firs Neue"/>
                <a:ea typeface="TT Firs Neue"/>
                <a:cs typeface="TT Firs Neue"/>
                <a:sym typeface="TT Firs Neue"/>
              </a:rPr>
              <a:t>. It’s a core concept worth introducing early, even though developing the physical control to express these differences on an instrument is an advanced skill.</a:t>
            </a:r>
          </a:p>
        </p:txBody>
      </p:sp>
      <p:sp>
        <p:nvSpPr>
          <p:cNvPr name="TextBox 45" id="45"/>
          <p:cNvSpPr txBox="true"/>
          <p:nvPr/>
        </p:nvSpPr>
        <p:spPr>
          <a:xfrm rot="0">
            <a:off x="13219410" y="787167"/>
            <a:ext cx="4640142" cy="1714500"/>
          </a:xfrm>
          <a:prstGeom prst="rect">
            <a:avLst/>
          </a:prstGeom>
        </p:spPr>
        <p:txBody>
          <a:bodyPr anchor="t" rtlCol="false" tIns="0" lIns="0" bIns="0" rIns="0">
            <a:spAutoFit/>
          </a:bodyPr>
          <a:lstStyle/>
          <a:p>
            <a:pPr algn="ctr">
              <a:lnSpc>
                <a:spcPts val="4560"/>
              </a:lnSpc>
            </a:pPr>
            <a:r>
              <a:rPr lang="en-US" sz="3800" b="true">
                <a:solidFill>
                  <a:srgbClr val="545454"/>
                </a:solidFill>
                <a:latin typeface="TT Firs Neue Bold"/>
                <a:ea typeface="TT Firs Neue Bold"/>
                <a:cs typeface="TT Firs Neue Bold"/>
                <a:sym typeface="TT Firs Neue Bold"/>
              </a:rPr>
              <a:t>Meter </a:t>
            </a:r>
          </a:p>
          <a:p>
            <a:pPr algn="ctr">
              <a:lnSpc>
                <a:spcPts val="4560"/>
              </a:lnSpc>
            </a:pPr>
            <a:r>
              <a:rPr lang="en-US" sz="3800">
                <a:solidFill>
                  <a:srgbClr val="545454"/>
                </a:solidFill>
                <a:latin typeface="TT Firs Neue"/>
                <a:ea typeface="TT Firs Neue"/>
                <a:cs typeface="TT Firs Neue"/>
                <a:sym typeface="TT Firs Neue"/>
              </a:rPr>
              <a:t>and the </a:t>
            </a:r>
          </a:p>
          <a:p>
            <a:pPr algn="ctr" marL="0" indent="0" lvl="0">
              <a:lnSpc>
                <a:spcPts val="4560"/>
              </a:lnSpc>
            </a:pPr>
            <a:r>
              <a:rPr lang="en-US" b="true" sz="3800">
                <a:solidFill>
                  <a:srgbClr val="545454"/>
                </a:solidFill>
                <a:latin typeface="TT Firs Neue Bold"/>
                <a:ea typeface="TT Firs Neue Bold"/>
                <a:cs typeface="TT Firs Neue Bold"/>
                <a:sym typeface="TT Firs Neue Bold"/>
              </a:rPr>
              <a:t>Hierarchy of Beats</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312109" y="4956934"/>
            <a:ext cx="11301259" cy="1200759"/>
          </a:xfrm>
          <a:custGeom>
            <a:avLst/>
            <a:gdLst/>
            <a:ahLst/>
            <a:cxnLst/>
            <a:rect r="r" b="b" t="t" l="l"/>
            <a:pathLst>
              <a:path h="1200759" w="11301259">
                <a:moveTo>
                  <a:pt x="0" y="0"/>
                </a:moveTo>
                <a:lnTo>
                  <a:pt x="11301259" y="0"/>
                </a:lnTo>
                <a:lnTo>
                  <a:pt x="11301259" y="1200759"/>
                </a:lnTo>
                <a:lnTo>
                  <a:pt x="0" y="1200759"/>
                </a:lnTo>
                <a:lnTo>
                  <a:pt x="0" y="0"/>
                </a:lnTo>
                <a:close/>
              </a:path>
            </a:pathLst>
          </a:custGeom>
          <a:blipFill>
            <a:blip r:embed="rId4"/>
            <a:stretch>
              <a:fillRect l="0" t="0" r="0" b="0"/>
            </a:stretch>
          </a:blipFill>
        </p:spPr>
      </p:sp>
      <p:sp>
        <p:nvSpPr>
          <p:cNvPr name="TextBox 11" id="11"/>
          <p:cNvSpPr txBox="true"/>
          <p:nvPr/>
        </p:nvSpPr>
        <p:spPr>
          <a:xfrm rot="0">
            <a:off x="924164" y="1460170"/>
            <a:ext cx="10689204" cy="3171825"/>
          </a:xfrm>
          <a:prstGeom prst="rect">
            <a:avLst/>
          </a:prstGeom>
        </p:spPr>
        <p:txBody>
          <a:bodyPr anchor="t" rtlCol="false" tIns="0" lIns="0" bIns="0" rIns="0">
            <a:spAutoFit/>
          </a:bodyPr>
          <a:lstStyle/>
          <a:p>
            <a:pPr algn="l">
              <a:lnSpc>
                <a:spcPts val="2798"/>
              </a:lnSpc>
            </a:pPr>
            <a:r>
              <a:rPr lang="en-US" sz="2332">
                <a:solidFill>
                  <a:srgbClr val="0B0A0A"/>
                </a:solidFill>
                <a:latin typeface="TT Firs Neue"/>
                <a:ea typeface="TT Firs Neue"/>
                <a:cs typeface="TT Firs Neue"/>
                <a:sym typeface="TT Firs Neue"/>
              </a:rPr>
              <a:t>An </a:t>
            </a:r>
            <a:r>
              <a:rPr lang="en-US" sz="2332" b="true">
                <a:solidFill>
                  <a:srgbClr val="0B0A0A"/>
                </a:solidFill>
                <a:latin typeface="TT Firs Neue Bold"/>
                <a:ea typeface="TT Firs Neue Bold"/>
                <a:cs typeface="TT Firs Neue Bold"/>
                <a:sym typeface="TT Firs Neue Bold"/>
              </a:rPr>
              <a:t>Anacrusis</a:t>
            </a:r>
            <a:r>
              <a:rPr lang="en-US" sz="2332">
                <a:solidFill>
                  <a:srgbClr val="0B0A0A"/>
                </a:solidFill>
                <a:latin typeface="TT Firs Neue"/>
                <a:ea typeface="TT Firs Neue"/>
                <a:cs typeface="TT Firs Neue"/>
                <a:sym typeface="TT Firs Neue"/>
              </a:rPr>
              <a:t> is a note - or group of notes - before the first complete bar.</a:t>
            </a:r>
          </a:p>
          <a:p>
            <a:pPr algn="l">
              <a:lnSpc>
                <a:spcPts val="2798"/>
              </a:lnSpc>
            </a:pPr>
          </a:p>
          <a:p>
            <a:pPr algn="l">
              <a:lnSpc>
                <a:spcPts val="2798"/>
              </a:lnSpc>
            </a:pPr>
            <a:r>
              <a:rPr lang="en-US" sz="2332">
                <a:solidFill>
                  <a:srgbClr val="0B0A0A"/>
                </a:solidFill>
                <a:latin typeface="TT Firs Neue"/>
                <a:ea typeface="TT Firs Neue"/>
                <a:cs typeface="TT Firs Neue"/>
                <a:sym typeface="TT Firs Neue"/>
              </a:rPr>
              <a:t>The last beat of a bar is called the </a:t>
            </a:r>
            <a:r>
              <a:rPr lang="en-US" sz="2332" b="true">
                <a:solidFill>
                  <a:srgbClr val="0B0A0A"/>
                </a:solidFill>
                <a:latin typeface="TT Firs Neue Bold"/>
                <a:ea typeface="TT Firs Neue Bold"/>
                <a:cs typeface="TT Firs Neue Bold"/>
                <a:sym typeface="TT Firs Neue Bold"/>
              </a:rPr>
              <a:t>Upbeat</a:t>
            </a:r>
            <a:r>
              <a:rPr lang="en-US" sz="2332">
                <a:solidFill>
                  <a:srgbClr val="0B0A0A"/>
                </a:solidFill>
                <a:latin typeface="TT Firs Neue"/>
                <a:ea typeface="TT Firs Neue"/>
                <a:cs typeface="TT Firs Neue"/>
                <a:sym typeface="TT Firs Neue"/>
              </a:rPr>
              <a:t>. </a:t>
            </a:r>
          </a:p>
          <a:p>
            <a:pPr algn="l">
              <a:lnSpc>
                <a:spcPts val="2798"/>
              </a:lnSpc>
            </a:pPr>
          </a:p>
          <a:p>
            <a:pPr algn="l">
              <a:lnSpc>
                <a:spcPts val="2798"/>
              </a:lnSpc>
            </a:pPr>
            <a:r>
              <a:rPr lang="en-US" sz="2332">
                <a:solidFill>
                  <a:srgbClr val="0B0A0A"/>
                </a:solidFill>
                <a:latin typeface="TT Firs Neue"/>
                <a:ea typeface="TT Firs Neue"/>
                <a:cs typeface="TT Firs Neue"/>
                <a:sym typeface="TT Firs Neue"/>
              </a:rPr>
              <a:t>In the example below, the anacrusis includes the upbeat (this is usually the case).</a:t>
            </a:r>
          </a:p>
          <a:p>
            <a:pPr algn="l">
              <a:lnSpc>
                <a:spcPts val="2798"/>
              </a:lnSpc>
            </a:pPr>
          </a:p>
          <a:p>
            <a:pPr algn="l" marL="0" indent="0" lvl="0">
              <a:lnSpc>
                <a:spcPts val="2798"/>
              </a:lnSpc>
            </a:pPr>
            <a:r>
              <a:rPr lang="en-US" sz="2332">
                <a:solidFill>
                  <a:srgbClr val="0B0A0A"/>
                </a:solidFill>
                <a:latin typeface="TT Firs Neue"/>
                <a:ea typeface="TT Firs Neue"/>
                <a:cs typeface="TT Firs Neue"/>
                <a:sym typeface="TT Firs Neue"/>
              </a:rPr>
              <a:t>It is also possible for an anacrusis to contain more notes than just the upbeat (Refer to the example on the next page).</a:t>
            </a:r>
          </a:p>
        </p:txBody>
      </p:sp>
      <p:sp>
        <p:nvSpPr>
          <p:cNvPr name="TextBox 12" id="12"/>
          <p:cNvSpPr txBox="true"/>
          <p:nvPr/>
        </p:nvSpPr>
        <p:spPr>
          <a:xfrm rot="0">
            <a:off x="802085" y="49511"/>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The Anacrusis</a:t>
            </a:r>
          </a:p>
        </p:txBody>
      </p:sp>
      <p:sp>
        <p:nvSpPr>
          <p:cNvPr name="AutoShape 13" id="13"/>
          <p:cNvSpPr/>
          <p:nvPr/>
        </p:nvSpPr>
        <p:spPr>
          <a:xfrm flipV="true">
            <a:off x="1308264" y="5860566"/>
            <a:ext cx="644824" cy="1434459"/>
          </a:xfrm>
          <a:prstGeom prst="line">
            <a:avLst/>
          </a:prstGeom>
          <a:ln cap="flat" w="114300">
            <a:solidFill>
              <a:srgbClr val="263A99"/>
            </a:solidFill>
            <a:prstDash val="solid"/>
            <a:headEnd type="none" len="sm" w="sm"/>
            <a:tailEnd type="triangle" len="med" w="lg"/>
          </a:ln>
        </p:spPr>
      </p:sp>
      <p:sp>
        <p:nvSpPr>
          <p:cNvPr name="TextBox 14" id="14"/>
          <p:cNvSpPr txBox="true"/>
          <p:nvPr/>
        </p:nvSpPr>
        <p:spPr>
          <a:xfrm rot="0">
            <a:off x="4789024" y="7071972"/>
            <a:ext cx="7126905" cy="3171825"/>
          </a:xfrm>
          <a:prstGeom prst="rect">
            <a:avLst/>
          </a:prstGeom>
        </p:spPr>
        <p:txBody>
          <a:bodyPr anchor="t" rtlCol="false" tIns="0" lIns="0" bIns="0" rIns="0">
            <a:spAutoFit/>
          </a:bodyPr>
          <a:lstStyle/>
          <a:p>
            <a:pPr algn="l">
              <a:lnSpc>
                <a:spcPts val="2798"/>
              </a:lnSpc>
            </a:pPr>
            <a:r>
              <a:rPr lang="en-US" sz="2332">
                <a:solidFill>
                  <a:srgbClr val="0B0A0A"/>
                </a:solidFill>
                <a:latin typeface="TT Firs Neue"/>
                <a:ea typeface="TT Firs Neue"/>
                <a:cs typeface="TT Firs Neue"/>
                <a:sym typeface="TT Firs Neue"/>
              </a:rPr>
              <a:t>The note value of the anacrusis is usually subtracted from the final bar of the piece.</a:t>
            </a:r>
          </a:p>
          <a:p>
            <a:pPr algn="l">
              <a:lnSpc>
                <a:spcPts val="2798"/>
              </a:lnSpc>
            </a:pPr>
          </a:p>
          <a:p>
            <a:pPr algn="l">
              <a:lnSpc>
                <a:spcPts val="2798"/>
              </a:lnSpc>
            </a:pPr>
            <a:r>
              <a:rPr lang="en-US" sz="2332">
                <a:solidFill>
                  <a:srgbClr val="0B0A0A"/>
                </a:solidFill>
                <a:latin typeface="TT Firs Neue"/>
                <a:ea typeface="TT Firs Neue"/>
                <a:cs typeface="TT Firs Neue"/>
                <a:sym typeface="TT Firs Neue"/>
              </a:rPr>
              <a:t>In this example:</a:t>
            </a:r>
          </a:p>
          <a:p>
            <a:pPr algn="l" marL="503516" indent="-251758" lvl="1">
              <a:lnSpc>
                <a:spcPts val="2798"/>
              </a:lnSpc>
              <a:buFont typeface="Arial"/>
              <a:buChar char="•"/>
            </a:pPr>
            <a:r>
              <a:rPr lang="en-US" sz="2332">
                <a:solidFill>
                  <a:srgbClr val="0B0A0A"/>
                </a:solidFill>
                <a:latin typeface="TT Firs Neue"/>
                <a:ea typeface="TT Firs Neue"/>
                <a:cs typeface="TT Firs Neue"/>
                <a:sym typeface="TT Firs Neue"/>
              </a:rPr>
              <a:t>the Anacrusis crotchet   = 1 crotchet beat</a:t>
            </a:r>
          </a:p>
          <a:p>
            <a:pPr algn="l" marL="503516" indent="-251758" lvl="1">
              <a:lnSpc>
                <a:spcPts val="2798"/>
              </a:lnSpc>
              <a:buFont typeface="Arial"/>
              <a:buChar char="•"/>
            </a:pPr>
            <a:r>
              <a:rPr lang="en-US" b="true" sz="2332">
                <a:solidFill>
                  <a:srgbClr val="0B0A0A"/>
                </a:solidFill>
                <a:latin typeface="TT Firs Neue Bold"/>
                <a:ea typeface="TT Firs Neue Bold"/>
                <a:cs typeface="TT Firs Neue Bold"/>
                <a:sym typeface="TT Firs Neue Bold"/>
              </a:rPr>
              <a:t>plus</a:t>
            </a:r>
            <a:r>
              <a:rPr lang="en-US" sz="2332">
                <a:solidFill>
                  <a:srgbClr val="0B0A0A"/>
                </a:solidFill>
                <a:latin typeface="TT Firs Neue"/>
                <a:ea typeface="TT Firs Neue"/>
                <a:cs typeface="TT Firs Neue"/>
                <a:sym typeface="TT Firs Neue"/>
              </a:rPr>
              <a:t> the final bar minim = </a:t>
            </a:r>
            <a:r>
              <a:rPr lang="en-US" sz="2332" u="sng">
                <a:solidFill>
                  <a:srgbClr val="0B0A0A"/>
                </a:solidFill>
                <a:latin typeface="TT Firs Neue"/>
                <a:ea typeface="TT Firs Neue"/>
                <a:cs typeface="TT Firs Neue"/>
                <a:sym typeface="TT Firs Neue"/>
              </a:rPr>
              <a:t>2 crotchet beats</a:t>
            </a:r>
          </a:p>
          <a:p>
            <a:pPr algn="l">
              <a:lnSpc>
                <a:spcPts val="2798"/>
              </a:lnSpc>
            </a:pPr>
            <a:r>
              <a:rPr lang="en-US" sz="2332">
                <a:solidFill>
                  <a:srgbClr val="0B0A0A"/>
                </a:solidFill>
                <a:latin typeface="TT Firs Neue"/>
                <a:ea typeface="TT Firs Neue"/>
                <a:cs typeface="TT Firs Neue"/>
                <a:sym typeface="TT Firs Neue"/>
              </a:rPr>
              <a:t>                                     </a:t>
            </a:r>
            <a:r>
              <a:rPr lang="en-US" sz="2332" b="true">
                <a:solidFill>
                  <a:srgbClr val="0B0A0A"/>
                </a:solidFill>
                <a:latin typeface="TT Firs Neue Bold"/>
                <a:ea typeface="TT Firs Neue Bold"/>
                <a:cs typeface="TT Firs Neue Bold"/>
                <a:sym typeface="TT Firs Neue Bold"/>
              </a:rPr>
              <a:t>equals</a:t>
            </a:r>
            <a:r>
              <a:rPr lang="en-US" sz="2332">
                <a:solidFill>
                  <a:srgbClr val="0B0A0A"/>
                </a:solidFill>
                <a:latin typeface="TT Firs Neue"/>
                <a:ea typeface="TT Firs Neue"/>
                <a:cs typeface="TT Firs Neue"/>
                <a:sym typeface="TT Firs Neue"/>
              </a:rPr>
              <a:t> 3 crotchet beats</a:t>
            </a:r>
          </a:p>
          <a:p>
            <a:pPr algn="l">
              <a:lnSpc>
                <a:spcPts val="2798"/>
              </a:lnSpc>
            </a:pPr>
          </a:p>
          <a:p>
            <a:pPr algn="l">
              <a:lnSpc>
                <a:spcPts val="2798"/>
              </a:lnSpc>
            </a:pPr>
            <a:r>
              <a:rPr lang="en-US" sz="2332">
                <a:solidFill>
                  <a:srgbClr val="0B0A0A"/>
                </a:solidFill>
                <a:latin typeface="TT Firs Neue"/>
                <a:ea typeface="TT Firs Neue"/>
                <a:cs typeface="TT Firs Neue"/>
                <a:sym typeface="TT Firs Neue"/>
              </a:rPr>
              <a:t> 3 crotchet beats is correct for one bar of 3/4 time.</a:t>
            </a:r>
          </a:p>
        </p:txBody>
      </p:sp>
      <p:sp>
        <p:nvSpPr>
          <p:cNvPr name="AutoShape 15" id="15"/>
          <p:cNvSpPr/>
          <p:nvPr/>
        </p:nvSpPr>
        <p:spPr>
          <a:xfrm flipH="true" flipV="true">
            <a:off x="10099459" y="5860566"/>
            <a:ext cx="222939" cy="1211406"/>
          </a:xfrm>
          <a:prstGeom prst="line">
            <a:avLst/>
          </a:prstGeom>
          <a:ln cap="flat" w="114300">
            <a:solidFill>
              <a:srgbClr val="263A99"/>
            </a:solidFill>
            <a:prstDash val="solid"/>
            <a:headEnd type="none" len="sm" w="sm"/>
            <a:tailEnd type="triangle" len="med" w="lg"/>
          </a:ln>
        </p:spPr>
      </p:sp>
      <p:grpSp>
        <p:nvGrpSpPr>
          <p:cNvPr name="Group 16" id="16"/>
          <p:cNvGrpSpPr/>
          <p:nvPr/>
        </p:nvGrpSpPr>
        <p:grpSpPr>
          <a:xfrm rot="0">
            <a:off x="2425515" y="6157693"/>
            <a:ext cx="2579154" cy="556565"/>
            <a:chOff x="0" y="0"/>
            <a:chExt cx="679283" cy="146585"/>
          </a:xfrm>
        </p:grpSpPr>
        <p:sp>
          <p:nvSpPr>
            <p:cNvPr name="Freeform 17" id="17"/>
            <p:cNvSpPr/>
            <p:nvPr/>
          </p:nvSpPr>
          <p:spPr>
            <a:xfrm flipH="false" flipV="false" rot="0">
              <a:off x="0" y="0"/>
              <a:ext cx="679283" cy="146585"/>
            </a:xfrm>
            <a:custGeom>
              <a:avLst/>
              <a:gdLst/>
              <a:ahLst/>
              <a:cxnLst/>
              <a:rect r="r" b="b" t="t" l="l"/>
              <a:pathLst>
                <a:path h="146585" w="679283">
                  <a:moveTo>
                    <a:pt x="0" y="0"/>
                  </a:moveTo>
                  <a:lnTo>
                    <a:pt x="679283" y="0"/>
                  </a:lnTo>
                  <a:lnTo>
                    <a:pt x="679283" y="146585"/>
                  </a:lnTo>
                  <a:lnTo>
                    <a:pt x="0" y="146585"/>
                  </a:lnTo>
                  <a:close/>
                </a:path>
              </a:pathLst>
            </a:custGeom>
            <a:solidFill>
              <a:srgbClr val="38B6FF"/>
            </a:solidFill>
          </p:spPr>
        </p:sp>
        <p:sp>
          <p:nvSpPr>
            <p:cNvPr name="TextBox 18" id="18"/>
            <p:cNvSpPr txBox="true"/>
            <p:nvPr/>
          </p:nvSpPr>
          <p:spPr>
            <a:xfrm>
              <a:off x="0" y="-47625"/>
              <a:ext cx="679283" cy="194210"/>
            </a:xfrm>
            <a:prstGeom prst="rect">
              <a:avLst/>
            </a:prstGeom>
          </p:spPr>
          <p:txBody>
            <a:bodyPr anchor="ctr" rtlCol="false" tIns="50800" lIns="50800" bIns="50800" rIns="50800"/>
            <a:lstStyle/>
            <a:p>
              <a:pPr algn="ctr">
                <a:lnSpc>
                  <a:spcPts val="3360"/>
                </a:lnSpc>
              </a:pPr>
              <a:r>
                <a:rPr lang="en-US" sz="2400">
                  <a:solidFill>
                    <a:srgbClr val="FFFFFF"/>
                  </a:solidFill>
                  <a:latin typeface="TT Firs Neue"/>
                  <a:ea typeface="TT Firs Neue"/>
                  <a:cs typeface="TT Firs Neue"/>
                  <a:sym typeface="TT Firs Neue"/>
                </a:rPr>
                <a:t>Bar 1</a:t>
              </a:r>
            </a:p>
          </p:txBody>
        </p:sp>
      </p:grpSp>
      <p:grpSp>
        <p:nvGrpSpPr>
          <p:cNvPr name="Group 19" id="19"/>
          <p:cNvGrpSpPr/>
          <p:nvPr/>
        </p:nvGrpSpPr>
        <p:grpSpPr>
          <a:xfrm rot="0">
            <a:off x="12453784" y="1985976"/>
            <a:ext cx="5635370" cy="6315048"/>
            <a:chOff x="0" y="0"/>
            <a:chExt cx="1484213" cy="1663223"/>
          </a:xfrm>
        </p:grpSpPr>
        <p:sp>
          <p:nvSpPr>
            <p:cNvPr name="Freeform 20" id="20"/>
            <p:cNvSpPr/>
            <p:nvPr/>
          </p:nvSpPr>
          <p:spPr>
            <a:xfrm flipH="false" flipV="false" rot="0">
              <a:off x="0" y="0"/>
              <a:ext cx="1484213" cy="1663223"/>
            </a:xfrm>
            <a:custGeom>
              <a:avLst/>
              <a:gdLst/>
              <a:ahLst/>
              <a:cxnLst/>
              <a:rect r="r" b="b" t="t" l="l"/>
              <a:pathLst>
                <a:path h="1663223" w="1484213">
                  <a:moveTo>
                    <a:pt x="0" y="0"/>
                  </a:moveTo>
                  <a:lnTo>
                    <a:pt x="1484213" y="0"/>
                  </a:lnTo>
                  <a:lnTo>
                    <a:pt x="1484213" y="1663223"/>
                  </a:lnTo>
                  <a:lnTo>
                    <a:pt x="0" y="1663223"/>
                  </a:lnTo>
                  <a:close/>
                </a:path>
              </a:pathLst>
            </a:custGeom>
            <a:solidFill>
              <a:srgbClr val="D9D9D9"/>
            </a:solidFill>
          </p:spPr>
        </p:sp>
        <p:sp>
          <p:nvSpPr>
            <p:cNvPr name="TextBox 21" id="21"/>
            <p:cNvSpPr txBox="true"/>
            <p:nvPr/>
          </p:nvSpPr>
          <p:spPr>
            <a:xfrm>
              <a:off x="0" y="-9525"/>
              <a:ext cx="1484213" cy="1672748"/>
            </a:xfrm>
            <a:prstGeom prst="rect">
              <a:avLst/>
            </a:prstGeom>
          </p:spPr>
          <p:txBody>
            <a:bodyPr anchor="ctr" rtlCol="false" tIns="50800" lIns="50800" bIns="50800" rIns="50800"/>
            <a:lstStyle/>
            <a:p>
              <a:pPr algn="ctr">
                <a:lnSpc>
                  <a:spcPts val="2772"/>
                </a:lnSpc>
              </a:pPr>
            </a:p>
          </p:txBody>
        </p:sp>
      </p:grpSp>
      <p:sp>
        <p:nvSpPr>
          <p:cNvPr name="TextBox 22" id="22"/>
          <p:cNvSpPr txBox="true"/>
          <p:nvPr/>
        </p:nvSpPr>
        <p:spPr>
          <a:xfrm rot="0">
            <a:off x="12793140" y="2988453"/>
            <a:ext cx="5125625" cy="4933950"/>
          </a:xfrm>
          <a:prstGeom prst="rect">
            <a:avLst/>
          </a:prstGeom>
        </p:spPr>
        <p:txBody>
          <a:bodyPr anchor="t" rtlCol="false" tIns="0" lIns="0" bIns="0" rIns="0">
            <a:spAutoFit/>
          </a:bodyPr>
          <a:lstStyle/>
          <a:p>
            <a:pPr algn="l">
              <a:lnSpc>
                <a:spcPts val="2798"/>
              </a:lnSpc>
            </a:pPr>
            <a:r>
              <a:rPr lang="en-US" sz="2332">
                <a:solidFill>
                  <a:srgbClr val="0B0A0A"/>
                </a:solidFill>
                <a:latin typeface="TT Firs Neue"/>
                <a:ea typeface="TT Firs Neue"/>
                <a:cs typeface="TT Firs Neue"/>
                <a:sym typeface="TT Firs Neue"/>
              </a:rPr>
              <a:t>The word </a:t>
            </a:r>
            <a:r>
              <a:rPr lang="en-US" sz="2332" b="true">
                <a:solidFill>
                  <a:srgbClr val="0B0A0A"/>
                </a:solidFill>
                <a:latin typeface="TT Firs Neue Bold"/>
                <a:ea typeface="TT Firs Neue Bold"/>
                <a:cs typeface="TT Firs Neue Bold"/>
                <a:sym typeface="TT Firs Neue Bold"/>
              </a:rPr>
              <a:t>anacrusis </a:t>
            </a:r>
            <a:r>
              <a:rPr lang="en-US" sz="2332">
                <a:solidFill>
                  <a:srgbClr val="0B0A0A"/>
                </a:solidFill>
                <a:latin typeface="TT Firs Neue"/>
                <a:ea typeface="TT Firs Neue"/>
                <a:cs typeface="TT Firs Neue"/>
                <a:sym typeface="TT Firs Neue"/>
              </a:rPr>
              <a:t>comes from an ancient Greek word that means "pushing back" or "drawing back."</a:t>
            </a:r>
          </a:p>
          <a:p>
            <a:pPr algn="l">
              <a:lnSpc>
                <a:spcPts val="2798"/>
              </a:lnSpc>
            </a:pPr>
            <a:r>
              <a:rPr lang="en-US" sz="2332">
                <a:solidFill>
                  <a:srgbClr val="0B0A0A"/>
                </a:solidFill>
                <a:latin typeface="TT Firs Neue"/>
                <a:ea typeface="TT Firs Neue"/>
                <a:cs typeface="TT Firs Neue"/>
                <a:sym typeface="TT Firs Neue"/>
              </a:rPr>
              <a:t>Think of a warrior pulling back an arrow before shooting, or an athlete pulling back their foot before kicking a soccer ball.</a:t>
            </a:r>
          </a:p>
          <a:p>
            <a:pPr algn="l">
              <a:lnSpc>
                <a:spcPts val="2798"/>
              </a:lnSpc>
            </a:pPr>
          </a:p>
          <a:p>
            <a:pPr algn="l">
              <a:lnSpc>
                <a:spcPts val="2798"/>
              </a:lnSpc>
            </a:pPr>
            <a:r>
              <a:rPr lang="en-US" sz="2332">
                <a:solidFill>
                  <a:srgbClr val="0B0A0A"/>
                </a:solidFill>
                <a:latin typeface="TT Firs Neue"/>
                <a:ea typeface="TT Firs Neue"/>
                <a:cs typeface="TT Firs Neue"/>
                <a:sym typeface="TT Firs Neue"/>
              </a:rPr>
              <a:t>In music, it means the light, unstressed note(s) that prepare your ears for the first strong beat. </a:t>
            </a:r>
          </a:p>
          <a:p>
            <a:pPr algn="l">
              <a:lnSpc>
                <a:spcPts val="2798"/>
              </a:lnSpc>
            </a:pPr>
          </a:p>
          <a:p>
            <a:pPr algn="l" marL="0" indent="0" lvl="0">
              <a:lnSpc>
                <a:spcPts val="2798"/>
              </a:lnSpc>
            </a:pPr>
            <a:r>
              <a:rPr lang="en-US" sz="2332">
                <a:solidFill>
                  <a:srgbClr val="0B0A0A"/>
                </a:solidFill>
                <a:latin typeface="TT Firs Neue"/>
                <a:ea typeface="TT Firs Neue"/>
                <a:cs typeface="TT Firs Neue"/>
                <a:sym typeface="TT Firs Neue"/>
              </a:rPr>
              <a:t>Refer to the example on the next page.</a:t>
            </a:r>
          </a:p>
        </p:txBody>
      </p:sp>
      <p:sp>
        <p:nvSpPr>
          <p:cNvPr name="TextBox 23" id="23"/>
          <p:cNvSpPr txBox="true"/>
          <p:nvPr/>
        </p:nvSpPr>
        <p:spPr>
          <a:xfrm rot="0">
            <a:off x="12453784" y="2169303"/>
            <a:ext cx="5635370" cy="628650"/>
          </a:xfrm>
          <a:prstGeom prst="rect">
            <a:avLst/>
          </a:prstGeom>
        </p:spPr>
        <p:txBody>
          <a:bodyPr anchor="t" rtlCol="false" tIns="0" lIns="0" bIns="0" rIns="0">
            <a:spAutoFit/>
          </a:bodyPr>
          <a:lstStyle/>
          <a:p>
            <a:pPr algn="ctr" marL="0" indent="0" lvl="0">
              <a:lnSpc>
                <a:spcPts val="4920"/>
              </a:lnSpc>
            </a:pPr>
            <a:r>
              <a:rPr lang="en-US" b="true" sz="4100">
                <a:solidFill>
                  <a:srgbClr val="545454"/>
                </a:solidFill>
                <a:latin typeface="TT Firs Neue Bold"/>
                <a:ea typeface="TT Firs Neue Bold"/>
                <a:cs typeface="TT Firs Neue Bold"/>
                <a:sym typeface="TT Firs Neue Bold"/>
              </a:rPr>
              <a:t>Origin</a:t>
            </a:r>
          </a:p>
        </p:txBody>
      </p:sp>
      <p:sp>
        <p:nvSpPr>
          <p:cNvPr name="TextBox 24" id="24"/>
          <p:cNvSpPr txBox="true"/>
          <p:nvPr/>
        </p:nvSpPr>
        <p:spPr>
          <a:xfrm rot="0">
            <a:off x="634961" y="7295026"/>
            <a:ext cx="1644634" cy="333375"/>
          </a:xfrm>
          <a:prstGeom prst="rect">
            <a:avLst/>
          </a:prstGeom>
        </p:spPr>
        <p:txBody>
          <a:bodyPr anchor="t" rtlCol="false" tIns="0" lIns="0" bIns="0" rIns="0">
            <a:spAutoFit/>
          </a:bodyPr>
          <a:lstStyle/>
          <a:p>
            <a:pPr algn="l" marL="0" indent="0" lvl="0">
              <a:lnSpc>
                <a:spcPts val="2638"/>
              </a:lnSpc>
            </a:pPr>
            <a:r>
              <a:rPr lang="en-US" b="true" sz="2199">
                <a:solidFill>
                  <a:srgbClr val="000000"/>
                </a:solidFill>
                <a:latin typeface="TT Firs Neue Bold"/>
                <a:ea typeface="TT Firs Neue Bold"/>
                <a:cs typeface="TT Firs Neue Bold"/>
                <a:sym typeface="TT Firs Neue Bold"/>
              </a:rPr>
              <a:t>Anacrusis</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2668173" y="594673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TextBox 10" id="10"/>
          <p:cNvSpPr txBox="true"/>
          <p:nvPr/>
        </p:nvSpPr>
        <p:spPr>
          <a:xfrm rot="0">
            <a:off x="274196" y="147638"/>
            <a:ext cx="5635200" cy="704850"/>
          </a:xfrm>
          <a:prstGeom prst="rect">
            <a:avLst/>
          </a:prstGeom>
        </p:spPr>
        <p:txBody>
          <a:bodyPr anchor="t" rtlCol="false" tIns="0" lIns="0" bIns="0" rIns="0">
            <a:spAutoFit/>
          </a:bodyPr>
          <a:lstStyle/>
          <a:p>
            <a:pPr algn="l" marL="0" indent="0" lvl="0">
              <a:lnSpc>
                <a:spcPts val="2798"/>
              </a:lnSpc>
            </a:pPr>
            <a:r>
              <a:rPr lang="en-US" sz="2332">
                <a:solidFill>
                  <a:srgbClr val="0B0A0A"/>
                </a:solidFill>
                <a:latin typeface="TT Firs Neue"/>
                <a:ea typeface="TT Firs Neue"/>
                <a:cs typeface="TT Firs Neue"/>
                <a:sym typeface="TT Firs Neue"/>
              </a:rPr>
              <a:t>While an </a:t>
            </a:r>
            <a:r>
              <a:rPr lang="en-US" b="true" sz="2332">
                <a:solidFill>
                  <a:srgbClr val="0B0A0A"/>
                </a:solidFill>
                <a:latin typeface="TT Firs Neue Bold"/>
                <a:ea typeface="TT Firs Neue Bold"/>
                <a:cs typeface="TT Firs Neue Bold"/>
                <a:sym typeface="TT Firs Neue Bold"/>
              </a:rPr>
              <a:t>anacrusis</a:t>
            </a:r>
            <a:r>
              <a:rPr lang="en-US" sz="2332">
                <a:solidFill>
                  <a:srgbClr val="0B0A0A"/>
                </a:solidFill>
                <a:latin typeface="TT Firs Neue"/>
                <a:ea typeface="TT Firs Neue"/>
                <a:cs typeface="TT Firs Neue"/>
                <a:sym typeface="TT Firs Neue"/>
              </a:rPr>
              <a:t> </a:t>
            </a:r>
            <a:r>
              <a:rPr lang="en-US" sz="2332">
                <a:solidFill>
                  <a:srgbClr val="0B0A0A"/>
                </a:solidFill>
                <a:latin typeface="TT Firs Neue"/>
                <a:ea typeface="TT Firs Neue"/>
                <a:cs typeface="TT Firs Neue"/>
                <a:sym typeface="TT Firs Neue"/>
              </a:rPr>
              <a:t>us</a:t>
            </a:r>
            <a:r>
              <a:rPr lang="en-US" sz="2332">
                <a:solidFill>
                  <a:srgbClr val="0B0A0A"/>
                </a:solidFill>
                <a:latin typeface="TT Firs Neue"/>
                <a:ea typeface="TT Firs Neue"/>
                <a:cs typeface="TT Firs Neue"/>
                <a:sym typeface="TT Firs Neue"/>
              </a:rPr>
              <a:t>ually occurs at the very start of a piece ...</a:t>
            </a:r>
          </a:p>
        </p:txBody>
      </p:sp>
      <p:grpSp>
        <p:nvGrpSpPr>
          <p:cNvPr name="Group 11" id="11"/>
          <p:cNvGrpSpPr/>
          <p:nvPr/>
        </p:nvGrpSpPr>
        <p:grpSpPr>
          <a:xfrm rot="0">
            <a:off x="14963036" y="9446219"/>
            <a:ext cx="3324964" cy="840781"/>
            <a:chOff x="0" y="0"/>
            <a:chExt cx="875711" cy="221440"/>
          </a:xfrm>
        </p:grpSpPr>
        <p:sp>
          <p:nvSpPr>
            <p:cNvPr name="Freeform 12" id="12"/>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3" id="13"/>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274196" y="926684"/>
            <a:ext cx="8711221" cy="9242675"/>
          </a:xfrm>
          <a:custGeom>
            <a:avLst/>
            <a:gdLst/>
            <a:ahLst/>
            <a:cxnLst/>
            <a:rect r="r" b="b" t="t" l="l"/>
            <a:pathLst>
              <a:path h="9242675" w="8711221">
                <a:moveTo>
                  <a:pt x="0" y="0"/>
                </a:moveTo>
                <a:lnTo>
                  <a:pt x="8711221" y="0"/>
                </a:lnTo>
                <a:lnTo>
                  <a:pt x="8711221" y="9242675"/>
                </a:lnTo>
                <a:lnTo>
                  <a:pt x="0" y="9242675"/>
                </a:lnTo>
                <a:lnTo>
                  <a:pt x="0" y="0"/>
                </a:lnTo>
                <a:close/>
              </a:path>
            </a:pathLst>
          </a:custGeom>
          <a:blipFill>
            <a:blip r:embed="rId4"/>
            <a:stretch>
              <a:fillRect l="0" t="0" r="0" b="0"/>
            </a:stretch>
          </a:blipFill>
        </p:spPr>
      </p:sp>
      <p:sp>
        <p:nvSpPr>
          <p:cNvPr name="AutoShape 15" id="15"/>
          <p:cNvSpPr/>
          <p:nvPr/>
        </p:nvSpPr>
        <p:spPr>
          <a:xfrm>
            <a:off x="1397809" y="852488"/>
            <a:ext cx="535071" cy="568544"/>
          </a:xfrm>
          <a:prstGeom prst="line">
            <a:avLst/>
          </a:prstGeom>
          <a:ln cap="flat" w="114300">
            <a:solidFill>
              <a:srgbClr val="263A99"/>
            </a:solidFill>
            <a:prstDash val="solid"/>
            <a:headEnd type="none" len="sm" w="sm"/>
            <a:tailEnd type="triangle" len="med" w="lg"/>
          </a:ln>
        </p:spPr>
      </p:sp>
      <p:sp>
        <p:nvSpPr>
          <p:cNvPr name="TextBox 16" id="16"/>
          <p:cNvSpPr txBox="true"/>
          <p:nvPr/>
        </p:nvSpPr>
        <p:spPr>
          <a:xfrm rot="0">
            <a:off x="9390542" y="147638"/>
            <a:ext cx="2673291" cy="1762125"/>
          </a:xfrm>
          <a:prstGeom prst="rect">
            <a:avLst/>
          </a:prstGeom>
        </p:spPr>
        <p:txBody>
          <a:bodyPr anchor="t" rtlCol="false" tIns="0" lIns="0" bIns="0" rIns="0">
            <a:spAutoFit/>
          </a:bodyPr>
          <a:lstStyle/>
          <a:p>
            <a:pPr algn="l" marL="0" indent="0" lvl="0">
              <a:lnSpc>
                <a:spcPts val="2798"/>
              </a:lnSpc>
            </a:pPr>
            <a:r>
              <a:rPr lang="en-US" sz="2332">
                <a:solidFill>
                  <a:srgbClr val="0B0A0A"/>
                </a:solidFill>
                <a:latin typeface="TT Firs Neue"/>
                <a:ea typeface="TT Firs Neue"/>
                <a:cs typeface="TT Firs Neue"/>
                <a:sym typeface="TT Firs Neue"/>
              </a:rPr>
              <a:t>... an </a:t>
            </a:r>
            <a:r>
              <a:rPr lang="en-US" b="true" sz="2332">
                <a:solidFill>
                  <a:srgbClr val="0B0A0A"/>
                </a:solidFill>
                <a:latin typeface="TT Firs Neue Bold"/>
                <a:ea typeface="TT Firs Neue Bold"/>
                <a:cs typeface="TT Firs Neue Bold"/>
                <a:sym typeface="TT Firs Neue Bold"/>
              </a:rPr>
              <a:t>anacrusis </a:t>
            </a:r>
            <a:r>
              <a:rPr lang="en-US" sz="2332">
                <a:solidFill>
                  <a:srgbClr val="0B0A0A"/>
                </a:solidFill>
                <a:latin typeface="TT Firs Neue"/>
                <a:ea typeface="TT Firs Neue"/>
                <a:cs typeface="TT Firs Neue"/>
                <a:sym typeface="TT Firs Neue"/>
              </a:rPr>
              <a:t>can also appear inside a song to kick off a new musical phrase.</a:t>
            </a:r>
          </a:p>
        </p:txBody>
      </p:sp>
      <p:sp>
        <p:nvSpPr>
          <p:cNvPr name="AutoShape 17" id="17"/>
          <p:cNvSpPr/>
          <p:nvPr/>
        </p:nvSpPr>
        <p:spPr>
          <a:xfrm flipH="true">
            <a:off x="8361033" y="1663539"/>
            <a:ext cx="1029509" cy="0"/>
          </a:xfrm>
          <a:prstGeom prst="line">
            <a:avLst/>
          </a:prstGeom>
          <a:ln cap="flat" w="114300">
            <a:solidFill>
              <a:srgbClr val="49C2DD"/>
            </a:solidFill>
            <a:prstDash val="solid"/>
            <a:headEnd type="none" len="sm" w="sm"/>
            <a:tailEnd type="triangle" len="med" w="lg"/>
          </a:ln>
        </p:spPr>
      </p:sp>
      <p:sp>
        <p:nvSpPr>
          <p:cNvPr name="AutoShape 18" id="18"/>
          <p:cNvSpPr/>
          <p:nvPr/>
        </p:nvSpPr>
        <p:spPr>
          <a:xfrm flipH="true">
            <a:off x="8185931" y="1909763"/>
            <a:ext cx="2541257" cy="2076406"/>
          </a:xfrm>
          <a:prstGeom prst="line">
            <a:avLst/>
          </a:prstGeom>
          <a:ln cap="flat" w="114300">
            <a:solidFill>
              <a:srgbClr val="49C2DD"/>
            </a:solidFill>
            <a:prstDash val="solid"/>
            <a:headEnd type="none" len="sm" w="sm"/>
            <a:tailEnd type="triangle" len="med" w="lg"/>
          </a:ln>
        </p:spPr>
      </p:sp>
      <p:sp>
        <p:nvSpPr>
          <p:cNvPr name="AutoShape 19" id="19"/>
          <p:cNvSpPr/>
          <p:nvPr/>
        </p:nvSpPr>
        <p:spPr>
          <a:xfrm flipH="true">
            <a:off x="8185931" y="1909763"/>
            <a:ext cx="2773820" cy="4613243"/>
          </a:xfrm>
          <a:prstGeom prst="line">
            <a:avLst/>
          </a:prstGeom>
          <a:ln cap="flat" w="114300">
            <a:solidFill>
              <a:srgbClr val="49C2DD"/>
            </a:solidFill>
            <a:prstDash val="solid"/>
            <a:headEnd type="none" len="sm" w="sm"/>
            <a:tailEnd type="triangle" len="med" w="lg"/>
          </a:ln>
        </p:spPr>
      </p:sp>
      <p:grpSp>
        <p:nvGrpSpPr>
          <p:cNvPr name="Group 20" id="20"/>
          <p:cNvGrpSpPr/>
          <p:nvPr/>
        </p:nvGrpSpPr>
        <p:grpSpPr>
          <a:xfrm rot="0">
            <a:off x="12313446" y="519112"/>
            <a:ext cx="5635370" cy="8837909"/>
            <a:chOff x="0" y="0"/>
            <a:chExt cx="1484213" cy="2327680"/>
          </a:xfrm>
        </p:grpSpPr>
        <p:sp>
          <p:nvSpPr>
            <p:cNvPr name="Freeform 21" id="21"/>
            <p:cNvSpPr/>
            <p:nvPr/>
          </p:nvSpPr>
          <p:spPr>
            <a:xfrm flipH="false" flipV="false" rot="0">
              <a:off x="0" y="0"/>
              <a:ext cx="1484213" cy="2327680"/>
            </a:xfrm>
            <a:custGeom>
              <a:avLst/>
              <a:gdLst/>
              <a:ahLst/>
              <a:cxnLst/>
              <a:rect r="r" b="b" t="t" l="l"/>
              <a:pathLst>
                <a:path h="2327680" w="1484213">
                  <a:moveTo>
                    <a:pt x="0" y="0"/>
                  </a:moveTo>
                  <a:lnTo>
                    <a:pt x="1484213" y="0"/>
                  </a:lnTo>
                  <a:lnTo>
                    <a:pt x="1484213" y="2327680"/>
                  </a:lnTo>
                  <a:lnTo>
                    <a:pt x="0" y="2327680"/>
                  </a:lnTo>
                  <a:close/>
                </a:path>
              </a:pathLst>
            </a:custGeom>
            <a:solidFill>
              <a:srgbClr val="D9D9D9"/>
            </a:solidFill>
          </p:spPr>
        </p:sp>
        <p:sp>
          <p:nvSpPr>
            <p:cNvPr name="TextBox 22" id="22"/>
            <p:cNvSpPr txBox="true"/>
            <p:nvPr/>
          </p:nvSpPr>
          <p:spPr>
            <a:xfrm>
              <a:off x="0" y="-9525"/>
              <a:ext cx="1484213" cy="2337205"/>
            </a:xfrm>
            <a:prstGeom prst="rect">
              <a:avLst/>
            </a:prstGeom>
          </p:spPr>
          <p:txBody>
            <a:bodyPr anchor="ctr" rtlCol="false" tIns="50800" lIns="50800" bIns="50800" rIns="50800"/>
            <a:lstStyle/>
            <a:p>
              <a:pPr algn="ctr">
                <a:lnSpc>
                  <a:spcPts val="2772"/>
                </a:lnSpc>
              </a:pPr>
            </a:p>
          </p:txBody>
        </p:sp>
      </p:grpSp>
      <p:grpSp>
        <p:nvGrpSpPr>
          <p:cNvPr name="Group 23" id="23"/>
          <p:cNvGrpSpPr/>
          <p:nvPr/>
        </p:nvGrpSpPr>
        <p:grpSpPr>
          <a:xfrm rot="0">
            <a:off x="14963036" y="0"/>
            <a:ext cx="3324964" cy="456041"/>
            <a:chOff x="0" y="0"/>
            <a:chExt cx="4433285" cy="608055"/>
          </a:xfrm>
        </p:grpSpPr>
        <p:grpSp>
          <p:nvGrpSpPr>
            <p:cNvPr name="Group 24" id="24"/>
            <p:cNvGrpSpPr/>
            <p:nvPr/>
          </p:nvGrpSpPr>
          <p:grpSpPr>
            <a:xfrm rot="0">
              <a:off x="0" y="0"/>
              <a:ext cx="4433285" cy="608055"/>
              <a:chOff x="0" y="0"/>
              <a:chExt cx="875711" cy="120110"/>
            </a:xfrm>
          </p:grpSpPr>
          <p:sp>
            <p:nvSpPr>
              <p:cNvPr name="Freeform 25" id="25"/>
              <p:cNvSpPr/>
              <p:nvPr/>
            </p:nvSpPr>
            <p:spPr>
              <a:xfrm flipH="false" flipV="false" rot="0">
                <a:off x="0" y="0"/>
                <a:ext cx="875711" cy="120110"/>
              </a:xfrm>
              <a:custGeom>
                <a:avLst/>
                <a:gdLst/>
                <a:ahLst/>
                <a:cxnLst/>
                <a:rect r="r" b="b" t="t" l="l"/>
                <a:pathLst>
                  <a:path h="120110" w="875711">
                    <a:moveTo>
                      <a:pt x="0" y="0"/>
                    </a:moveTo>
                    <a:lnTo>
                      <a:pt x="875711" y="0"/>
                    </a:lnTo>
                    <a:lnTo>
                      <a:pt x="875711" y="120110"/>
                    </a:lnTo>
                    <a:lnTo>
                      <a:pt x="0" y="120110"/>
                    </a:lnTo>
                    <a:close/>
                  </a:path>
                </a:pathLst>
              </a:custGeom>
              <a:solidFill>
                <a:srgbClr val="FF751F"/>
              </a:solidFill>
            </p:spPr>
          </p:sp>
          <p:sp>
            <p:nvSpPr>
              <p:cNvPr name="TextBox 26" id="26"/>
              <p:cNvSpPr txBox="true"/>
              <p:nvPr/>
            </p:nvSpPr>
            <p:spPr>
              <a:xfrm>
                <a:off x="0" y="-38100"/>
                <a:ext cx="875711" cy="158210"/>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0" y="104909"/>
              <a:ext cx="4433285" cy="444500"/>
            </a:xfrm>
            <a:prstGeom prst="rect">
              <a:avLst/>
            </a:prstGeom>
          </p:spPr>
          <p:txBody>
            <a:bodyPr anchor="t" rtlCol="false" tIns="0" lIns="0" bIns="0" rIns="0">
              <a:spAutoFit/>
            </a:bodyPr>
            <a:lstStyle/>
            <a:p>
              <a:pPr algn="ctr" marL="0" indent="0" lvl="0">
                <a:lnSpc>
                  <a:spcPts val="2697"/>
                </a:lnSpc>
              </a:pPr>
              <a:r>
                <a:rPr lang="en-US" b="true" sz="2247">
                  <a:solidFill>
                    <a:srgbClr val="0B0A0A"/>
                  </a:solidFill>
                  <a:latin typeface="TT Firs Neue Bold"/>
                  <a:ea typeface="TT Firs Neue Bold"/>
                  <a:cs typeface="TT Firs Neue Bold"/>
                  <a:sym typeface="TT Firs Neue Bold"/>
                </a:rPr>
                <a:t>Not in exam</a:t>
              </a:r>
            </a:p>
          </p:txBody>
        </p:sp>
      </p:grpSp>
      <p:grpSp>
        <p:nvGrpSpPr>
          <p:cNvPr name="Group 28" id="28"/>
          <p:cNvGrpSpPr/>
          <p:nvPr/>
        </p:nvGrpSpPr>
        <p:grpSpPr>
          <a:xfrm rot="0">
            <a:off x="5861771" y="9067800"/>
            <a:ext cx="137692" cy="190500"/>
            <a:chOff x="0" y="0"/>
            <a:chExt cx="36265" cy="50173"/>
          </a:xfrm>
        </p:grpSpPr>
        <p:sp>
          <p:nvSpPr>
            <p:cNvPr name="Freeform 29" id="29"/>
            <p:cNvSpPr/>
            <p:nvPr/>
          </p:nvSpPr>
          <p:spPr>
            <a:xfrm flipH="false" flipV="false" rot="0">
              <a:off x="0" y="0"/>
              <a:ext cx="36265" cy="50173"/>
            </a:xfrm>
            <a:custGeom>
              <a:avLst/>
              <a:gdLst/>
              <a:ahLst/>
              <a:cxnLst/>
              <a:rect r="r" b="b" t="t" l="l"/>
              <a:pathLst>
                <a:path h="50173" w="36265">
                  <a:moveTo>
                    <a:pt x="0" y="0"/>
                  </a:moveTo>
                  <a:lnTo>
                    <a:pt x="36265" y="0"/>
                  </a:lnTo>
                  <a:lnTo>
                    <a:pt x="36265" y="50173"/>
                  </a:lnTo>
                  <a:lnTo>
                    <a:pt x="0" y="50173"/>
                  </a:lnTo>
                  <a:close/>
                </a:path>
              </a:pathLst>
            </a:custGeom>
            <a:solidFill>
              <a:srgbClr val="FFFFFF"/>
            </a:solidFill>
          </p:spPr>
        </p:sp>
        <p:sp>
          <p:nvSpPr>
            <p:cNvPr name="TextBox 30" id="30"/>
            <p:cNvSpPr txBox="true"/>
            <p:nvPr/>
          </p:nvSpPr>
          <p:spPr>
            <a:xfrm>
              <a:off x="0" y="0"/>
              <a:ext cx="36265" cy="50173"/>
            </a:xfrm>
            <a:prstGeom prst="rect">
              <a:avLst/>
            </a:prstGeom>
          </p:spPr>
          <p:txBody>
            <a:bodyPr anchor="ctr" rtlCol="false" tIns="50800" lIns="50800" bIns="50800" rIns="50800"/>
            <a:lstStyle/>
            <a:p>
              <a:pPr algn="ctr">
                <a:lnSpc>
                  <a:spcPts val="2697"/>
                </a:lnSpc>
              </a:pPr>
            </a:p>
          </p:txBody>
        </p:sp>
      </p:grpSp>
      <p:sp>
        <p:nvSpPr>
          <p:cNvPr name="AutoShape 31" id="31"/>
          <p:cNvSpPr/>
          <p:nvPr/>
        </p:nvSpPr>
        <p:spPr>
          <a:xfrm flipH="true">
            <a:off x="5712827" y="7940257"/>
            <a:ext cx="3729913" cy="1278444"/>
          </a:xfrm>
          <a:prstGeom prst="line">
            <a:avLst/>
          </a:prstGeom>
          <a:ln cap="flat" w="114300">
            <a:solidFill>
              <a:srgbClr val="263A99"/>
            </a:solidFill>
            <a:prstDash val="solid"/>
            <a:headEnd type="none" len="sm" w="sm"/>
            <a:tailEnd type="triangle" len="med" w="lg"/>
          </a:ln>
        </p:spPr>
      </p:sp>
      <p:sp>
        <p:nvSpPr>
          <p:cNvPr name="TextBox 32" id="32"/>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9-15</a:t>
            </a:r>
          </a:p>
        </p:txBody>
      </p:sp>
      <p:sp>
        <p:nvSpPr>
          <p:cNvPr name="TextBox 33" id="33"/>
          <p:cNvSpPr txBox="true"/>
          <p:nvPr/>
        </p:nvSpPr>
        <p:spPr>
          <a:xfrm rot="0">
            <a:off x="9461789" y="6997534"/>
            <a:ext cx="2270010" cy="2819400"/>
          </a:xfrm>
          <a:prstGeom prst="rect">
            <a:avLst/>
          </a:prstGeom>
        </p:spPr>
        <p:txBody>
          <a:bodyPr anchor="t" rtlCol="false" tIns="0" lIns="0" bIns="0" rIns="0">
            <a:spAutoFit/>
          </a:bodyPr>
          <a:lstStyle/>
          <a:p>
            <a:pPr algn="l">
              <a:lnSpc>
                <a:spcPts val="2798"/>
              </a:lnSpc>
            </a:pPr>
            <a:r>
              <a:rPr lang="en-US" sz="2332">
                <a:solidFill>
                  <a:srgbClr val="0B0A0A"/>
                </a:solidFill>
                <a:latin typeface="TT Firs Neue"/>
                <a:ea typeface="TT Firs Neue"/>
                <a:cs typeface="TT Firs Neue"/>
                <a:sym typeface="TT Firs Neue"/>
              </a:rPr>
              <a:t>The anacrusis that appears before Bar 1 still has its value subtracted from the final bar of the piece.</a:t>
            </a:r>
          </a:p>
        </p:txBody>
      </p:sp>
      <p:sp>
        <p:nvSpPr>
          <p:cNvPr name="TextBox 34" id="34"/>
          <p:cNvSpPr txBox="true"/>
          <p:nvPr/>
        </p:nvSpPr>
        <p:spPr>
          <a:xfrm rot="0">
            <a:off x="12494263" y="689127"/>
            <a:ext cx="5407086" cy="9163050"/>
          </a:xfrm>
          <a:prstGeom prst="rect">
            <a:avLst/>
          </a:prstGeom>
        </p:spPr>
        <p:txBody>
          <a:bodyPr anchor="t" rtlCol="false" tIns="0" lIns="0" bIns="0" rIns="0">
            <a:spAutoFit/>
          </a:bodyPr>
          <a:lstStyle/>
          <a:p>
            <a:pPr algn="l">
              <a:lnSpc>
                <a:spcPts val="2798"/>
              </a:lnSpc>
            </a:pPr>
            <a:r>
              <a:rPr lang="en-US" sz="2332" b="true">
                <a:solidFill>
                  <a:srgbClr val="0B0A0A"/>
                </a:solidFill>
                <a:latin typeface="TT Firs Neue Bold"/>
                <a:ea typeface="TT Firs Neue Bold"/>
                <a:cs typeface="TT Firs Neue Bold"/>
                <a:sym typeface="TT Firs Neue Bold"/>
              </a:rPr>
              <a:t>1. Spoken Stress</a:t>
            </a:r>
          </a:p>
          <a:p>
            <a:pPr algn="l">
              <a:lnSpc>
                <a:spcPts val="2798"/>
              </a:lnSpc>
            </a:pPr>
            <a:r>
              <a:rPr lang="en-US" sz="2332">
                <a:solidFill>
                  <a:srgbClr val="0B0A0A"/>
                </a:solidFill>
                <a:latin typeface="TT Firs Neue"/>
                <a:ea typeface="TT Firs Neue"/>
                <a:cs typeface="TT Firs Neue"/>
                <a:sym typeface="TT Firs Neue"/>
              </a:rPr>
              <a:t>If you say "Happy Birthday to you" naturally, it sounds like this:</a:t>
            </a:r>
          </a:p>
          <a:p>
            <a:pPr algn="l" marL="503516" indent="-251758" lvl="1">
              <a:lnSpc>
                <a:spcPts val="2798"/>
              </a:lnSpc>
              <a:buFont typeface="Arial"/>
              <a:buChar char="•"/>
            </a:pPr>
            <a:r>
              <a:rPr lang="en-US" sz="2332">
                <a:solidFill>
                  <a:srgbClr val="0B0A0A"/>
                </a:solidFill>
                <a:latin typeface="TT Firs Neue"/>
                <a:ea typeface="TT Firs Neue"/>
                <a:cs typeface="TT Firs Neue"/>
                <a:sym typeface="TT Firs Neue"/>
              </a:rPr>
              <a:t>"happy </a:t>
            </a:r>
            <a:r>
              <a:rPr lang="en-US" b="true" sz="2332">
                <a:solidFill>
                  <a:srgbClr val="0B0A0A"/>
                </a:solidFill>
                <a:latin typeface="TT Firs Neue Bold"/>
                <a:ea typeface="TT Firs Neue Bold"/>
                <a:cs typeface="TT Firs Neue Bold"/>
                <a:sym typeface="TT Firs Neue Bold"/>
              </a:rPr>
              <a:t>BIRTH</a:t>
            </a:r>
            <a:r>
              <a:rPr lang="en-US" sz="2332">
                <a:solidFill>
                  <a:srgbClr val="0B0A0A"/>
                </a:solidFill>
                <a:latin typeface="TT Firs Neue"/>
                <a:ea typeface="TT Firs Neue"/>
                <a:cs typeface="TT Firs Neue"/>
                <a:sym typeface="TT Firs Neue"/>
              </a:rPr>
              <a:t>-day to you"</a:t>
            </a:r>
          </a:p>
          <a:p>
            <a:pPr algn="l">
              <a:lnSpc>
                <a:spcPts val="2798"/>
              </a:lnSpc>
            </a:pPr>
          </a:p>
          <a:p>
            <a:pPr algn="l">
              <a:lnSpc>
                <a:spcPts val="2798"/>
              </a:lnSpc>
            </a:pPr>
            <a:r>
              <a:rPr lang="en-US" sz="2332">
                <a:solidFill>
                  <a:srgbClr val="0B0A0A"/>
                </a:solidFill>
                <a:latin typeface="TT Firs Neue"/>
                <a:ea typeface="TT Firs Neue"/>
                <a:cs typeface="TT Firs Neue"/>
                <a:sym typeface="TT Firs Neue"/>
              </a:rPr>
              <a:t>You do not say:</a:t>
            </a:r>
          </a:p>
          <a:p>
            <a:pPr algn="l" marL="503516" indent="-251758" lvl="1">
              <a:lnSpc>
                <a:spcPts val="2798"/>
              </a:lnSpc>
              <a:buFont typeface="Arial"/>
              <a:buChar char="•"/>
            </a:pPr>
            <a:r>
              <a:rPr lang="en-US" sz="2332">
                <a:solidFill>
                  <a:srgbClr val="0B0A0A"/>
                </a:solidFill>
                <a:latin typeface="TT Firs Neue"/>
                <a:ea typeface="TT Firs Neue"/>
                <a:cs typeface="TT Firs Neue"/>
                <a:sym typeface="TT Firs Neue"/>
              </a:rPr>
              <a:t>"</a:t>
            </a:r>
            <a:r>
              <a:rPr lang="en-US" b="true" sz="2332">
                <a:solidFill>
                  <a:srgbClr val="0B0A0A"/>
                </a:solidFill>
                <a:latin typeface="TT Firs Neue Bold"/>
                <a:ea typeface="TT Firs Neue Bold"/>
                <a:cs typeface="TT Firs Neue Bold"/>
                <a:sym typeface="TT Firs Neue Bold"/>
              </a:rPr>
              <a:t>HAP</a:t>
            </a:r>
            <a:r>
              <a:rPr lang="en-US" sz="2332">
                <a:solidFill>
                  <a:srgbClr val="0B0A0A"/>
                </a:solidFill>
                <a:latin typeface="TT Firs Neue"/>
                <a:ea typeface="TT Firs Neue"/>
                <a:cs typeface="TT Firs Neue"/>
                <a:sym typeface="TT Firs Neue"/>
              </a:rPr>
              <a:t>-py birthday to you" (This sounds like you are ordering someone to be happy).</a:t>
            </a:r>
          </a:p>
          <a:p>
            <a:pPr algn="l">
              <a:lnSpc>
                <a:spcPts val="2798"/>
              </a:lnSpc>
            </a:pPr>
          </a:p>
          <a:p>
            <a:pPr algn="l">
              <a:lnSpc>
                <a:spcPts val="2798"/>
              </a:lnSpc>
            </a:pPr>
            <a:r>
              <a:rPr lang="en-US" sz="2332" b="true">
                <a:solidFill>
                  <a:srgbClr val="0B0A0A"/>
                </a:solidFill>
                <a:latin typeface="TT Firs Neue Bold"/>
                <a:ea typeface="TT Firs Neue Bold"/>
                <a:cs typeface="TT Firs Neue Bold"/>
                <a:sym typeface="TT Firs Neue Bold"/>
              </a:rPr>
              <a:t>2. Musical Alignment</a:t>
            </a:r>
          </a:p>
          <a:p>
            <a:pPr algn="l">
              <a:lnSpc>
                <a:spcPts val="2798"/>
              </a:lnSpc>
            </a:pPr>
            <a:r>
              <a:rPr lang="en-US" sz="2332">
                <a:solidFill>
                  <a:srgbClr val="0B0A0A"/>
                </a:solidFill>
                <a:latin typeface="TT Firs Neue"/>
                <a:ea typeface="TT Firs Neue"/>
                <a:cs typeface="TT Firs Neue"/>
                <a:sym typeface="TT Firs Neue"/>
              </a:rPr>
              <a:t>Because "Birth" is the most important syllable, the music places it on the downbeat (Beat 1) of the first full measure.</a:t>
            </a:r>
          </a:p>
          <a:p>
            <a:pPr algn="l">
              <a:lnSpc>
                <a:spcPts val="2798"/>
              </a:lnSpc>
            </a:pPr>
          </a:p>
          <a:p>
            <a:pPr algn="l">
              <a:lnSpc>
                <a:spcPts val="2798"/>
              </a:lnSpc>
            </a:pPr>
            <a:r>
              <a:rPr lang="en-US" sz="2332">
                <a:solidFill>
                  <a:srgbClr val="0B0A0A"/>
                </a:solidFill>
                <a:latin typeface="TT Firs Neue"/>
                <a:ea typeface="TT Firs Neue"/>
                <a:cs typeface="TT Firs Neue"/>
                <a:sym typeface="TT Firs Neue"/>
              </a:rPr>
              <a:t>The two syllables of “Happy” form the anacrusis. They are the unstressed lead‑in that propels you into the strong beat:</a:t>
            </a:r>
          </a:p>
          <a:p>
            <a:pPr algn="l" marL="503516" indent="-251758" lvl="1">
              <a:lnSpc>
                <a:spcPts val="2798"/>
              </a:lnSpc>
              <a:buFont typeface="Arial"/>
              <a:buChar char="•"/>
            </a:pPr>
            <a:r>
              <a:rPr lang="en-US" sz="2332">
                <a:solidFill>
                  <a:srgbClr val="0B0A0A"/>
                </a:solidFill>
                <a:latin typeface="TT Firs Neue"/>
                <a:ea typeface="TT Firs Neue"/>
                <a:cs typeface="TT Firs Neue"/>
                <a:sym typeface="TT Firs Neue"/>
              </a:rPr>
              <a:t>Beat 3 (anacrusis/upbeat): Hap‑</a:t>
            </a:r>
          </a:p>
          <a:p>
            <a:pPr algn="l" marL="503516" indent="-251758" lvl="1">
              <a:lnSpc>
                <a:spcPts val="2798"/>
              </a:lnSpc>
              <a:buFont typeface="Arial"/>
              <a:buChar char="•"/>
            </a:pPr>
            <a:r>
              <a:rPr lang="en-US" sz="2332">
                <a:solidFill>
                  <a:srgbClr val="0B0A0A"/>
                </a:solidFill>
                <a:latin typeface="TT Interphases"/>
                <a:ea typeface="TT Interphases"/>
                <a:cs typeface="TT Interphases"/>
                <a:sym typeface="TT Interphases"/>
              </a:rPr>
              <a:t>Beat  &amp; (anacrusis): ‑py</a:t>
            </a:r>
          </a:p>
          <a:p>
            <a:pPr algn="l" marL="503516" indent="-251758" lvl="1">
              <a:lnSpc>
                <a:spcPts val="2798"/>
              </a:lnSpc>
              <a:buFont typeface="Arial"/>
              <a:buChar char="•"/>
            </a:pPr>
            <a:r>
              <a:rPr lang="en-US" sz="2332">
                <a:solidFill>
                  <a:srgbClr val="0B0A0A"/>
                </a:solidFill>
                <a:latin typeface="TT Firs Neue"/>
                <a:ea typeface="TT Firs Neue"/>
                <a:cs typeface="TT Firs Neue"/>
                <a:sym typeface="TT Firs Neue"/>
              </a:rPr>
              <a:t>Beat 1 (downbeat): BIRTH‑</a:t>
            </a:r>
          </a:p>
          <a:p>
            <a:pPr algn="l" marL="503516" indent="-251758" lvl="1">
              <a:lnSpc>
                <a:spcPts val="2798"/>
              </a:lnSpc>
              <a:buFont typeface="Arial"/>
              <a:buChar char="•"/>
            </a:pPr>
            <a:r>
              <a:rPr lang="en-US" sz="2332">
                <a:solidFill>
                  <a:srgbClr val="0B0A0A"/>
                </a:solidFill>
                <a:latin typeface="TT Firs Neue"/>
                <a:ea typeface="TT Firs Neue"/>
                <a:cs typeface="TT Firs Neue"/>
                <a:sym typeface="TT Firs Neue"/>
              </a:rPr>
              <a:t>Beat 2: ‑day</a:t>
            </a:r>
          </a:p>
          <a:p>
            <a:pPr algn="l">
              <a:lnSpc>
                <a:spcPts val="2798"/>
              </a:lnSpc>
            </a:pPr>
          </a:p>
          <a:p>
            <a:pPr algn="l">
              <a:lnSpc>
                <a:spcPts val="2798"/>
              </a:lnSpc>
            </a:pPr>
          </a:p>
        </p:txBody>
      </p:sp>
      <p:sp>
        <p:nvSpPr>
          <p:cNvPr name="TextBox 35" id="35"/>
          <p:cNvSpPr txBox="true"/>
          <p:nvPr/>
        </p:nvSpPr>
        <p:spPr>
          <a:xfrm rot="0">
            <a:off x="1970980" y="1871663"/>
            <a:ext cx="7657579" cy="190500"/>
          </a:xfrm>
          <a:prstGeom prst="rect">
            <a:avLst/>
          </a:prstGeom>
        </p:spPr>
        <p:txBody>
          <a:bodyPr anchor="t" rtlCol="false" tIns="0" lIns="0" bIns="0" rIns="0">
            <a:spAutoFit/>
          </a:bodyPr>
          <a:lstStyle/>
          <a:p>
            <a:pPr algn="l" marL="0" indent="0" lvl="0">
              <a:lnSpc>
                <a:spcPts val="1598"/>
              </a:lnSpc>
            </a:pPr>
            <a:r>
              <a:rPr lang="en-US" b="true" sz="1332">
                <a:solidFill>
                  <a:srgbClr val="0B0A0A"/>
                </a:solidFill>
                <a:latin typeface="TT Interphases Bold"/>
                <a:ea typeface="TT Interphases Bold"/>
                <a:cs typeface="TT Interphases Bold"/>
                <a:sym typeface="TT Interphases Bold"/>
              </a:rPr>
              <a:t><![CDATA[3             &                 1         &        2        &        3        &             1       &       2       &      3             &]]></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2978438" y="2988100"/>
            <a:ext cx="2677573" cy="1029836"/>
          </a:xfrm>
          <a:custGeom>
            <a:avLst/>
            <a:gdLst/>
            <a:ahLst/>
            <a:cxnLst/>
            <a:rect r="r" b="b" t="t" l="l"/>
            <a:pathLst>
              <a:path h="1029836" w="2677573">
                <a:moveTo>
                  <a:pt x="0" y="0"/>
                </a:moveTo>
                <a:lnTo>
                  <a:pt x="2677573" y="0"/>
                </a:lnTo>
                <a:lnTo>
                  <a:pt x="2677573" y="1029835"/>
                </a:lnTo>
                <a:lnTo>
                  <a:pt x="0" y="1029835"/>
                </a:lnTo>
                <a:lnTo>
                  <a:pt x="0" y="0"/>
                </a:lnTo>
                <a:close/>
              </a:path>
            </a:pathLst>
          </a:custGeom>
          <a:blipFill>
            <a:blip r:embed="rId4"/>
            <a:stretch>
              <a:fillRect l="-48887" t="-400038" r="-129361" b="-35416"/>
            </a:stretch>
          </a:blipFill>
        </p:spPr>
      </p:sp>
      <p:sp>
        <p:nvSpPr>
          <p:cNvPr name="TextBox 14" id="14"/>
          <p:cNvSpPr txBox="true"/>
          <p:nvPr/>
        </p:nvSpPr>
        <p:spPr>
          <a:xfrm rot="0">
            <a:off x="13550763" y="4017935"/>
            <a:ext cx="3074755" cy="279670"/>
          </a:xfrm>
          <a:prstGeom prst="rect">
            <a:avLst/>
          </a:prstGeom>
        </p:spPr>
        <p:txBody>
          <a:bodyPr anchor="t" rtlCol="false" tIns="0" lIns="0" bIns="0" rIns="0">
            <a:spAutoFit/>
          </a:bodyPr>
          <a:lstStyle/>
          <a:p>
            <a:pPr algn="l" marL="0" indent="0" lvl="0">
              <a:lnSpc>
                <a:spcPts val="2220"/>
              </a:lnSpc>
            </a:pPr>
            <a:r>
              <a:rPr lang="en-US" sz="1850">
                <a:solidFill>
                  <a:srgbClr val="0B0A0A"/>
                </a:solidFill>
                <a:latin typeface="TT Firs Neue"/>
                <a:ea typeface="TT Firs Neue"/>
                <a:cs typeface="TT Firs Neue"/>
                <a:sym typeface="TT Firs Neue"/>
              </a:rPr>
              <a:t>1         2        3</a:t>
            </a:r>
          </a:p>
        </p:txBody>
      </p:sp>
      <p:grpSp>
        <p:nvGrpSpPr>
          <p:cNvPr name="Group 15" id="15"/>
          <p:cNvGrpSpPr/>
          <p:nvPr/>
        </p:nvGrpSpPr>
        <p:grpSpPr>
          <a:xfrm rot="0">
            <a:off x="802085" y="4684045"/>
            <a:ext cx="16780951" cy="2130645"/>
            <a:chOff x="0" y="0"/>
            <a:chExt cx="22374601" cy="2840860"/>
          </a:xfrm>
        </p:grpSpPr>
        <p:grpSp>
          <p:nvGrpSpPr>
            <p:cNvPr name="Group 16" id="16"/>
            <p:cNvGrpSpPr/>
            <p:nvPr/>
          </p:nvGrpSpPr>
          <p:grpSpPr>
            <a:xfrm rot="0">
              <a:off x="0" y="0"/>
              <a:ext cx="22374601" cy="2840860"/>
              <a:chOff x="0" y="0"/>
              <a:chExt cx="4419674" cy="561158"/>
            </a:xfrm>
          </p:grpSpPr>
          <p:sp>
            <p:nvSpPr>
              <p:cNvPr name="Freeform 17" id="17"/>
              <p:cNvSpPr/>
              <p:nvPr/>
            </p:nvSpPr>
            <p:spPr>
              <a:xfrm flipH="false" flipV="false" rot="0">
                <a:off x="0" y="0"/>
                <a:ext cx="4419674" cy="561158"/>
              </a:xfrm>
              <a:custGeom>
                <a:avLst/>
                <a:gdLst/>
                <a:ahLst/>
                <a:cxnLst/>
                <a:rect r="r" b="b" t="t" l="l"/>
                <a:pathLst>
                  <a:path h="561158" w="4419674">
                    <a:moveTo>
                      <a:pt x="0" y="0"/>
                    </a:moveTo>
                    <a:lnTo>
                      <a:pt x="4419674" y="0"/>
                    </a:lnTo>
                    <a:lnTo>
                      <a:pt x="4419674" y="561158"/>
                    </a:lnTo>
                    <a:lnTo>
                      <a:pt x="0" y="561158"/>
                    </a:lnTo>
                    <a:close/>
                  </a:path>
                </a:pathLst>
              </a:custGeom>
              <a:solidFill>
                <a:srgbClr val="C6C6C6"/>
              </a:solidFill>
            </p:spPr>
          </p:sp>
          <p:sp>
            <p:nvSpPr>
              <p:cNvPr name="TextBox 18" id="18"/>
              <p:cNvSpPr txBox="true"/>
              <p:nvPr/>
            </p:nvSpPr>
            <p:spPr>
              <a:xfrm>
                <a:off x="0" y="-47625"/>
                <a:ext cx="4419674" cy="608783"/>
              </a:xfrm>
              <a:prstGeom prst="rect">
                <a:avLst/>
              </a:prstGeom>
            </p:spPr>
            <p:txBody>
              <a:bodyPr anchor="ctr" rtlCol="false" tIns="50800" lIns="50800" bIns="50800" rIns="50800"/>
              <a:lstStyle/>
              <a:p>
                <a:pPr algn="ctr">
                  <a:lnSpc>
                    <a:spcPts val="3360"/>
                  </a:lnSpc>
                </a:pPr>
              </a:p>
            </p:txBody>
          </p:sp>
        </p:grpSp>
        <p:sp>
          <p:nvSpPr>
            <p:cNvPr name="Freeform 19" id="19"/>
            <p:cNvSpPr/>
            <p:nvPr/>
          </p:nvSpPr>
          <p:spPr>
            <a:xfrm flipH="false" flipV="false" rot="0">
              <a:off x="5314192" y="464555"/>
              <a:ext cx="4813628" cy="1811450"/>
            </a:xfrm>
            <a:custGeom>
              <a:avLst/>
              <a:gdLst/>
              <a:ahLst/>
              <a:cxnLst/>
              <a:rect r="r" b="b" t="t" l="l"/>
              <a:pathLst>
                <a:path h="1811450" w="4813628">
                  <a:moveTo>
                    <a:pt x="0" y="0"/>
                  </a:moveTo>
                  <a:lnTo>
                    <a:pt x="4813628" y="0"/>
                  </a:lnTo>
                  <a:lnTo>
                    <a:pt x="4813628" y="1811450"/>
                  </a:lnTo>
                  <a:lnTo>
                    <a:pt x="0" y="1811450"/>
                  </a:lnTo>
                  <a:lnTo>
                    <a:pt x="0" y="0"/>
                  </a:lnTo>
                  <a:close/>
                </a:path>
              </a:pathLst>
            </a:custGeom>
            <a:blipFill>
              <a:blip r:embed="rId5"/>
              <a:stretch>
                <a:fillRect l="0" t="-73069" r="-230097" b="-512226"/>
              </a:stretch>
            </a:blipFill>
          </p:spPr>
        </p:sp>
        <p:sp>
          <p:nvSpPr>
            <p:cNvPr name="Freeform 20" id="20"/>
            <p:cNvSpPr/>
            <p:nvPr/>
          </p:nvSpPr>
          <p:spPr>
            <a:xfrm flipH="false" flipV="false" rot="0">
              <a:off x="15712141" y="464555"/>
              <a:ext cx="6138453" cy="1803350"/>
            </a:xfrm>
            <a:custGeom>
              <a:avLst/>
              <a:gdLst/>
              <a:ahLst/>
              <a:cxnLst/>
              <a:rect r="r" b="b" t="t" l="l"/>
              <a:pathLst>
                <a:path h="1803350" w="6138453">
                  <a:moveTo>
                    <a:pt x="0" y="0"/>
                  </a:moveTo>
                  <a:lnTo>
                    <a:pt x="6138453" y="0"/>
                  </a:lnTo>
                  <a:lnTo>
                    <a:pt x="6138453" y="1803350"/>
                  </a:lnTo>
                  <a:lnTo>
                    <a:pt x="0" y="1803350"/>
                  </a:lnTo>
                  <a:lnTo>
                    <a:pt x="0" y="0"/>
                  </a:lnTo>
                  <a:close/>
                </a:path>
              </a:pathLst>
            </a:custGeom>
            <a:blipFill>
              <a:blip r:embed="rId5"/>
              <a:stretch>
                <a:fillRect l="-79044" t="-73397" r="-79810" b="-514976"/>
              </a:stretch>
            </a:blipFill>
          </p:spPr>
        </p:sp>
        <p:sp>
          <p:nvSpPr>
            <p:cNvPr name="TextBox 21" id="21"/>
            <p:cNvSpPr txBox="true"/>
            <p:nvPr/>
          </p:nvSpPr>
          <p:spPr>
            <a:xfrm rot="0">
              <a:off x="648908" y="674594"/>
              <a:ext cx="4349984" cy="1409700"/>
            </a:xfrm>
            <a:prstGeom prst="rect">
              <a:avLst/>
            </a:prstGeom>
          </p:spPr>
          <p:txBody>
            <a:bodyPr anchor="t" rtlCol="false" tIns="0" lIns="0" bIns="0" rIns="0">
              <a:spAutoFit/>
            </a:bodyPr>
            <a:lstStyle/>
            <a:p>
              <a:pPr algn="l" marL="0" indent="0" lvl="0">
                <a:lnSpc>
                  <a:spcPts val="2798"/>
                </a:lnSpc>
              </a:pPr>
              <a:r>
                <a:rPr lang="en-US" sz="2332">
                  <a:solidFill>
                    <a:srgbClr val="0B0A0A"/>
                  </a:solidFill>
                  <a:latin typeface="TT Firs Neue"/>
                  <a:ea typeface="TT Firs Neue"/>
                  <a:cs typeface="TT Firs Neue"/>
                  <a:sym typeface="TT Firs Neue"/>
                </a:rPr>
                <a:t>In 2/4 time, we occasionally find quavers in groups of 4:</a:t>
              </a:r>
            </a:p>
          </p:txBody>
        </p:sp>
        <p:sp>
          <p:nvSpPr>
            <p:cNvPr name="TextBox 22" id="22"/>
            <p:cNvSpPr txBox="true"/>
            <p:nvPr/>
          </p:nvSpPr>
          <p:spPr>
            <a:xfrm rot="0">
              <a:off x="11177627" y="661380"/>
              <a:ext cx="4307519" cy="1409700"/>
            </a:xfrm>
            <a:prstGeom prst="rect">
              <a:avLst/>
            </a:prstGeom>
          </p:spPr>
          <p:txBody>
            <a:bodyPr anchor="t" rtlCol="false" tIns="0" lIns="0" bIns="0" rIns="0">
              <a:spAutoFit/>
            </a:bodyPr>
            <a:lstStyle/>
            <a:p>
              <a:pPr algn="l" marL="0" indent="0" lvl="0">
                <a:lnSpc>
                  <a:spcPts val="2798"/>
                </a:lnSpc>
              </a:pPr>
              <a:r>
                <a:rPr lang="en-US" sz="2332">
                  <a:solidFill>
                    <a:srgbClr val="0B0A0A"/>
                  </a:solidFill>
                  <a:latin typeface="TT Firs Neue"/>
                  <a:ea typeface="TT Firs Neue"/>
                  <a:cs typeface="TT Firs Neue"/>
                  <a:sym typeface="TT Firs Neue"/>
                </a:rPr>
                <a:t>In 3/4 time, we occasionally find quavers in groups of 6:</a:t>
              </a:r>
            </a:p>
          </p:txBody>
        </p:sp>
      </p:grpSp>
      <p:sp>
        <p:nvSpPr>
          <p:cNvPr name="Freeform 23" id="23"/>
          <p:cNvSpPr/>
          <p:nvPr/>
        </p:nvSpPr>
        <p:spPr>
          <a:xfrm flipH="false" flipV="false" rot="0">
            <a:off x="802085" y="8799223"/>
            <a:ext cx="4399803" cy="1109117"/>
          </a:xfrm>
          <a:custGeom>
            <a:avLst/>
            <a:gdLst/>
            <a:ahLst/>
            <a:cxnLst/>
            <a:rect r="r" b="b" t="t" l="l"/>
            <a:pathLst>
              <a:path h="1109117" w="4399803">
                <a:moveTo>
                  <a:pt x="0" y="0"/>
                </a:moveTo>
                <a:lnTo>
                  <a:pt x="4399803" y="0"/>
                </a:lnTo>
                <a:lnTo>
                  <a:pt x="4399803" y="1109117"/>
                </a:lnTo>
                <a:lnTo>
                  <a:pt x="0" y="1109117"/>
                </a:lnTo>
                <a:lnTo>
                  <a:pt x="0" y="0"/>
                </a:lnTo>
                <a:close/>
              </a:path>
            </a:pathLst>
          </a:custGeom>
          <a:blipFill>
            <a:blip r:embed="rId6"/>
            <a:stretch>
              <a:fillRect l="0" t="0" r="0" b="0"/>
            </a:stretch>
          </a:blipFill>
        </p:spPr>
      </p:sp>
      <p:sp>
        <p:nvSpPr>
          <p:cNvPr name="Freeform 24" id="24"/>
          <p:cNvSpPr/>
          <p:nvPr/>
        </p:nvSpPr>
        <p:spPr>
          <a:xfrm flipH="false" flipV="false" rot="0">
            <a:off x="12485214" y="8713961"/>
            <a:ext cx="1262509" cy="1262509"/>
          </a:xfrm>
          <a:custGeom>
            <a:avLst/>
            <a:gdLst/>
            <a:ahLst/>
            <a:cxnLst/>
            <a:rect r="r" b="b" t="t" l="l"/>
            <a:pathLst>
              <a:path h="1262509" w="1262509">
                <a:moveTo>
                  <a:pt x="0" y="0"/>
                </a:moveTo>
                <a:lnTo>
                  <a:pt x="1262509" y="0"/>
                </a:lnTo>
                <a:lnTo>
                  <a:pt x="1262509" y="1262509"/>
                </a:lnTo>
                <a:lnTo>
                  <a:pt x="0" y="12625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5" id="25"/>
          <p:cNvSpPr/>
          <p:nvPr/>
        </p:nvSpPr>
        <p:spPr>
          <a:xfrm flipH="false" flipV="false" rot="0">
            <a:off x="5298295" y="8713961"/>
            <a:ext cx="1239554" cy="1262509"/>
          </a:xfrm>
          <a:custGeom>
            <a:avLst/>
            <a:gdLst/>
            <a:ahLst/>
            <a:cxnLst/>
            <a:rect r="r" b="b" t="t" l="l"/>
            <a:pathLst>
              <a:path h="1262509" w="1239554">
                <a:moveTo>
                  <a:pt x="0" y="0"/>
                </a:moveTo>
                <a:lnTo>
                  <a:pt x="1239554" y="0"/>
                </a:lnTo>
                <a:lnTo>
                  <a:pt x="1239554" y="1262509"/>
                </a:lnTo>
                <a:lnTo>
                  <a:pt x="0" y="1262509"/>
                </a:lnTo>
                <a:lnTo>
                  <a:pt x="0" y="0"/>
                </a:lnTo>
                <a:close/>
              </a:path>
            </a:pathLst>
          </a:custGeom>
          <a:blipFill>
            <a:blip r:embed="rId9"/>
            <a:stretch>
              <a:fillRect l="0" t="0" r="0" b="0"/>
            </a:stretch>
          </a:blipFill>
        </p:spPr>
      </p:sp>
      <p:sp>
        <p:nvSpPr>
          <p:cNvPr name="Freeform 26" id="26"/>
          <p:cNvSpPr/>
          <p:nvPr/>
        </p:nvSpPr>
        <p:spPr>
          <a:xfrm flipH="false" flipV="false" rot="0">
            <a:off x="7474628" y="8799223"/>
            <a:ext cx="4796029" cy="1114920"/>
          </a:xfrm>
          <a:custGeom>
            <a:avLst/>
            <a:gdLst/>
            <a:ahLst/>
            <a:cxnLst/>
            <a:rect r="r" b="b" t="t" l="l"/>
            <a:pathLst>
              <a:path h="1114920" w="4796029">
                <a:moveTo>
                  <a:pt x="0" y="0"/>
                </a:moveTo>
                <a:lnTo>
                  <a:pt x="4796028" y="0"/>
                </a:lnTo>
                <a:lnTo>
                  <a:pt x="4796028" y="1114920"/>
                </a:lnTo>
                <a:lnTo>
                  <a:pt x="0" y="1114920"/>
                </a:lnTo>
                <a:lnTo>
                  <a:pt x="0" y="0"/>
                </a:lnTo>
                <a:close/>
              </a:path>
            </a:pathLst>
          </a:custGeom>
          <a:blipFill>
            <a:blip r:embed="rId10"/>
            <a:stretch>
              <a:fillRect l="0" t="0" r="-14462" b="0"/>
            </a:stretch>
          </a:blipFill>
        </p:spPr>
      </p:sp>
      <p:sp>
        <p:nvSpPr>
          <p:cNvPr name="TextBox 27" id="27"/>
          <p:cNvSpPr txBox="true"/>
          <p:nvPr/>
        </p:nvSpPr>
        <p:spPr>
          <a:xfrm rot="0">
            <a:off x="1358035" y="2403484"/>
            <a:ext cx="11127179" cy="1409700"/>
          </a:xfrm>
          <a:prstGeom prst="rect">
            <a:avLst/>
          </a:prstGeom>
        </p:spPr>
        <p:txBody>
          <a:bodyPr anchor="t" rtlCol="false" tIns="0" lIns="0" bIns="0" rIns="0">
            <a:spAutoFit/>
          </a:bodyPr>
          <a:lstStyle/>
          <a:p>
            <a:pPr algn="l">
              <a:lnSpc>
                <a:spcPts val="2798"/>
              </a:lnSpc>
            </a:pPr>
            <a:r>
              <a:rPr lang="en-US" sz="2332">
                <a:solidFill>
                  <a:srgbClr val="0B0A0A"/>
                </a:solidFill>
                <a:latin typeface="TT Firs Neue"/>
                <a:ea typeface="TT Firs Neue"/>
                <a:cs typeface="TT Firs Neue"/>
                <a:sym typeface="TT Firs Neue"/>
              </a:rPr>
              <a:t>Notes and rests need to be grouped to show where the beats come in the bar.</a:t>
            </a:r>
          </a:p>
          <a:p>
            <a:pPr algn="l">
              <a:lnSpc>
                <a:spcPts val="2798"/>
              </a:lnSpc>
            </a:pPr>
          </a:p>
          <a:p>
            <a:pPr algn="l" marL="0" indent="0" lvl="0">
              <a:lnSpc>
                <a:spcPts val="2798"/>
              </a:lnSpc>
            </a:pPr>
            <a:r>
              <a:rPr lang="en-US" sz="2332">
                <a:solidFill>
                  <a:srgbClr val="0B0A0A"/>
                </a:solidFill>
                <a:latin typeface="TT Firs Neue"/>
                <a:ea typeface="TT Firs Neue"/>
                <a:cs typeface="TT Firs Neue"/>
                <a:sym typeface="TT Firs Neue"/>
              </a:rPr>
              <a:t>As we know, in </a:t>
            </a:r>
            <a:r>
              <a:rPr lang="en-US" b="true" sz="2332">
                <a:solidFill>
                  <a:srgbClr val="0B0A0A"/>
                </a:solidFill>
                <a:latin typeface="TT Firs Neue Bold"/>
                <a:ea typeface="TT Firs Neue Bold"/>
                <a:cs typeface="TT Firs Neue Bold"/>
                <a:sym typeface="TT Firs Neue Bold"/>
              </a:rPr>
              <a:t>simple </a:t>
            </a:r>
            <a:r>
              <a:rPr lang="en-US" sz="2332">
                <a:solidFill>
                  <a:srgbClr val="0B0A0A"/>
                </a:solidFill>
                <a:latin typeface="TT Firs Neue"/>
                <a:ea typeface="TT Firs Neue"/>
                <a:cs typeface="TT Firs Neue"/>
                <a:sym typeface="TT Firs Neue"/>
              </a:rPr>
              <a:t>time, each beat may be divided into two equal parts. So quavers are often grouped in two’s to show where the beats fall. For example:</a:t>
            </a:r>
          </a:p>
        </p:txBody>
      </p:sp>
      <p:sp>
        <p:nvSpPr>
          <p:cNvPr name="TextBox 28" id="28"/>
          <p:cNvSpPr txBox="true"/>
          <p:nvPr/>
        </p:nvSpPr>
        <p:spPr>
          <a:xfrm rot="0">
            <a:off x="802085" y="590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Grouping of Notes and Rests</a:t>
            </a:r>
          </a:p>
        </p:txBody>
      </p:sp>
      <p:sp>
        <p:nvSpPr>
          <p:cNvPr name="TextBox 29" id="29"/>
          <p:cNvSpPr txBox="true"/>
          <p:nvPr/>
        </p:nvSpPr>
        <p:spPr>
          <a:xfrm rot="0">
            <a:off x="1079729" y="1610534"/>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10</a:t>
            </a:r>
          </a:p>
        </p:txBody>
      </p:sp>
      <p:sp>
        <p:nvSpPr>
          <p:cNvPr name="TextBox 30" id="30"/>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1-5</a:t>
            </a:r>
          </a:p>
        </p:txBody>
      </p:sp>
      <p:sp>
        <p:nvSpPr>
          <p:cNvPr name="TextBox 31" id="31"/>
          <p:cNvSpPr txBox="true"/>
          <p:nvPr/>
        </p:nvSpPr>
        <p:spPr>
          <a:xfrm rot="0">
            <a:off x="1358035" y="7685551"/>
            <a:ext cx="15901265" cy="704850"/>
          </a:xfrm>
          <a:prstGeom prst="rect">
            <a:avLst/>
          </a:prstGeom>
        </p:spPr>
        <p:txBody>
          <a:bodyPr anchor="t" rtlCol="false" tIns="0" lIns="0" bIns="0" rIns="0">
            <a:spAutoFit/>
          </a:bodyPr>
          <a:lstStyle/>
          <a:p>
            <a:pPr algn="l" marL="0" indent="0" lvl="0">
              <a:lnSpc>
                <a:spcPts val="2798"/>
              </a:lnSpc>
            </a:pPr>
            <a:r>
              <a:rPr lang="en-US" b="true" sz="2332">
                <a:solidFill>
                  <a:srgbClr val="0B0A0A"/>
                </a:solidFill>
                <a:latin typeface="TT Firs Neue Bold"/>
                <a:ea typeface="TT Firs Neue Bold"/>
                <a:cs typeface="TT Firs Neue Bold"/>
                <a:sym typeface="TT Firs Neue Bold"/>
              </a:rPr>
              <a:t>In 4/4 time</a:t>
            </a:r>
            <a:r>
              <a:rPr lang="en-US" sz="2332">
                <a:solidFill>
                  <a:srgbClr val="0B0A0A"/>
                </a:solidFill>
                <a:latin typeface="TT Firs Neue"/>
                <a:ea typeface="TT Firs Neue"/>
                <a:cs typeface="TT Firs Neue"/>
                <a:sym typeface="TT Firs Neue"/>
              </a:rPr>
              <a:t>, quavers may be grouped in fours covering the 1</a:t>
            </a:r>
            <a:r>
              <a:rPr lang="en-US" sz="2332">
                <a:solidFill>
                  <a:srgbClr val="0B0A0A"/>
                </a:solidFill>
                <a:latin typeface="TT Firs Neue"/>
                <a:ea typeface="TT Firs Neue"/>
                <a:cs typeface="TT Firs Neue"/>
                <a:sym typeface="TT Firs Neue"/>
              </a:rPr>
              <a:t>st</a:t>
            </a:r>
            <a:r>
              <a:rPr lang="en-US" sz="2332">
                <a:solidFill>
                  <a:srgbClr val="0B0A0A"/>
                </a:solidFill>
                <a:latin typeface="TT Firs Neue"/>
                <a:ea typeface="TT Firs Neue"/>
                <a:cs typeface="TT Firs Neue"/>
                <a:sym typeface="TT Firs Neue"/>
              </a:rPr>
              <a:t> and 2</a:t>
            </a:r>
            <a:r>
              <a:rPr lang="en-US" sz="2332">
                <a:solidFill>
                  <a:srgbClr val="0B0A0A"/>
                </a:solidFill>
                <a:latin typeface="TT Firs Neue"/>
                <a:ea typeface="TT Firs Neue"/>
                <a:cs typeface="TT Firs Neue"/>
                <a:sym typeface="TT Firs Neue"/>
              </a:rPr>
              <a:t>nd</a:t>
            </a:r>
            <a:r>
              <a:rPr lang="en-US" sz="2332">
                <a:solidFill>
                  <a:srgbClr val="0B0A0A"/>
                </a:solidFill>
                <a:latin typeface="TT Firs Neue"/>
                <a:ea typeface="TT Firs Neue"/>
                <a:cs typeface="TT Firs Neue"/>
                <a:sym typeface="TT Firs Neue"/>
              </a:rPr>
              <a:t> beats, or the 3</a:t>
            </a:r>
            <a:r>
              <a:rPr lang="en-US" sz="2332">
                <a:solidFill>
                  <a:srgbClr val="0B0A0A"/>
                </a:solidFill>
                <a:latin typeface="TT Firs Neue"/>
                <a:ea typeface="TT Firs Neue"/>
                <a:cs typeface="TT Firs Neue"/>
                <a:sym typeface="TT Firs Neue"/>
              </a:rPr>
              <a:t>rd</a:t>
            </a:r>
            <a:r>
              <a:rPr lang="en-US" sz="2332">
                <a:solidFill>
                  <a:srgbClr val="0B0A0A"/>
                </a:solidFill>
                <a:latin typeface="TT Firs Neue"/>
                <a:ea typeface="TT Firs Neue"/>
                <a:cs typeface="TT Firs Neue"/>
                <a:sym typeface="TT Firs Neue"/>
              </a:rPr>
              <a:t> and 4</a:t>
            </a:r>
            <a:r>
              <a:rPr lang="en-US" sz="2332">
                <a:solidFill>
                  <a:srgbClr val="0B0A0A"/>
                </a:solidFill>
                <a:latin typeface="TT Firs Neue"/>
                <a:ea typeface="TT Firs Neue"/>
                <a:cs typeface="TT Firs Neue"/>
                <a:sym typeface="TT Firs Neue"/>
              </a:rPr>
              <a:t>th</a:t>
            </a:r>
            <a:r>
              <a:rPr lang="en-US" sz="2332">
                <a:solidFill>
                  <a:srgbClr val="0B0A0A"/>
                </a:solidFill>
                <a:latin typeface="TT Firs Neue"/>
                <a:ea typeface="TT Firs Neue"/>
                <a:cs typeface="TT Firs Neue"/>
                <a:sym typeface="TT Firs Neue"/>
              </a:rPr>
              <a:t> beats, but </a:t>
            </a:r>
            <a:r>
              <a:rPr lang="en-US" b="true" sz="2332">
                <a:solidFill>
                  <a:srgbClr val="0B0A0A"/>
                </a:solidFill>
                <a:latin typeface="TT Firs Neue Bold"/>
                <a:ea typeface="TT Firs Neue Bold"/>
                <a:cs typeface="TT Firs Neue Bold"/>
                <a:sym typeface="TT Firs Neue Bold"/>
              </a:rPr>
              <a:t>never </a:t>
            </a:r>
            <a:r>
              <a:rPr lang="en-US" sz="2332">
                <a:solidFill>
                  <a:srgbClr val="0B0A0A"/>
                </a:solidFill>
                <a:latin typeface="TT Firs Neue"/>
                <a:ea typeface="TT Firs Neue"/>
                <a:cs typeface="TT Firs Neue"/>
                <a:sym typeface="TT Firs Neue"/>
              </a:rPr>
              <a:t>the 2</a:t>
            </a:r>
            <a:r>
              <a:rPr lang="en-US" sz="2332">
                <a:solidFill>
                  <a:srgbClr val="0B0A0A"/>
                </a:solidFill>
                <a:latin typeface="TT Firs Neue"/>
                <a:ea typeface="TT Firs Neue"/>
                <a:cs typeface="TT Firs Neue"/>
                <a:sym typeface="TT Firs Neue"/>
              </a:rPr>
              <a:t>nd</a:t>
            </a:r>
            <a:r>
              <a:rPr lang="en-US" sz="2332">
                <a:solidFill>
                  <a:srgbClr val="0B0A0A"/>
                </a:solidFill>
                <a:latin typeface="TT Firs Neue"/>
                <a:ea typeface="TT Firs Neue"/>
                <a:cs typeface="TT Firs Neue"/>
                <a:sym typeface="TT Firs Neue"/>
              </a:rPr>
              <a:t> and 3</a:t>
            </a:r>
            <a:r>
              <a:rPr lang="en-US" sz="2332">
                <a:solidFill>
                  <a:srgbClr val="0B0A0A"/>
                </a:solidFill>
                <a:latin typeface="TT Firs Neue"/>
                <a:ea typeface="TT Firs Neue"/>
                <a:cs typeface="TT Firs Neue"/>
                <a:sym typeface="TT Firs Neue"/>
              </a:rPr>
              <a:t>rd</a:t>
            </a:r>
            <a:r>
              <a:rPr lang="en-US" sz="2332">
                <a:solidFill>
                  <a:srgbClr val="0B0A0A"/>
                </a:solidFill>
                <a:latin typeface="TT Firs Neue"/>
                <a:ea typeface="TT Firs Neue"/>
                <a:cs typeface="TT Firs Neue"/>
                <a:sym typeface="TT Firs Neue"/>
              </a:rPr>
              <a:t> beats. The first note of a group of quavers must be on a strong or medium beat.</a:t>
            </a:r>
          </a:p>
        </p:txBody>
      </p:sp>
      <p:sp>
        <p:nvSpPr>
          <p:cNvPr name="TextBox 32" id="32"/>
          <p:cNvSpPr txBox="true"/>
          <p:nvPr/>
        </p:nvSpPr>
        <p:spPr>
          <a:xfrm rot="0">
            <a:off x="1632586" y="9908340"/>
            <a:ext cx="3807270" cy="279670"/>
          </a:xfrm>
          <a:prstGeom prst="rect">
            <a:avLst/>
          </a:prstGeom>
        </p:spPr>
        <p:txBody>
          <a:bodyPr anchor="t" rtlCol="false" tIns="0" lIns="0" bIns="0" rIns="0">
            <a:spAutoFit/>
          </a:bodyPr>
          <a:lstStyle/>
          <a:p>
            <a:pPr algn="l" marL="0" indent="0" lvl="0">
              <a:lnSpc>
                <a:spcPts val="2220"/>
              </a:lnSpc>
            </a:pPr>
            <a:r>
              <a:rPr lang="en-US" sz="1850">
                <a:solidFill>
                  <a:srgbClr val="0B0A0A"/>
                </a:solidFill>
                <a:latin typeface="TT Firs Neue"/>
                <a:ea typeface="TT Firs Neue"/>
                <a:cs typeface="TT Firs Neue"/>
                <a:sym typeface="TT Firs Neue"/>
              </a:rPr>
              <a:t>1             2              3                4</a:t>
            </a:r>
          </a:p>
        </p:txBody>
      </p:sp>
      <p:sp>
        <p:nvSpPr>
          <p:cNvPr name="TextBox 33" id="33"/>
          <p:cNvSpPr txBox="true"/>
          <p:nvPr/>
        </p:nvSpPr>
        <p:spPr>
          <a:xfrm rot="0">
            <a:off x="8340511" y="9955965"/>
            <a:ext cx="3807270" cy="279670"/>
          </a:xfrm>
          <a:prstGeom prst="rect">
            <a:avLst/>
          </a:prstGeom>
        </p:spPr>
        <p:txBody>
          <a:bodyPr anchor="t" rtlCol="false" tIns="0" lIns="0" bIns="0" rIns="0">
            <a:spAutoFit/>
          </a:bodyPr>
          <a:lstStyle/>
          <a:p>
            <a:pPr algn="l" marL="0" indent="0" lvl="0">
              <a:lnSpc>
                <a:spcPts val="2220"/>
              </a:lnSpc>
            </a:pPr>
            <a:r>
              <a:rPr lang="en-US" sz="1850">
                <a:solidFill>
                  <a:srgbClr val="0B0A0A"/>
                </a:solidFill>
                <a:latin typeface="TT Firs Neue"/>
                <a:ea typeface="TT Firs Neue"/>
                <a:cs typeface="TT Firs Neue"/>
                <a:sym typeface="TT Firs Neue"/>
              </a:rPr>
              <a:t>1               2                3                4</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236703" y="116782"/>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66417" y="-1530489"/>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803211" y="644511"/>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241059" y="8570621"/>
            <a:ext cx="19894422" cy="3975384"/>
            <a:chOff x="0" y="0"/>
            <a:chExt cx="5239683" cy="1047015"/>
          </a:xfrm>
        </p:grpSpPr>
        <p:sp>
          <p:nvSpPr>
            <p:cNvPr name="Freeform 8" id="8"/>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9" id="9"/>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4434379" y="8062823"/>
            <a:ext cx="4480269" cy="2009047"/>
          </a:xfrm>
          <a:custGeom>
            <a:avLst/>
            <a:gdLst/>
            <a:ahLst/>
            <a:cxnLst/>
            <a:rect r="r" b="b" t="t" l="l"/>
            <a:pathLst>
              <a:path h="2009047" w="4480269">
                <a:moveTo>
                  <a:pt x="0" y="0"/>
                </a:moveTo>
                <a:lnTo>
                  <a:pt x="4480269" y="0"/>
                </a:lnTo>
                <a:lnTo>
                  <a:pt x="4480269" y="2009047"/>
                </a:lnTo>
                <a:lnTo>
                  <a:pt x="0" y="2009047"/>
                </a:lnTo>
                <a:lnTo>
                  <a:pt x="0" y="0"/>
                </a:lnTo>
                <a:close/>
              </a:path>
            </a:pathLst>
          </a:custGeom>
          <a:blipFill>
            <a:blip r:embed="rId4"/>
            <a:stretch>
              <a:fillRect l="0" t="0" r="0" b="0"/>
            </a:stretch>
          </a:blipFill>
        </p:spPr>
      </p:sp>
      <p:sp>
        <p:nvSpPr>
          <p:cNvPr name="TextBox 11" id="11"/>
          <p:cNvSpPr txBox="true"/>
          <p:nvPr/>
        </p:nvSpPr>
        <p:spPr>
          <a:xfrm rot="0">
            <a:off x="802085" y="590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Note Stems</a:t>
            </a:r>
          </a:p>
        </p:txBody>
      </p:sp>
      <p:sp>
        <p:nvSpPr>
          <p:cNvPr name="Freeform 12" id="12"/>
          <p:cNvSpPr/>
          <p:nvPr/>
        </p:nvSpPr>
        <p:spPr>
          <a:xfrm flipH="false" flipV="false" rot="0">
            <a:off x="4438386" y="2277136"/>
            <a:ext cx="2261243" cy="5732728"/>
          </a:xfrm>
          <a:custGeom>
            <a:avLst/>
            <a:gdLst/>
            <a:ahLst/>
            <a:cxnLst/>
            <a:rect r="r" b="b" t="t" l="l"/>
            <a:pathLst>
              <a:path h="5732728" w="2261243">
                <a:moveTo>
                  <a:pt x="0" y="0"/>
                </a:moveTo>
                <a:lnTo>
                  <a:pt x="2261242" y="0"/>
                </a:lnTo>
                <a:lnTo>
                  <a:pt x="2261242" y="5732728"/>
                </a:lnTo>
                <a:lnTo>
                  <a:pt x="0" y="5732728"/>
                </a:lnTo>
                <a:lnTo>
                  <a:pt x="0" y="0"/>
                </a:lnTo>
                <a:close/>
              </a:path>
            </a:pathLst>
          </a:custGeom>
          <a:blipFill>
            <a:blip r:embed="rId5"/>
            <a:stretch>
              <a:fillRect l="-91633" t="-602" r="-99362" b="-30576"/>
            </a:stretch>
          </a:blipFill>
        </p:spPr>
      </p:sp>
      <p:sp>
        <p:nvSpPr>
          <p:cNvPr name="TextBox 13" id="13"/>
          <p:cNvSpPr txBox="true"/>
          <p:nvPr/>
        </p:nvSpPr>
        <p:spPr>
          <a:xfrm rot="0">
            <a:off x="6964522" y="2239036"/>
            <a:ext cx="8454482" cy="745117"/>
          </a:xfrm>
          <a:prstGeom prst="rect">
            <a:avLst/>
          </a:prstGeom>
        </p:spPr>
        <p:txBody>
          <a:bodyPr anchor="t" rtlCol="false" tIns="0" lIns="0" bIns="0" rIns="0">
            <a:spAutoFit/>
          </a:bodyPr>
          <a:lstStyle/>
          <a:p>
            <a:pPr algn="l" marL="0" indent="0" lvl="0">
              <a:lnSpc>
                <a:spcPts val="3030"/>
              </a:lnSpc>
            </a:pPr>
            <a:r>
              <a:rPr lang="en-US" sz="2164">
                <a:solidFill>
                  <a:srgbClr val="000000"/>
                </a:solidFill>
                <a:latin typeface="TT Firs Neue"/>
                <a:ea typeface="TT Firs Neue"/>
                <a:cs typeface="TT Firs Neue"/>
                <a:sym typeface="TT Firs Neue"/>
              </a:rPr>
              <a:t>A </a:t>
            </a:r>
            <a:r>
              <a:rPr lang="en-US" b="true" sz="2164">
                <a:solidFill>
                  <a:srgbClr val="000000"/>
                </a:solidFill>
                <a:latin typeface="TT Firs Neue Bold"/>
                <a:ea typeface="TT Firs Neue Bold"/>
                <a:cs typeface="TT Firs Neue Bold"/>
                <a:sym typeface="TT Firs Neue Bold"/>
              </a:rPr>
              <a:t>Semibreve</a:t>
            </a:r>
            <a:r>
              <a:rPr lang="en-US" sz="2164">
                <a:solidFill>
                  <a:srgbClr val="000000"/>
                </a:solidFill>
                <a:latin typeface="TT Firs Neue"/>
                <a:ea typeface="TT Firs Neue"/>
                <a:cs typeface="TT Firs Neue"/>
                <a:sym typeface="TT Firs Neue"/>
              </a:rPr>
              <a:t> does not have a stem. Also note that it is an ellipse, not a circle.</a:t>
            </a:r>
          </a:p>
        </p:txBody>
      </p:sp>
      <p:sp>
        <p:nvSpPr>
          <p:cNvPr name="TextBox 14" id="14"/>
          <p:cNvSpPr txBox="true"/>
          <p:nvPr/>
        </p:nvSpPr>
        <p:spPr>
          <a:xfrm rot="0">
            <a:off x="6989364" y="3856214"/>
            <a:ext cx="8295240" cy="1507117"/>
          </a:xfrm>
          <a:prstGeom prst="rect">
            <a:avLst/>
          </a:prstGeom>
        </p:spPr>
        <p:txBody>
          <a:bodyPr anchor="t" rtlCol="false" tIns="0" lIns="0" bIns="0" rIns="0">
            <a:spAutoFit/>
          </a:bodyPr>
          <a:lstStyle/>
          <a:p>
            <a:pPr algn="l">
              <a:lnSpc>
                <a:spcPts val="3030"/>
              </a:lnSpc>
            </a:pPr>
            <a:r>
              <a:rPr lang="en-US" sz="2164" b="true">
                <a:solidFill>
                  <a:srgbClr val="000000"/>
                </a:solidFill>
                <a:latin typeface="TT Firs Neue Bold"/>
                <a:ea typeface="TT Firs Neue Bold"/>
                <a:cs typeface="TT Firs Neue Bold"/>
                <a:sym typeface="TT Firs Neue Bold"/>
              </a:rPr>
              <a:t>Minims, Crotchets and Quavers</a:t>
            </a:r>
            <a:r>
              <a:rPr lang="en-US" sz="2164">
                <a:solidFill>
                  <a:srgbClr val="000000"/>
                </a:solidFill>
                <a:latin typeface="TT Firs Neue"/>
                <a:ea typeface="TT Firs Neue"/>
                <a:cs typeface="TT Firs Neue"/>
                <a:sym typeface="TT Firs Neue"/>
              </a:rPr>
              <a:t> have a stem. </a:t>
            </a:r>
          </a:p>
          <a:p>
            <a:pPr algn="l">
              <a:lnSpc>
                <a:spcPts val="3030"/>
              </a:lnSpc>
            </a:pPr>
            <a:r>
              <a:rPr lang="en-US" sz="2164">
                <a:solidFill>
                  <a:srgbClr val="000000"/>
                </a:solidFill>
                <a:latin typeface="TT Firs Neue"/>
                <a:ea typeface="TT Firs Neue"/>
                <a:cs typeface="TT Firs Neue"/>
                <a:sym typeface="TT Firs Neue"/>
              </a:rPr>
              <a:t>If the stem goes down, it is always on the left. </a:t>
            </a:r>
          </a:p>
          <a:p>
            <a:pPr algn="l">
              <a:lnSpc>
                <a:spcPts val="3030"/>
              </a:lnSpc>
            </a:pPr>
            <a:r>
              <a:rPr lang="en-US" sz="2164">
                <a:solidFill>
                  <a:srgbClr val="000000"/>
                </a:solidFill>
                <a:latin typeface="TT Firs Neue"/>
                <a:ea typeface="TT Firs Neue"/>
                <a:cs typeface="TT Firs Neue"/>
                <a:sym typeface="TT Firs Neue"/>
              </a:rPr>
              <a:t>If the stem goes up, it is always on the right. </a:t>
            </a:r>
          </a:p>
          <a:p>
            <a:pPr algn="l" marL="0" indent="0" lvl="0">
              <a:lnSpc>
                <a:spcPts val="3030"/>
              </a:lnSpc>
            </a:pPr>
            <a:r>
              <a:rPr lang="en-US" sz="2164">
                <a:solidFill>
                  <a:srgbClr val="000000"/>
                </a:solidFill>
                <a:latin typeface="TT Firs Neue"/>
                <a:ea typeface="TT Firs Neue"/>
                <a:cs typeface="TT Firs Neue"/>
                <a:sym typeface="TT Firs Neue"/>
              </a:rPr>
              <a:t>Rules for when stems go up or down are provided in Lesson 2. </a:t>
            </a:r>
          </a:p>
        </p:txBody>
      </p:sp>
      <p:sp>
        <p:nvSpPr>
          <p:cNvPr name="TextBox 15" id="15"/>
          <p:cNvSpPr txBox="true"/>
          <p:nvPr/>
        </p:nvSpPr>
        <p:spPr>
          <a:xfrm rot="0">
            <a:off x="6989364" y="6483087"/>
            <a:ext cx="5874754" cy="1126117"/>
          </a:xfrm>
          <a:prstGeom prst="rect">
            <a:avLst/>
          </a:prstGeom>
        </p:spPr>
        <p:txBody>
          <a:bodyPr anchor="t" rtlCol="false" tIns="0" lIns="0" bIns="0" rIns="0">
            <a:spAutoFit/>
          </a:bodyPr>
          <a:lstStyle/>
          <a:p>
            <a:pPr algn="l" marL="0" indent="0" lvl="0">
              <a:lnSpc>
                <a:spcPts val="3030"/>
              </a:lnSpc>
            </a:pPr>
            <a:r>
              <a:rPr lang="en-US" b="true" sz="2164">
                <a:solidFill>
                  <a:srgbClr val="000000"/>
                </a:solidFill>
                <a:latin typeface="TT Firs Neue Bold"/>
                <a:ea typeface="TT Firs Neue Bold"/>
                <a:cs typeface="TT Firs Neue Bold"/>
                <a:sym typeface="TT Firs Neue Bold"/>
              </a:rPr>
              <a:t>Quavers</a:t>
            </a:r>
            <a:r>
              <a:rPr lang="en-US" sz="2164">
                <a:solidFill>
                  <a:srgbClr val="000000"/>
                </a:solidFill>
                <a:latin typeface="TT Firs Neue"/>
                <a:ea typeface="TT Firs Neue"/>
                <a:cs typeface="TT Firs Neue"/>
                <a:sym typeface="TT Firs Neue"/>
              </a:rPr>
              <a:t> have a tail. The tail is always on the right side of the stem, regardless of whether the stem goes up or down.</a:t>
            </a:r>
          </a:p>
        </p:txBody>
      </p:sp>
      <p:sp>
        <p:nvSpPr>
          <p:cNvPr name="TextBox 16" id="16"/>
          <p:cNvSpPr txBox="true"/>
          <p:nvPr/>
        </p:nvSpPr>
        <p:spPr>
          <a:xfrm rot="0">
            <a:off x="2506592" y="2239036"/>
            <a:ext cx="1893693" cy="364117"/>
          </a:xfrm>
          <a:prstGeom prst="rect">
            <a:avLst/>
          </a:prstGeom>
        </p:spPr>
        <p:txBody>
          <a:bodyPr anchor="t" rtlCol="false" tIns="0" lIns="0" bIns="0" rIns="0">
            <a:spAutoFit/>
          </a:bodyPr>
          <a:lstStyle/>
          <a:p>
            <a:pPr algn="r" marL="0" indent="0" lvl="0">
              <a:lnSpc>
                <a:spcPts val="3030"/>
              </a:lnSpc>
            </a:pPr>
            <a:r>
              <a:rPr lang="en-US" b="true" sz="2164">
                <a:solidFill>
                  <a:srgbClr val="000000"/>
                </a:solidFill>
                <a:latin typeface="TT Firs Neue Bold"/>
                <a:ea typeface="TT Firs Neue Bold"/>
                <a:cs typeface="TT Firs Neue Bold"/>
                <a:sym typeface="TT Firs Neue Bold"/>
              </a:rPr>
              <a:t>Semibreve</a:t>
            </a:r>
            <a:r>
              <a:rPr lang="en-US" sz="2164">
                <a:solidFill>
                  <a:srgbClr val="000000"/>
                </a:solidFill>
                <a:latin typeface="TT Firs Neue"/>
                <a:ea typeface="TT Firs Neue"/>
                <a:cs typeface="TT Firs Neue"/>
                <a:sym typeface="TT Firs Neue"/>
              </a:rPr>
              <a:t> </a:t>
            </a:r>
          </a:p>
        </p:txBody>
      </p:sp>
      <p:sp>
        <p:nvSpPr>
          <p:cNvPr name="TextBox 17" id="17"/>
          <p:cNvSpPr txBox="true"/>
          <p:nvPr/>
        </p:nvSpPr>
        <p:spPr>
          <a:xfrm rot="0">
            <a:off x="2506592" y="3744997"/>
            <a:ext cx="1893693" cy="364117"/>
          </a:xfrm>
          <a:prstGeom prst="rect">
            <a:avLst/>
          </a:prstGeom>
        </p:spPr>
        <p:txBody>
          <a:bodyPr anchor="t" rtlCol="false" tIns="0" lIns="0" bIns="0" rIns="0">
            <a:spAutoFit/>
          </a:bodyPr>
          <a:lstStyle/>
          <a:p>
            <a:pPr algn="r" marL="0" indent="0" lvl="0">
              <a:lnSpc>
                <a:spcPts val="3030"/>
              </a:lnSpc>
            </a:pPr>
            <a:r>
              <a:rPr lang="en-US" b="true" sz="2164">
                <a:solidFill>
                  <a:srgbClr val="000000"/>
                </a:solidFill>
                <a:latin typeface="TT Firs Neue Bold"/>
                <a:ea typeface="TT Firs Neue Bold"/>
                <a:cs typeface="TT Firs Neue Bold"/>
                <a:sym typeface="TT Firs Neue Bold"/>
              </a:rPr>
              <a:t>Minim</a:t>
            </a:r>
          </a:p>
        </p:txBody>
      </p:sp>
      <p:sp>
        <p:nvSpPr>
          <p:cNvPr name="TextBox 18" id="18"/>
          <p:cNvSpPr txBox="true"/>
          <p:nvPr/>
        </p:nvSpPr>
        <p:spPr>
          <a:xfrm rot="0">
            <a:off x="2506592" y="5216038"/>
            <a:ext cx="1893693" cy="364117"/>
          </a:xfrm>
          <a:prstGeom prst="rect">
            <a:avLst/>
          </a:prstGeom>
        </p:spPr>
        <p:txBody>
          <a:bodyPr anchor="t" rtlCol="false" tIns="0" lIns="0" bIns="0" rIns="0">
            <a:spAutoFit/>
          </a:bodyPr>
          <a:lstStyle/>
          <a:p>
            <a:pPr algn="r" marL="0" indent="0" lvl="0">
              <a:lnSpc>
                <a:spcPts val="3030"/>
              </a:lnSpc>
            </a:pPr>
            <a:r>
              <a:rPr lang="en-US" b="true" sz="2164">
                <a:solidFill>
                  <a:srgbClr val="000000"/>
                </a:solidFill>
                <a:latin typeface="TT Firs Neue Bold"/>
                <a:ea typeface="TT Firs Neue Bold"/>
                <a:cs typeface="TT Firs Neue Bold"/>
                <a:sym typeface="TT Firs Neue Bold"/>
              </a:rPr>
              <a:t>Crotchet</a:t>
            </a:r>
          </a:p>
        </p:txBody>
      </p:sp>
      <p:sp>
        <p:nvSpPr>
          <p:cNvPr name="TextBox 19" id="19"/>
          <p:cNvSpPr txBox="true"/>
          <p:nvPr/>
        </p:nvSpPr>
        <p:spPr>
          <a:xfrm rot="0">
            <a:off x="2506592" y="6864087"/>
            <a:ext cx="1893693" cy="364117"/>
          </a:xfrm>
          <a:prstGeom prst="rect">
            <a:avLst/>
          </a:prstGeom>
        </p:spPr>
        <p:txBody>
          <a:bodyPr anchor="t" rtlCol="false" tIns="0" lIns="0" bIns="0" rIns="0">
            <a:spAutoFit/>
          </a:bodyPr>
          <a:lstStyle/>
          <a:p>
            <a:pPr algn="r" marL="0" indent="0" lvl="0">
              <a:lnSpc>
                <a:spcPts val="3030"/>
              </a:lnSpc>
            </a:pPr>
            <a:r>
              <a:rPr lang="en-US" b="true" sz="2164">
                <a:solidFill>
                  <a:srgbClr val="000000"/>
                </a:solidFill>
                <a:latin typeface="TT Firs Neue Bold"/>
                <a:ea typeface="TT Firs Neue Bold"/>
                <a:cs typeface="TT Firs Neue Bold"/>
                <a:sym typeface="TT Firs Neue Bold"/>
              </a:rPr>
              <a:t>Quaver</a:t>
            </a:r>
          </a:p>
        </p:txBody>
      </p:sp>
      <p:sp>
        <p:nvSpPr>
          <p:cNvPr name="TextBox 20" id="20"/>
          <p:cNvSpPr txBox="true"/>
          <p:nvPr/>
        </p:nvSpPr>
        <p:spPr>
          <a:xfrm rot="0">
            <a:off x="2502586" y="8866238"/>
            <a:ext cx="1893693" cy="364117"/>
          </a:xfrm>
          <a:prstGeom prst="rect">
            <a:avLst/>
          </a:prstGeom>
        </p:spPr>
        <p:txBody>
          <a:bodyPr anchor="t" rtlCol="false" tIns="0" lIns="0" bIns="0" rIns="0">
            <a:spAutoFit/>
          </a:bodyPr>
          <a:lstStyle/>
          <a:p>
            <a:pPr algn="r" marL="0" indent="0" lvl="0">
              <a:lnSpc>
                <a:spcPts val="3030"/>
              </a:lnSpc>
            </a:pPr>
            <a:r>
              <a:rPr lang="en-US" b="true" sz="2164">
                <a:solidFill>
                  <a:srgbClr val="000000"/>
                </a:solidFill>
                <a:latin typeface="TT Firs Neue Bold"/>
                <a:ea typeface="TT Firs Neue Bold"/>
                <a:cs typeface="TT Firs Neue Bold"/>
                <a:sym typeface="TT Firs Neue Bold"/>
              </a:rPr>
              <a:t>Quaver</a:t>
            </a:r>
          </a:p>
        </p:txBody>
      </p:sp>
      <p:sp>
        <p:nvSpPr>
          <p:cNvPr name="TextBox 21" id="21"/>
          <p:cNvSpPr txBox="true"/>
          <p:nvPr/>
        </p:nvSpPr>
        <p:spPr>
          <a:xfrm rot="0">
            <a:off x="9144000" y="8675738"/>
            <a:ext cx="5874754" cy="745117"/>
          </a:xfrm>
          <a:prstGeom prst="rect">
            <a:avLst/>
          </a:prstGeom>
        </p:spPr>
        <p:txBody>
          <a:bodyPr anchor="t" rtlCol="false" tIns="0" lIns="0" bIns="0" rIns="0">
            <a:spAutoFit/>
          </a:bodyPr>
          <a:lstStyle/>
          <a:p>
            <a:pPr algn="l">
              <a:lnSpc>
                <a:spcPts val="3030"/>
              </a:lnSpc>
            </a:pPr>
            <a:r>
              <a:rPr lang="en-US" sz="2164" b="true">
                <a:solidFill>
                  <a:srgbClr val="000000"/>
                </a:solidFill>
                <a:latin typeface="TT Firs Neue Bold"/>
                <a:ea typeface="TT Firs Neue Bold"/>
                <a:cs typeface="TT Firs Neue Bold"/>
                <a:sym typeface="TT Firs Neue Bold"/>
              </a:rPr>
              <a:t>Quavers</a:t>
            </a:r>
            <a:r>
              <a:rPr lang="en-US" sz="2164">
                <a:solidFill>
                  <a:srgbClr val="000000"/>
                </a:solidFill>
                <a:latin typeface="TT Firs Neue"/>
                <a:ea typeface="TT Firs Neue"/>
                <a:cs typeface="TT Firs Neue"/>
                <a:sym typeface="TT Firs Neue"/>
              </a:rPr>
              <a:t> are often grouped together with </a:t>
            </a:r>
          </a:p>
          <a:p>
            <a:pPr algn="l" marL="0" indent="0" lvl="0">
              <a:lnSpc>
                <a:spcPts val="3030"/>
              </a:lnSpc>
            </a:pPr>
            <a:r>
              <a:rPr lang="en-US" sz="2164">
                <a:solidFill>
                  <a:srgbClr val="000000"/>
                </a:solidFill>
                <a:latin typeface="TT Firs Neue"/>
                <a:ea typeface="TT Firs Neue"/>
                <a:cs typeface="TT Firs Neue"/>
                <a:sym typeface="TT Firs Neue"/>
              </a:rPr>
              <a:t>a </a:t>
            </a:r>
            <a:r>
              <a:rPr lang="en-US" b="true" sz="2164">
                <a:solidFill>
                  <a:srgbClr val="000000"/>
                </a:solidFill>
                <a:latin typeface="TT Firs Neue Bold"/>
                <a:ea typeface="TT Firs Neue Bold"/>
                <a:cs typeface="TT Firs Neue Bold"/>
                <a:sym typeface="TT Firs Neue Bold"/>
              </a:rPr>
              <a:t>beam</a:t>
            </a:r>
            <a:r>
              <a:rPr lang="en-US" sz="2164">
                <a:solidFill>
                  <a:srgbClr val="000000"/>
                </a:solidFill>
                <a:latin typeface="TT Firs Neue"/>
                <a:ea typeface="TT Firs Neue"/>
                <a:cs typeface="TT Firs Neue"/>
                <a:sym typeface="TT Firs Neue"/>
              </a:rPr>
              <a:t> in place of tails.</a:t>
            </a:r>
          </a:p>
        </p:txBody>
      </p:sp>
      <p:grpSp>
        <p:nvGrpSpPr>
          <p:cNvPr name="Group 22" id="22"/>
          <p:cNvGrpSpPr/>
          <p:nvPr/>
        </p:nvGrpSpPr>
        <p:grpSpPr>
          <a:xfrm rot="0">
            <a:off x="14963036" y="9446219"/>
            <a:ext cx="3324964" cy="840781"/>
            <a:chOff x="0" y="0"/>
            <a:chExt cx="875711" cy="221440"/>
          </a:xfrm>
        </p:grpSpPr>
        <p:sp>
          <p:nvSpPr>
            <p:cNvPr name="Freeform 23" id="23"/>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24" id="24"/>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1-23</a:t>
            </a:r>
          </a:p>
        </p:txBody>
      </p:sp>
      <p:grpSp>
        <p:nvGrpSpPr>
          <p:cNvPr name="Group 26" id="26"/>
          <p:cNvGrpSpPr/>
          <p:nvPr/>
        </p:nvGrpSpPr>
        <p:grpSpPr>
          <a:xfrm rot="0">
            <a:off x="14963036" y="5895549"/>
            <a:ext cx="3324964" cy="2321736"/>
            <a:chOff x="0" y="0"/>
            <a:chExt cx="875711" cy="611486"/>
          </a:xfrm>
        </p:grpSpPr>
        <p:sp>
          <p:nvSpPr>
            <p:cNvPr name="Freeform 27" id="27"/>
            <p:cNvSpPr/>
            <p:nvPr/>
          </p:nvSpPr>
          <p:spPr>
            <a:xfrm flipH="false" flipV="false" rot="0">
              <a:off x="0" y="0"/>
              <a:ext cx="875711" cy="611486"/>
            </a:xfrm>
            <a:custGeom>
              <a:avLst/>
              <a:gdLst/>
              <a:ahLst/>
              <a:cxnLst/>
              <a:rect r="r" b="b" t="t" l="l"/>
              <a:pathLst>
                <a:path h="611486" w="875711">
                  <a:moveTo>
                    <a:pt x="0" y="0"/>
                  </a:moveTo>
                  <a:lnTo>
                    <a:pt x="875711" y="0"/>
                  </a:lnTo>
                  <a:lnTo>
                    <a:pt x="875711" y="611486"/>
                  </a:lnTo>
                  <a:lnTo>
                    <a:pt x="0" y="611486"/>
                  </a:lnTo>
                  <a:close/>
                </a:path>
              </a:pathLst>
            </a:custGeom>
            <a:solidFill>
              <a:srgbClr val="FFF3C2"/>
            </a:solidFill>
          </p:spPr>
        </p:sp>
        <p:sp>
          <p:nvSpPr>
            <p:cNvPr name="TextBox 28" id="28"/>
            <p:cNvSpPr txBox="true"/>
            <p:nvPr/>
          </p:nvSpPr>
          <p:spPr>
            <a:xfrm>
              <a:off x="0" y="-38100"/>
              <a:ext cx="875711" cy="649586"/>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14963036" y="6065071"/>
            <a:ext cx="3324964" cy="20002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When it’s time to complete exercises in the Dulcie Holland Workbook </a:t>
            </a:r>
          </a:p>
          <a:p>
            <a:pPr algn="ctr">
              <a:lnSpc>
                <a:spcPts val="2697"/>
              </a:lnSpc>
            </a:pPr>
            <a:r>
              <a:rPr lang="en-US" sz="2247">
                <a:solidFill>
                  <a:srgbClr val="0B0A0A"/>
                </a:solidFill>
                <a:latin typeface="TT Firs Neue"/>
                <a:ea typeface="TT Firs Neue"/>
                <a:cs typeface="TT Firs Neue"/>
                <a:sym typeface="TT Firs Neue"/>
              </a:rPr>
              <a:t>(refer to Slide 1),</a:t>
            </a:r>
          </a:p>
          <a:p>
            <a:pPr algn="ctr" marL="0" indent="0" lvl="0">
              <a:lnSpc>
                <a:spcPts val="2697"/>
              </a:lnSpc>
            </a:pPr>
            <a:r>
              <a:rPr lang="en-US" sz="2247">
                <a:solidFill>
                  <a:srgbClr val="0B0A0A"/>
                </a:solidFill>
                <a:latin typeface="TT Firs Neue"/>
                <a:ea typeface="TT Firs Neue"/>
                <a:cs typeface="TT Firs Neue"/>
                <a:sym typeface="TT Firs Neue"/>
              </a:rPr>
              <a:t> it looks like this</a:t>
            </a:r>
          </a:p>
        </p:txBody>
      </p:sp>
      <p:sp>
        <p:nvSpPr>
          <p:cNvPr name="AutoShape 30" id="30"/>
          <p:cNvSpPr/>
          <p:nvPr/>
        </p:nvSpPr>
        <p:spPr>
          <a:xfrm>
            <a:off x="16625518" y="8065321"/>
            <a:ext cx="0" cy="1380898"/>
          </a:xfrm>
          <a:prstGeom prst="line">
            <a:avLst/>
          </a:prstGeom>
          <a:ln cap="flat" w="114300">
            <a:solidFill>
              <a:srgbClr val="263A99"/>
            </a:solidFill>
            <a:prstDash val="solid"/>
            <a:headEnd type="none" len="sm" w="sm"/>
            <a:tailEnd type="triangle" len="med" w="lg"/>
          </a:ln>
        </p:spPr>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3173399" y="1448029"/>
            <a:ext cx="11127179" cy="704850"/>
          </a:xfrm>
          <a:prstGeom prst="rect">
            <a:avLst/>
          </a:prstGeom>
        </p:spPr>
        <p:txBody>
          <a:bodyPr anchor="t" rtlCol="false" tIns="0" lIns="0" bIns="0" rIns="0">
            <a:spAutoFit/>
          </a:bodyPr>
          <a:lstStyle/>
          <a:p>
            <a:pPr algn="l" marL="0" indent="0" lvl="0">
              <a:lnSpc>
                <a:spcPts val="2798"/>
              </a:lnSpc>
            </a:pPr>
            <a:r>
              <a:rPr lang="en-US" b="true" sz="2332">
                <a:solidFill>
                  <a:srgbClr val="0B0A0A"/>
                </a:solidFill>
                <a:latin typeface="TT Firs Neue Bold"/>
                <a:ea typeface="TT Firs Neue Bold"/>
                <a:cs typeface="TT Firs Neue Bold"/>
                <a:sym typeface="TT Firs Neue Bold"/>
              </a:rPr>
              <a:t>Minim rests</a:t>
            </a:r>
            <a:r>
              <a:rPr lang="en-US" sz="2332">
                <a:solidFill>
                  <a:srgbClr val="0B0A0A"/>
                </a:solidFill>
                <a:latin typeface="TT Firs Neue"/>
                <a:ea typeface="TT Firs Neue"/>
                <a:cs typeface="TT Firs Neue"/>
                <a:sym typeface="TT Firs Neue"/>
              </a:rPr>
              <a:t> may be used in </a:t>
            </a:r>
            <a:r>
              <a:rPr lang="en-US" b="true" sz="2332">
                <a:solidFill>
                  <a:srgbClr val="0B0A0A"/>
                </a:solidFill>
                <a:latin typeface="TT Firs Neue Bold"/>
                <a:ea typeface="TT Firs Neue Bold"/>
                <a:cs typeface="TT Firs Neue Bold"/>
                <a:sym typeface="TT Firs Neue Bold"/>
              </a:rPr>
              <a:t>4/4 time</a:t>
            </a:r>
            <a:r>
              <a:rPr lang="en-US" sz="2332">
                <a:solidFill>
                  <a:srgbClr val="0B0A0A"/>
                </a:solidFill>
                <a:latin typeface="TT Firs Neue"/>
                <a:ea typeface="TT Firs Neue"/>
                <a:cs typeface="TT Firs Neue"/>
                <a:sym typeface="TT Firs Neue"/>
              </a:rPr>
              <a:t> covering the 1</a:t>
            </a:r>
            <a:r>
              <a:rPr lang="en-US" sz="2332">
                <a:solidFill>
                  <a:srgbClr val="0B0A0A"/>
                </a:solidFill>
                <a:latin typeface="TT Firs Neue"/>
                <a:ea typeface="TT Firs Neue"/>
                <a:cs typeface="TT Firs Neue"/>
                <a:sym typeface="TT Firs Neue"/>
              </a:rPr>
              <a:t>st</a:t>
            </a:r>
            <a:r>
              <a:rPr lang="en-US" sz="2332">
                <a:solidFill>
                  <a:srgbClr val="0B0A0A"/>
                </a:solidFill>
                <a:latin typeface="TT Firs Neue"/>
                <a:ea typeface="TT Firs Neue"/>
                <a:cs typeface="TT Firs Neue"/>
                <a:sym typeface="TT Firs Neue"/>
              </a:rPr>
              <a:t> and 2</a:t>
            </a:r>
            <a:r>
              <a:rPr lang="en-US" sz="2332">
                <a:solidFill>
                  <a:srgbClr val="0B0A0A"/>
                </a:solidFill>
                <a:latin typeface="TT Firs Neue"/>
                <a:ea typeface="TT Firs Neue"/>
                <a:cs typeface="TT Firs Neue"/>
                <a:sym typeface="TT Firs Neue"/>
              </a:rPr>
              <a:t>nd</a:t>
            </a:r>
            <a:r>
              <a:rPr lang="en-US" sz="2332">
                <a:solidFill>
                  <a:srgbClr val="0B0A0A"/>
                </a:solidFill>
                <a:latin typeface="TT Firs Neue"/>
                <a:ea typeface="TT Firs Neue"/>
                <a:cs typeface="TT Firs Neue"/>
                <a:sym typeface="TT Firs Neue"/>
              </a:rPr>
              <a:t> beats, or the 3</a:t>
            </a:r>
            <a:r>
              <a:rPr lang="en-US" sz="2332">
                <a:solidFill>
                  <a:srgbClr val="0B0A0A"/>
                </a:solidFill>
                <a:latin typeface="TT Firs Neue"/>
                <a:ea typeface="TT Firs Neue"/>
                <a:cs typeface="TT Firs Neue"/>
                <a:sym typeface="TT Firs Neue"/>
              </a:rPr>
              <a:t>rd</a:t>
            </a:r>
            <a:r>
              <a:rPr lang="en-US" sz="2332">
                <a:solidFill>
                  <a:srgbClr val="0B0A0A"/>
                </a:solidFill>
                <a:latin typeface="TT Firs Neue"/>
                <a:ea typeface="TT Firs Neue"/>
                <a:cs typeface="TT Firs Neue"/>
                <a:sym typeface="TT Firs Neue"/>
              </a:rPr>
              <a:t> and 4</a:t>
            </a:r>
            <a:r>
              <a:rPr lang="en-US" sz="2332">
                <a:solidFill>
                  <a:srgbClr val="0B0A0A"/>
                </a:solidFill>
                <a:latin typeface="TT Firs Neue"/>
                <a:ea typeface="TT Firs Neue"/>
                <a:cs typeface="TT Firs Neue"/>
                <a:sym typeface="TT Firs Neue"/>
              </a:rPr>
              <a:t>th</a:t>
            </a:r>
            <a:r>
              <a:rPr lang="en-US" sz="2332">
                <a:solidFill>
                  <a:srgbClr val="0B0A0A"/>
                </a:solidFill>
                <a:latin typeface="TT Firs Neue"/>
                <a:ea typeface="TT Firs Neue"/>
                <a:cs typeface="TT Firs Neue"/>
                <a:sym typeface="TT Firs Neue"/>
              </a:rPr>
              <a:t> beats. Minim rests may never cover the 2</a:t>
            </a:r>
            <a:r>
              <a:rPr lang="en-US" sz="2332">
                <a:solidFill>
                  <a:srgbClr val="0B0A0A"/>
                </a:solidFill>
                <a:latin typeface="TT Firs Neue"/>
                <a:ea typeface="TT Firs Neue"/>
                <a:cs typeface="TT Firs Neue"/>
                <a:sym typeface="TT Firs Neue"/>
              </a:rPr>
              <a:t>nd</a:t>
            </a:r>
            <a:r>
              <a:rPr lang="en-US" sz="2332">
                <a:solidFill>
                  <a:srgbClr val="0B0A0A"/>
                </a:solidFill>
                <a:latin typeface="TT Firs Neue"/>
                <a:ea typeface="TT Firs Neue"/>
                <a:cs typeface="TT Firs Neue"/>
                <a:sym typeface="TT Firs Neue"/>
              </a:rPr>
              <a:t> and 3</a:t>
            </a:r>
            <a:r>
              <a:rPr lang="en-US" sz="2332">
                <a:solidFill>
                  <a:srgbClr val="0B0A0A"/>
                </a:solidFill>
                <a:latin typeface="TT Firs Neue"/>
                <a:ea typeface="TT Firs Neue"/>
                <a:cs typeface="TT Firs Neue"/>
                <a:sym typeface="TT Firs Neue"/>
              </a:rPr>
              <a:t>rd</a:t>
            </a:r>
            <a:r>
              <a:rPr lang="en-US" sz="2332">
                <a:solidFill>
                  <a:srgbClr val="0B0A0A"/>
                </a:solidFill>
                <a:latin typeface="TT Firs Neue"/>
                <a:ea typeface="TT Firs Neue"/>
                <a:cs typeface="TT Firs Neue"/>
                <a:sym typeface="TT Firs Neue"/>
              </a:rPr>
              <a:t> beats in 4/4 time:</a:t>
            </a:r>
          </a:p>
        </p:txBody>
      </p:sp>
      <p:sp>
        <p:nvSpPr>
          <p:cNvPr name="TextBox 14" id="14"/>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6-10</a:t>
            </a:r>
          </a:p>
        </p:txBody>
      </p:sp>
      <p:sp>
        <p:nvSpPr>
          <p:cNvPr name="Freeform 15" id="15"/>
          <p:cNvSpPr/>
          <p:nvPr/>
        </p:nvSpPr>
        <p:spPr>
          <a:xfrm flipH="false" flipV="false" rot="0">
            <a:off x="7515652" y="3125114"/>
            <a:ext cx="1076781" cy="1096721"/>
          </a:xfrm>
          <a:custGeom>
            <a:avLst/>
            <a:gdLst/>
            <a:ahLst/>
            <a:cxnLst/>
            <a:rect r="r" b="b" t="t" l="l"/>
            <a:pathLst>
              <a:path h="1096721" w="1076781">
                <a:moveTo>
                  <a:pt x="0" y="0"/>
                </a:moveTo>
                <a:lnTo>
                  <a:pt x="1076780" y="0"/>
                </a:lnTo>
                <a:lnTo>
                  <a:pt x="1076780" y="1096721"/>
                </a:lnTo>
                <a:lnTo>
                  <a:pt x="0" y="1096721"/>
                </a:lnTo>
                <a:lnTo>
                  <a:pt x="0" y="0"/>
                </a:lnTo>
                <a:close/>
              </a:path>
            </a:pathLst>
          </a:custGeom>
          <a:blipFill>
            <a:blip r:embed="rId4"/>
            <a:stretch>
              <a:fillRect l="0" t="0" r="0" b="0"/>
            </a:stretch>
          </a:blipFill>
        </p:spPr>
      </p:sp>
      <p:sp>
        <p:nvSpPr>
          <p:cNvPr name="Freeform 16" id="16"/>
          <p:cNvSpPr/>
          <p:nvPr/>
        </p:nvSpPr>
        <p:spPr>
          <a:xfrm flipH="false" flipV="false" rot="0">
            <a:off x="490823" y="3014954"/>
            <a:ext cx="6705011" cy="1306171"/>
          </a:xfrm>
          <a:custGeom>
            <a:avLst/>
            <a:gdLst/>
            <a:ahLst/>
            <a:cxnLst/>
            <a:rect r="r" b="b" t="t" l="l"/>
            <a:pathLst>
              <a:path h="1306171" w="6705011">
                <a:moveTo>
                  <a:pt x="0" y="0"/>
                </a:moveTo>
                <a:lnTo>
                  <a:pt x="6705011" y="0"/>
                </a:lnTo>
                <a:lnTo>
                  <a:pt x="6705011" y="1306171"/>
                </a:lnTo>
                <a:lnTo>
                  <a:pt x="0" y="1306171"/>
                </a:lnTo>
                <a:lnTo>
                  <a:pt x="0" y="0"/>
                </a:lnTo>
                <a:close/>
              </a:path>
            </a:pathLst>
          </a:custGeom>
          <a:blipFill>
            <a:blip r:embed="rId5"/>
            <a:stretch>
              <a:fillRect l="0" t="0" r="0" b="0"/>
            </a:stretch>
          </a:blipFill>
        </p:spPr>
      </p:sp>
      <p:sp>
        <p:nvSpPr>
          <p:cNvPr name="TextBox 17" id="17"/>
          <p:cNvSpPr txBox="true"/>
          <p:nvPr/>
        </p:nvSpPr>
        <p:spPr>
          <a:xfrm rot="0">
            <a:off x="1954902" y="4414187"/>
            <a:ext cx="5240933" cy="242945"/>
          </a:xfrm>
          <a:prstGeom prst="rect">
            <a:avLst/>
          </a:prstGeom>
        </p:spPr>
        <p:txBody>
          <a:bodyPr anchor="t" rtlCol="false" tIns="0" lIns="0" bIns="0" rIns="0">
            <a:spAutoFit/>
          </a:bodyPr>
          <a:lstStyle/>
          <a:p>
            <a:pPr algn="l" marL="0" indent="0" lvl="0">
              <a:lnSpc>
                <a:spcPts val="1929"/>
              </a:lnSpc>
            </a:pPr>
            <a:r>
              <a:rPr lang="en-US" sz="1607">
                <a:solidFill>
                  <a:srgbClr val="0B0A0A"/>
                </a:solidFill>
                <a:latin typeface="TT Firs Neue"/>
                <a:ea typeface="TT Firs Neue"/>
                <a:cs typeface="TT Firs Neue"/>
                <a:sym typeface="TT Firs Neue"/>
              </a:rPr>
              <a:t>1                               2               3              4</a:t>
            </a:r>
          </a:p>
        </p:txBody>
      </p:sp>
      <p:sp>
        <p:nvSpPr>
          <p:cNvPr name="Freeform 18" id="18"/>
          <p:cNvSpPr/>
          <p:nvPr/>
        </p:nvSpPr>
        <p:spPr>
          <a:xfrm flipH="false" flipV="false" rot="0">
            <a:off x="16841193" y="3211974"/>
            <a:ext cx="1069598" cy="1069598"/>
          </a:xfrm>
          <a:custGeom>
            <a:avLst/>
            <a:gdLst/>
            <a:ahLst/>
            <a:cxnLst/>
            <a:rect r="r" b="b" t="t" l="l"/>
            <a:pathLst>
              <a:path h="1069598" w="1069598">
                <a:moveTo>
                  <a:pt x="0" y="0"/>
                </a:moveTo>
                <a:lnTo>
                  <a:pt x="1069598" y="0"/>
                </a:lnTo>
                <a:lnTo>
                  <a:pt x="1069598" y="1069599"/>
                </a:lnTo>
                <a:lnTo>
                  <a:pt x="0" y="10695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0">
            <a:off x="9990095" y="2658109"/>
            <a:ext cx="6539190" cy="1917193"/>
          </a:xfrm>
          <a:custGeom>
            <a:avLst/>
            <a:gdLst/>
            <a:ahLst/>
            <a:cxnLst/>
            <a:rect r="r" b="b" t="t" l="l"/>
            <a:pathLst>
              <a:path h="1917193" w="6539190">
                <a:moveTo>
                  <a:pt x="0" y="0"/>
                </a:moveTo>
                <a:lnTo>
                  <a:pt x="6539190" y="0"/>
                </a:lnTo>
                <a:lnTo>
                  <a:pt x="6539190" y="1917193"/>
                </a:lnTo>
                <a:lnTo>
                  <a:pt x="0" y="1917193"/>
                </a:lnTo>
                <a:lnTo>
                  <a:pt x="0" y="0"/>
                </a:lnTo>
                <a:close/>
              </a:path>
            </a:pathLst>
          </a:custGeom>
          <a:blipFill>
            <a:blip r:embed="rId8"/>
            <a:stretch>
              <a:fillRect l="-8792" t="0" r="0" b="-11036"/>
            </a:stretch>
          </a:blipFill>
        </p:spPr>
      </p:sp>
      <p:sp>
        <p:nvSpPr>
          <p:cNvPr name="TextBox 20" id="20"/>
          <p:cNvSpPr txBox="true"/>
          <p:nvPr/>
        </p:nvSpPr>
        <p:spPr>
          <a:xfrm rot="0">
            <a:off x="11417966" y="4777042"/>
            <a:ext cx="5111319" cy="236936"/>
          </a:xfrm>
          <a:prstGeom prst="rect">
            <a:avLst/>
          </a:prstGeom>
        </p:spPr>
        <p:txBody>
          <a:bodyPr anchor="t" rtlCol="false" tIns="0" lIns="0" bIns="0" rIns="0">
            <a:spAutoFit/>
          </a:bodyPr>
          <a:lstStyle/>
          <a:p>
            <a:pPr algn="l" marL="0" indent="0" lvl="0">
              <a:lnSpc>
                <a:spcPts val="1881"/>
              </a:lnSpc>
            </a:pPr>
            <a:r>
              <a:rPr lang="en-US" sz="1567">
                <a:solidFill>
                  <a:srgbClr val="0B0A0A"/>
                </a:solidFill>
                <a:latin typeface="TT Firs Neue"/>
                <a:ea typeface="TT Firs Neue"/>
                <a:cs typeface="TT Firs Neue"/>
                <a:sym typeface="TT Firs Neue"/>
              </a:rPr>
              <a:t>1                       2                               3              4</a:t>
            </a:r>
          </a:p>
        </p:txBody>
      </p:sp>
      <p:grpSp>
        <p:nvGrpSpPr>
          <p:cNvPr name="Group 21" id="21"/>
          <p:cNvGrpSpPr/>
          <p:nvPr/>
        </p:nvGrpSpPr>
        <p:grpSpPr>
          <a:xfrm rot="0">
            <a:off x="3070972" y="7295026"/>
            <a:ext cx="4124862" cy="1541779"/>
            <a:chOff x="0" y="0"/>
            <a:chExt cx="5499816" cy="2055706"/>
          </a:xfrm>
        </p:grpSpPr>
        <p:sp>
          <p:nvSpPr>
            <p:cNvPr name="Freeform 22" id="22"/>
            <p:cNvSpPr/>
            <p:nvPr/>
          </p:nvSpPr>
          <p:spPr>
            <a:xfrm flipH="false" flipV="false" rot="0">
              <a:off x="1728320" y="0"/>
              <a:ext cx="3726413" cy="1604779"/>
            </a:xfrm>
            <a:custGeom>
              <a:avLst/>
              <a:gdLst/>
              <a:ahLst/>
              <a:cxnLst/>
              <a:rect r="r" b="b" t="t" l="l"/>
              <a:pathLst>
                <a:path h="1604779" w="3726413">
                  <a:moveTo>
                    <a:pt x="0" y="0"/>
                  </a:moveTo>
                  <a:lnTo>
                    <a:pt x="3726413" y="0"/>
                  </a:lnTo>
                  <a:lnTo>
                    <a:pt x="3726413" y="1604779"/>
                  </a:lnTo>
                  <a:lnTo>
                    <a:pt x="0" y="1604779"/>
                  </a:lnTo>
                  <a:lnTo>
                    <a:pt x="0" y="0"/>
                  </a:lnTo>
                  <a:close/>
                </a:path>
              </a:pathLst>
            </a:custGeom>
            <a:blipFill>
              <a:blip r:embed="rId9"/>
              <a:stretch>
                <a:fillRect l="-340386" t="0" r="0" b="0"/>
              </a:stretch>
            </a:blipFill>
          </p:spPr>
        </p:sp>
        <p:sp>
          <p:nvSpPr>
            <p:cNvPr name="Freeform 23" id="23"/>
            <p:cNvSpPr/>
            <p:nvPr/>
          </p:nvSpPr>
          <p:spPr>
            <a:xfrm flipH="false" flipV="false" rot="0">
              <a:off x="0" y="0"/>
              <a:ext cx="1728320" cy="1604779"/>
            </a:xfrm>
            <a:custGeom>
              <a:avLst/>
              <a:gdLst/>
              <a:ahLst/>
              <a:cxnLst/>
              <a:rect r="r" b="b" t="t" l="l"/>
              <a:pathLst>
                <a:path h="1604779" w="1728320">
                  <a:moveTo>
                    <a:pt x="0" y="0"/>
                  </a:moveTo>
                  <a:lnTo>
                    <a:pt x="1728320" y="0"/>
                  </a:lnTo>
                  <a:lnTo>
                    <a:pt x="1728320" y="1604779"/>
                  </a:lnTo>
                  <a:lnTo>
                    <a:pt x="0" y="1604779"/>
                  </a:lnTo>
                  <a:lnTo>
                    <a:pt x="0" y="0"/>
                  </a:lnTo>
                  <a:close/>
                </a:path>
              </a:pathLst>
            </a:custGeom>
            <a:blipFill>
              <a:blip r:embed="rId9"/>
              <a:stretch>
                <a:fillRect l="0" t="0" r="-849512" b="0"/>
              </a:stretch>
            </a:blipFill>
          </p:spPr>
        </p:sp>
        <p:sp>
          <p:nvSpPr>
            <p:cNvPr name="TextBox 24" id="24"/>
            <p:cNvSpPr txBox="true"/>
            <p:nvPr/>
          </p:nvSpPr>
          <p:spPr>
            <a:xfrm rot="0">
              <a:off x="2005861" y="1731779"/>
              <a:ext cx="3493955" cy="323926"/>
            </a:xfrm>
            <a:prstGeom prst="rect">
              <a:avLst/>
            </a:prstGeom>
          </p:spPr>
          <p:txBody>
            <a:bodyPr anchor="t" rtlCol="false" tIns="0" lIns="0" bIns="0" rIns="0">
              <a:spAutoFit/>
            </a:bodyPr>
            <a:lstStyle/>
            <a:p>
              <a:pPr algn="l" marL="0" indent="0" lvl="0">
                <a:lnSpc>
                  <a:spcPts val="1929"/>
                </a:lnSpc>
              </a:pPr>
              <a:r>
                <a:rPr lang="en-US" sz="1607">
                  <a:solidFill>
                    <a:srgbClr val="0B0A0A"/>
                  </a:solidFill>
                  <a:latin typeface="TT Firs Neue"/>
                  <a:ea typeface="TT Firs Neue"/>
                  <a:cs typeface="TT Firs Neue"/>
                  <a:sym typeface="TT Firs Neue"/>
                </a:rPr>
                <a:t>1              2               3</a:t>
              </a:r>
            </a:p>
          </p:txBody>
        </p:sp>
      </p:grpSp>
      <p:grpSp>
        <p:nvGrpSpPr>
          <p:cNvPr name="Group 25" id="25"/>
          <p:cNvGrpSpPr/>
          <p:nvPr/>
        </p:nvGrpSpPr>
        <p:grpSpPr>
          <a:xfrm rot="0">
            <a:off x="9990095" y="7295026"/>
            <a:ext cx="4179753" cy="1534607"/>
            <a:chOff x="0" y="0"/>
            <a:chExt cx="5573003" cy="2046142"/>
          </a:xfrm>
        </p:grpSpPr>
        <p:sp>
          <p:nvSpPr>
            <p:cNvPr name="Freeform 26" id="26"/>
            <p:cNvSpPr/>
            <p:nvPr/>
          </p:nvSpPr>
          <p:spPr>
            <a:xfrm flipH="false" flipV="false" rot="0">
              <a:off x="1728320" y="29107"/>
              <a:ext cx="3664720" cy="1575672"/>
            </a:xfrm>
            <a:custGeom>
              <a:avLst/>
              <a:gdLst/>
              <a:ahLst/>
              <a:cxnLst/>
              <a:rect r="r" b="b" t="t" l="l"/>
              <a:pathLst>
                <a:path h="1575672" w="3664720">
                  <a:moveTo>
                    <a:pt x="0" y="0"/>
                  </a:moveTo>
                  <a:lnTo>
                    <a:pt x="3664720" y="0"/>
                  </a:lnTo>
                  <a:lnTo>
                    <a:pt x="3664720" y="1575672"/>
                  </a:lnTo>
                  <a:lnTo>
                    <a:pt x="0" y="1575672"/>
                  </a:lnTo>
                  <a:lnTo>
                    <a:pt x="0" y="0"/>
                  </a:lnTo>
                  <a:close/>
                </a:path>
              </a:pathLst>
            </a:custGeom>
            <a:blipFill>
              <a:blip r:embed="rId10"/>
              <a:stretch>
                <a:fillRect l="-322088" t="-204441" r="-2374" b="-225152"/>
              </a:stretch>
            </a:blipFill>
          </p:spPr>
        </p:sp>
        <p:sp>
          <p:nvSpPr>
            <p:cNvPr name="Freeform 27" id="27"/>
            <p:cNvSpPr/>
            <p:nvPr/>
          </p:nvSpPr>
          <p:spPr>
            <a:xfrm flipH="false" flipV="false" rot="0">
              <a:off x="0" y="0"/>
              <a:ext cx="1728320" cy="1604779"/>
            </a:xfrm>
            <a:custGeom>
              <a:avLst/>
              <a:gdLst/>
              <a:ahLst/>
              <a:cxnLst/>
              <a:rect r="r" b="b" t="t" l="l"/>
              <a:pathLst>
                <a:path h="1604779" w="1728320">
                  <a:moveTo>
                    <a:pt x="0" y="0"/>
                  </a:moveTo>
                  <a:lnTo>
                    <a:pt x="1728320" y="0"/>
                  </a:lnTo>
                  <a:lnTo>
                    <a:pt x="1728320" y="1604779"/>
                  </a:lnTo>
                  <a:lnTo>
                    <a:pt x="0" y="1604779"/>
                  </a:lnTo>
                  <a:lnTo>
                    <a:pt x="0" y="0"/>
                  </a:lnTo>
                  <a:close/>
                </a:path>
              </a:pathLst>
            </a:custGeom>
            <a:blipFill>
              <a:blip r:embed="rId9"/>
              <a:stretch>
                <a:fillRect l="0" t="0" r="-849512" b="0"/>
              </a:stretch>
            </a:blipFill>
          </p:spPr>
        </p:sp>
        <p:sp>
          <p:nvSpPr>
            <p:cNvPr name="TextBox 28" id="28"/>
            <p:cNvSpPr txBox="true"/>
            <p:nvPr/>
          </p:nvSpPr>
          <p:spPr>
            <a:xfrm rot="0">
              <a:off x="2079048" y="1722216"/>
              <a:ext cx="3493955" cy="323926"/>
            </a:xfrm>
            <a:prstGeom prst="rect">
              <a:avLst/>
            </a:prstGeom>
          </p:spPr>
          <p:txBody>
            <a:bodyPr anchor="t" rtlCol="false" tIns="0" lIns="0" bIns="0" rIns="0">
              <a:spAutoFit/>
            </a:bodyPr>
            <a:lstStyle/>
            <a:p>
              <a:pPr algn="l" marL="0" indent="0" lvl="0">
                <a:lnSpc>
                  <a:spcPts val="1929"/>
                </a:lnSpc>
              </a:pPr>
              <a:r>
                <a:rPr lang="en-US" sz="1607">
                  <a:solidFill>
                    <a:srgbClr val="0B0A0A"/>
                  </a:solidFill>
                  <a:latin typeface="TT Firs Neue"/>
                  <a:ea typeface="TT Firs Neue"/>
                  <a:cs typeface="TT Firs Neue"/>
                  <a:sym typeface="TT Firs Neue"/>
                </a:rPr>
                <a:t>1             2            3</a:t>
              </a:r>
            </a:p>
          </p:txBody>
        </p:sp>
      </p:grpSp>
      <p:sp>
        <p:nvSpPr>
          <p:cNvPr name="TextBox 29" id="29"/>
          <p:cNvSpPr txBox="true"/>
          <p:nvPr/>
        </p:nvSpPr>
        <p:spPr>
          <a:xfrm rot="0">
            <a:off x="3173399" y="5943685"/>
            <a:ext cx="12082634" cy="704850"/>
          </a:xfrm>
          <a:prstGeom prst="rect">
            <a:avLst/>
          </a:prstGeom>
        </p:spPr>
        <p:txBody>
          <a:bodyPr anchor="t" rtlCol="false" tIns="0" lIns="0" bIns="0" rIns="0">
            <a:spAutoFit/>
          </a:bodyPr>
          <a:lstStyle/>
          <a:p>
            <a:pPr algn="l" marL="0" indent="0" lvl="0">
              <a:lnSpc>
                <a:spcPts val="2798"/>
              </a:lnSpc>
            </a:pPr>
            <a:r>
              <a:rPr lang="en-US" b="true" sz="2332">
                <a:solidFill>
                  <a:srgbClr val="0B0A0A"/>
                </a:solidFill>
                <a:latin typeface="TT Firs Neue Bold"/>
                <a:ea typeface="TT Firs Neue Bold"/>
                <a:cs typeface="TT Firs Neue Bold"/>
                <a:sym typeface="TT Firs Neue Bold"/>
              </a:rPr>
              <a:t>Minim rests</a:t>
            </a:r>
            <a:r>
              <a:rPr lang="en-US" sz="2332">
                <a:solidFill>
                  <a:srgbClr val="0B0A0A"/>
                </a:solidFill>
                <a:latin typeface="TT Firs Neue"/>
                <a:ea typeface="TT Firs Neue"/>
                <a:cs typeface="TT Firs Neue"/>
                <a:sym typeface="TT Firs Neue"/>
              </a:rPr>
              <a:t> are not used in </a:t>
            </a:r>
            <a:r>
              <a:rPr lang="en-US" b="true" sz="2332">
                <a:solidFill>
                  <a:srgbClr val="0B0A0A"/>
                </a:solidFill>
                <a:latin typeface="TT Firs Neue Bold"/>
                <a:ea typeface="TT Firs Neue Bold"/>
                <a:cs typeface="TT Firs Neue Bold"/>
                <a:sym typeface="TT Firs Neue Bold"/>
              </a:rPr>
              <a:t>3/4</a:t>
            </a:r>
            <a:r>
              <a:rPr lang="en-US" sz="2332">
                <a:solidFill>
                  <a:srgbClr val="0B0A0A"/>
                </a:solidFill>
                <a:latin typeface="TT Firs Neue"/>
                <a:ea typeface="TT Firs Neue"/>
                <a:cs typeface="TT Firs Neue"/>
                <a:sym typeface="TT Firs Neue"/>
              </a:rPr>
              <a:t> </a:t>
            </a:r>
            <a:r>
              <a:rPr lang="en-US" b="true" sz="2332">
                <a:solidFill>
                  <a:srgbClr val="0B0A0A"/>
                </a:solidFill>
                <a:latin typeface="TT Firs Neue Bold"/>
                <a:ea typeface="TT Firs Neue Bold"/>
                <a:cs typeface="TT Firs Neue Bold"/>
                <a:sym typeface="TT Firs Neue Bold"/>
              </a:rPr>
              <a:t>time</a:t>
            </a:r>
            <a:r>
              <a:rPr lang="en-US" sz="2332">
                <a:solidFill>
                  <a:srgbClr val="0B0A0A"/>
                </a:solidFill>
                <a:latin typeface="TT Firs Neue"/>
                <a:ea typeface="TT Firs Neue"/>
                <a:cs typeface="TT Firs Neue"/>
                <a:sym typeface="TT Firs Neue"/>
              </a:rPr>
              <a:t>. Best practice is to use two crotchet rests (instead of a minim rest) so that the rest does not “hide” where the beats are:</a:t>
            </a:r>
          </a:p>
        </p:txBody>
      </p:sp>
      <p:sp>
        <p:nvSpPr>
          <p:cNvPr name="Freeform 30" id="30"/>
          <p:cNvSpPr/>
          <p:nvPr/>
        </p:nvSpPr>
        <p:spPr>
          <a:xfrm flipH="false" flipV="false" rot="0">
            <a:off x="7515652" y="7295026"/>
            <a:ext cx="1076781" cy="1096721"/>
          </a:xfrm>
          <a:custGeom>
            <a:avLst/>
            <a:gdLst/>
            <a:ahLst/>
            <a:cxnLst/>
            <a:rect r="r" b="b" t="t" l="l"/>
            <a:pathLst>
              <a:path h="1096721" w="1076781">
                <a:moveTo>
                  <a:pt x="0" y="0"/>
                </a:moveTo>
                <a:lnTo>
                  <a:pt x="1076780" y="0"/>
                </a:lnTo>
                <a:lnTo>
                  <a:pt x="1076780" y="1096721"/>
                </a:lnTo>
                <a:lnTo>
                  <a:pt x="0" y="1096721"/>
                </a:lnTo>
                <a:lnTo>
                  <a:pt x="0" y="0"/>
                </a:lnTo>
                <a:close/>
              </a:path>
            </a:pathLst>
          </a:custGeom>
          <a:blipFill>
            <a:blip r:embed="rId4"/>
            <a:stretch>
              <a:fillRect l="0" t="0" r="0" b="0"/>
            </a:stretch>
          </a:blipFill>
        </p:spPr>
      </p:sp>
      <p:sp>
        <p:nvSpPr>
          <p:cNvPr name="Freeform 31" id="31"/>
          <p:cNvSpPr/>
          <p:nvPr/>
        </p:nvSpPr>
        <p:spPr>
          <a:xfrm flipH="false" flipV="false" rot="0">
            <a:off x="14428237" y="7295026"/>
            <a:ext cx="1069598" cy="1069598"/>
          </a:xfrm>
          <a:custGeom>
            <a:avLst/>
            <a:gdLst/>
            <a:ahLst/>
            <a:cxnLst/>
            <a:rect r="r" b="b" t="t" l="l"/>
            <a:pathLst>
              <a:path h="1069598" w="1069598">
                <a:moveTo>
                  <a:pt x="0" y="0"/>
                </a:moveTo>
                <a:lnTo>
                  <a:pt x="1069598" y="0"/>
                </a:lnTo>
                <a:lnTo>
                  <a:pt x="1069598" y="1069598"/>
                </a:lnTo>
                <a:lnTo>
                  <a:pt x="0" y="10695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419061">
            <a:off x="12577350" y="-11706287"/>
            <a:ext cx="6373880" cy="16661921"/>
          </a:xfrm>
          <a:custGeom>
            <a:avLst/>
            <a:gdLst/>
            <a:ahLst/>
            <a:cxnLst/>
            <a:rect r="r" b="b" t="t" l="l"/>
            <a:pathLst>
              <a:path h="16661921" w="6373880">
                <a:moveTo>
                  <a:pt x="0" y="0"/>
                </a:moveTo>
                <a:lnTo>
                  <a:pt x="6373880" y="0"/>
                </a:lnTo>
                <a:lnTo>
                  <a:pt x="6373880" y="16661921"/>
                </a:lnTo>
                <a:lnTo>
                  <a:pt x="0" y="16661921"/>
                </a:lnTo>
                <a:lnTo>
                  <a:pt x="0" y="0"/>
                </a:lnTo>
                <a:close/>
              </a:path>
            </a:pathLst>
          </a:custGeom>
          <a:blipFill>
            <a:blip r:embed="rId4"/>
            <a:stretch>
              <a:fillRect l="0" t="0" r="0" b="0"/>
            </a:stretch>
          </a:blipFill>
        </p:spPr>
      </p:sp>
      <p:grpSp>
        <p:nvGrpSpPr>
          <p:cNvPr name="Group 11" id="11"/>
          <p:cNvGrpSpPr/>
          <p:nvPr/>
        </p:nvGrpSpPr>
        <p:grpSpPr>
          <a:xfrm rot="0">
            <a:off x="4813800" y="2117925"/>
            <a:ext cx="7582617" cy="4041279"/>
            <a:chOff x="0" y="0"/>
            <a:chExt cx="10110156" cy="5388372"/>
          </a:xfrm>
        </p:grpSpPr>
        <p:sp>
          <p:nvSpPr>
            <p:cNvPr name="Freeform 12" id="12"/>
            <p:cNvSpPr/>
            <p:nvPr/>
          </p:nvSpPr>
          <p:spPr>
            <a:xfrm flipH="false" flipV="false" rot="0">
              <a:off x="0" y="0"/>
              <a:ext cx="10110156" cy="5388372"/>
            </a:xfrm>
            <a:custGeom>
              <a:avLst/>
              <a:gdLst/>
              <a:ahLst/>
              <a:cxnLst/>
              <a:rect r="r" b="b" t="t" l="l"/>
              <a:pathLst>
                <a:path h="5388372" w="10110156">
                  <a:moveTo>
                    <a:pt x="0" y="0"/>
                  </a:moveTo>
                  <a:lnTo>
                    <a:pt x="10110156" y="0"/>
                  </a:lnTo>
                  <a:lnTo>
                    <a:pt x="10110156" y="5388372"/>
                  </a:lnTo>
                  <a:lnTo>
                    <a:pt x="0" y="5388372"/>
                  </a:lnTo>
                  <a:lnTo>
                    <a:pt x="0" y="0"/>
                  </a:lnTo>
                  <a:close/>
                </a:path>
              </a:pathLst>
            </a:custGeom>
            <a:blipFill>
              <a:blip r:embed="rId5"/>
              <a:stretch>
                <a:fillRect l="0" t="-41090" r="0" b="0"/>
              </a:stretch>
            </a:blipFill>
          </p:spPr>
        </p:sp>
        <p:grpSp>
          <p:nvGrpSpPr>
            <p:cNvPr name="Group 13" id="13"/>
            <p:cNvGrpSpPr/>
            <p:nvPr/>
          </p:nvGrpSpPr>
          <p:grpSpPr>
            <a:xfrm rot="0">
              <a:off x="906346" y="143613"/>
              <a:ext cx="703206" cy="1993507"/>
              <a:chOff x="0" y="0"/>
              <a:chExt cx="138905" cy="393779"/>
            </a:xfrm>
          </p:grpSpPr>
          <p:sp>
            <p:nvSpPr>
              <p:cNvPr name="Freeform 14" id="14"/>
              <p:cNvSpPr/>
              <p:nvPr/>
            </p:nvSpPr>
            <p:spPr>
              <a:xfrm flipH="false" flipV="false" rot="0">
                <a:off x="0" y="0"/>
                <a:ext cx="138905" cy="393779"/>
              </a:xfrm>
              <a:custGeom>
                <a:avLst/>
                <a:gdLst/>
                <a:ahLst/>
                <a:cxnLst/>
                <a:rect r="r" b="b" t="t" l="l"/>
                <a:pathLst>
                  <a:path h="393779" w="138905">
                    <a:moveTo>
                      <a:pt x="0" y="0"/>
                    </a:moveTo>
                    <a:lnTo>
                      <a:pt x="138905" y="0"/>
                    </a:lnTo>
                    <a:lnTo>
                      <a:pt x="138905" y="393779"/>
                    </a:lnTo>
                    <a:lnTo>
                      <a:pt x="0" y="393779"/>
                    </a:lnTo>
                    <a:close/>
                  </a:path>
                </a:pathLst>
              </a:custGeom>
              <a:solidFill>
                <a:srgbClr val="000000"/>
              </a:solidFill>
            </p:spPr>
          </p:sp>
          <p:sp>
            <p:nvSpPr>
              <p:cNvPr name="TextBox 15" id="15"/>
              <p:cNvSpPr txBox="true"/>
              <p:nvPr/>
            </p:nvSpPr>
            <p:spPr>
              <a:xfrm>
                <a:off x="0" y="-47625"/>
                <a:ext cx="138905" cy="441404"/>
              </a:xfrm>
              <a:prstGeom prst="rect">
                <a:avLst/>
              </a:prstGeom>
            </p:spPr>
            <p:txBody>
              <a:bodyPr anchor="ctr" rtlCol="false" tIns="50800" lIns="50800" bIns="50800" rIns="50800"/>
              <a:lstStyle/>
              <a:p>
                <a:pPr algn="ctr">
                  <a:lnSpc>
                    <a:spcPts val="3360"/>
                  </a:lnSpc>
                </a:pPr>
              </a:p>
            </p:txBody>
          </p:sp>
        </p:grpSp>
        <p:grpSp>
          <p:nvGrpSpPr>
            <p:cNvPr name="Group 16" id="16"/>
            <p:cNvGrpSpPr/>
            <p:nvPr/>
          </p:nvGrpSpPr>
          <p:grpSpPr>
            <a:xfrm rot="0">
              <a:off x="2319788" y="143613"/>
              <a:ext cx="788135" cy="1993507"/>
              <a:chOff x="0" y="0"/>
              <a:chExt cx="155681" cy="393779"/>
            </a:xfrm>
          </p:grpSpPr>
          <p:sp>
            <p:nvSpPr>
              <p:cNvPr name="Freeform 17" id="17"/>
              <p:cNvSpPr/>
              <p:nvPr/>
            </p:nvSpPr>
            <p:spPr>
              <a:xfrm flipH="false" flipV="false" rot="0">
                <a:off x="0" y="0"/>
                <a:ext cx="155681" cy="393779"/>
              </a:xfrm>
              <a:custGeom>
                <a:avLst/>
                <a:gdLst/>
                <a:ahLst/>
                <a:cxnLst/>
                <a:rect r="r" b="b" t="t" l="l"/>
                <a:pathLst>
                  <a:path h="393779" w="155681">
                    <a:moveTo>
                      <a:pt x="0" y="0"/>
                    </a:moveTo>
                    <a:lnTo>
                      <a:pt x="155681" y="0"/>
                    </a:lnTo>
                    <a:lnTo>
                      <a:pt x="155681" y="393779"/>
                    </a:lnTo>
                    <a:lnTo>
                      <a:pt x="0" y="393779"/>
                    </a:lnTo>
                    <a:close/>
                  </a:path>
                </a:pathLst>
              </a:custGeom>
              <a:solidFill>
                <a:srgbClr val="000000"/>
              </a:solidFill>
            </p:spPr>
          </p:sp>
          <p:sp>
            <p:nvSpPr>
              <p:cNvPr name="TextBox 18" id="18"/>
              <p:cNvSpPr txBox="true"/>
              <p:nvPr/>
            </p:nvSpPr>
            <p:spPr>
              <a:xfrm>
                <a:off x="0" y="-47625"/>
                <a:ext cx="155681" cy="441404"/>
              </a:xfrm>
              <a:prstGeom prst="rect">
                <a:avLst/>
              </a:prstGeom>
            </p:spPr>
            <p:txBody>
              <a:bodyPr anchor="ctr" rtlCol="false" tIns="50800" lIns="50800" bIns="50800" rIns="50800"/>
              <a:lstStyle/>
              <a:p>
                <a:pPr algn="ctr">
                  <a:lnSpc>
                    <a:spcPts val="3360"/>
                  </a:lnSpc>
                </a:pPr>
              </a:p>
            </p:txBody>
          </p:sp>
        </p:grpSp>
        <p:grpSp>
          <p:nvGrpSpPr>
            <p:cNvPr name="Group 19" id="19"/>
            <p:cNvGrpSpPr/>
            <p:nvPr/>
          </p:nvGrpSpPr>
          <p:grpSpPr>
            <a:xfrm rot="0">
              <a:off x="4496175" y="143613"/>
              <a:ext cx="788135" cy="1993507"/>
              <a:chOff x="0" y="0"/>
              <a:chExt cx="155681" cy="393779"/>
            </a:xfrm>
          </p:grpSpPr>
          <p:sp>
            <p:nvSpPr>
              <p:cNvPr name="Freeform 20" id="20"/>
              <p:cNvSpPr/>
              <p:nvPr/>
            </p:nvSpPr>
            <p:spPr>
              <a:xfrm flipH="false" flipV="false" rot="0">
                <a:off x="0" y="0"/>
                <a:ext cx="155681" cy="393779"/>
              </a:xfrm>
              <a:custGeom>
                <a:avLst/>
                <a:gdLst/>
                <a:ahLst/>
                <a:cxnLst/>
                <a:rect r="r" b="b" t="t" l="l"/>
                <a:pathLst>
                  <a:path h="393779" w="155681">
                    <a:moveTo>
                      <a:pt x="0" y="0"/>
                    </a:moveTo>
                    <a:lnTo>
                      <a:pt x="155681" y="0"/>
                    </a:lnTo>
                    <a:lnTo>
                      <a:pt x="155681" y="393779"/>
                    </a:lnTo>
                    <a:lnTo>
                      <a:pt x="0" y="393779"/>
                    </a:lnTo>
                    <a:close/>
                  </a:path>
                </a:pathLst>
              </a:custGeom>
              <a:solidFill>
                <a:srgbClr val="000000"/>
              </a:solidFill>
            </p:spPr>
          </p:sp>
          <p:sp>
            <p:nvSpPr>
              <p:cNvPr name="TextBox 21" id="21"/>
              <p:cNvSpPr txBox="true"/>
              <p:nvPr/>
            </p:nvSpPr>
            <p:spPr>
              <a:xfrm>
                <a:off x="0" y="-47625"/>
                <a:ext cx="155681" cy="441404"/>
              </a:xfrm>
              <a:prstGeom prst="rect">
                <a:avLst/>
              </a:prstGeom>
            </p:spPr>
            <p:txBody>
              <a:bodyPr anchor="ctr" rtlCol="false" tIns="50800" lIns="50800" bIns="50800" rIns="50800"/>
              <a:lstStyle/>
              <a:p>
                <a:pPr algn="ctr">
                  <a:lnSpc>
                    <a:spcPts val="3360"/>
                  </a:lnSpc>
                </a:pPr>
              </a:p>
            </p:txBody>
          </p:sp>
        </p:grpSp>
        <p:grpSp>
          <p:nvGrpSpPr>
            <p:cNvPr name="Group 22" id="22"/>
            <p:cNvGrpSpPr/>
            <p:nvPr/>
          </p:nvGrpSpPr>
          <p:grpSpPr>
            <a:xfrm rot="0">
              <a:off x="5899079" y="143613"/>
              <a:ext cx="788135" cy="1993507"/>
              <a:chOff x="0" y="0"/>
              <a:chExt cx="155681" cy="393779"/>
            </a:xfrm>
          </p:grpSpPr>
          <p:sp>
            <p:nvSpPr>
              <p:cNvPr name="Freeform 23" id="23"/>
              <p:cNvSpPr/>
              <p:nvPr/>
            </p:nvSpPr>
            <p:spPr>
              <a:xfrm flipH="false" flipV="false" rot="0">
                <a:off x="0" y="0"/>
                <a:ext cx="155681" cy="393779"/>
              </a:xfrm>
              <a:custGeom>
                <a:avLst/>
                <a:gdLst/>
                <a:ahLst/>
                <a:cxnLst/>
                <a:rect r="r" b="b" t="t" l="l"/>
                <a:pathLst>
                  <a:path h="393779" w="155681">
                    <a:moveTo>
                      <a:pt x="0" y="0"/>
                    </a:moveTo>
                    <a:lnTo>
                      <a:pt x="155681" y="0"/>
                    </a:lnTo>
                    <a:lnTo>
                      <a:pt x="155681" y="393779"/>
                    </a:lnTo>
                    <a:lnTo>
                      <a:pt x="0" y="393779"/>
                    </a:lnTo>
                    <a:close/>
                  </a:path>
                </a:pathLst>
              </a:custGeom>
              <a:solidFill>
                <a:srgbClr val="000000"/>
              </a:solidFill>
            </p:spPr>
          </p:sp>
          <p:sp>
            <p:nvSpPr>
              <p:cNvPr name="TextBox 24" id="24"/>
              <p:cNvSpPr txBox="true"/>
              <p:nvPr/>
            </p:nvSpPr>
            <p:spPr>
              <a:xfrm>
                <a:off x="0" y="-47625"/>
                <a:ext cx="155681" cy="441404"/>
              </a:xfrm>
              <a:prstGeom prst="rect">
                <a:avLst/>
              </a:prstGeom>
            </p:spPr>
            <p:txBody>
              <a:bodyPr anchor="ctr" rtlCol="false" tIns="50800" lIns="50800" bIns="50800" rIns="50800"/>
              <a:lstStyle/>
              <a:p>
                <a:pPr algn="ctr">
                  <a:lnSpc>
                    <a:spcPts val="3360"/>
                  </a:lnSpc>
                </a:pPr>
              </a:p>
            </p:txBody>
          </p:sp>
        </p:grpSp>
        <p:grpSp>
          <p:nvGrpSpPr>
            <p:cNvPr name="Group 25" id="25"/>
            <p:cNvGrpSpPr/>
            <p:nvPr/>
          </p:nvGrpSpPr>
          <p:grpSpPr>
            <a:xfrm rot="0">
              <a:off x="7296814" y="143613"/>
              <a:ext cx="788135" cy="1993507"/>
              <a:chOff x="0" y="0"/>
              <a:chExt cx="155681" cy="393779"/>
            </a:xfrm>
          </p:grpSpPr>
          <p:sp>
            <p:nvSpPr>
              <p:cNvPr name="Freeform 26" id="26"/>
              <p:cNvSpPr/>
              <p:nvPr/>
            </p:nvSpPr>
            <p:spPr>
              <a:xfrm flipH="false" flipV="false" rot="0">
                <a:off x="0" y="0"/>
                <a:ext cx="155681" cy="393779"/>
              </a:xfrm>
              <a:custGeom>
                <a:avLst/>
                <a:gdLst/>
                <a:ahLst/>
                <a:cxnLst/>
                <a:rect r="r" b="b" t="t" l="l"/>
                <a:pathLst>
                  <a:path h="393779" w="155681">
                    <a:moveTo>
                      <a:pt x="0" y="0"/>
                    </a:moveTo>
                    <a:lnTo>
                      <a:pt x="155681" y="0"/>
                    </a:lnTo>
                    <a:lnTo>
                      <a:pt x="155681" y="393779"/>
                    </a:lnTo>
                    <a:lnTo>
                      <a:pt x="0" y="393779"/>
                    </a:lnTo>
                    <a:close/>
                  </a:path>
                </a:pathLst>
              </a:custGeom>
              <a:solidFill>
                <a:srgbClr val="000000"/>
              </a:solidFill>
            </p:spPr>
          </p:sp>
          <p:sp>
            <p:nvSpPr>
              <p:cNvPr name="TextBox 27" id="27"/>
              <p:cNvSpPr txBox="true"/>
              <p:nvPr/>
            </p:nvSpPr>
            <p:spPr>
              <a:xfrm>
                <a:off x="0" y="-47625"/>
                <a:ext cx="155681" cy="441404"/>
              </a:xfrm>
              <a:prstGeom prst="rect">
                <a:avLst/>
              </a:prstGeom>
            </p:spPr>
            <p:txBody>
              <a:bodyPr anchor="ctr" rtlCol="false" tIns="50800" lIns="50800" bIns="50800" rIns="50800"/>
              <a:lstStyle/>
              <a:p>
                <a:pPr algn="ctr">
                  <a:lnSpc>
                    <a:spcPts val="3360"/>
                  </a:lnSpc>
                </a:pPr>
              </a:p>
            </p:txBody>
          </p:sp>
        </p:grpSp>
      </p:grpSp>
      <p:sp>
        <p:nvSpPr>
          <p:cNvPr name="Freeform 28" id="28"/>
          <p:cNvSpPr/>
          <p:nvPr/>
        </p:nvSpPr>
        <p:spPr>
          <a:xfrm flipH="false" flipV="false" rot="0">
            <a:off x="3999750" y="6625929"/>
            <a:ext cx="9027636" cy="1579836"/>
          </a:xfrm>
          <a:custGeom>
            <a:avLst/>
            <a:gdLst/>
            <a:ahLst/>
            <a:cxnLst/>
            <a:rect r="r" b="b" t="t" l="l"/>
            <a:pathLst>
              <a:path h="1579836" w="9027636">
                <a:moveTo>
                  <a:pt x="0" y="0"/>
                </a:moveTo>
                <a:lnTo>
                  <a:pt x="9027636" y="0"/>
                </a:lnTo>
                <a:lnTo>
                  <a:pt x="9027636" y="1579836"/>
                </a:lnTo>
                <a:lnTo>
                  <a:pt x="0" y="1579836"/>
                </a:lnTo>
                <a:lnTo>
                  <a:pt x="0" y="0"/>
                </a:lnTo>
                <a:close/>
              </a:path>
            </a:pathLst>
          </a:custGeom>
          <a:blipFill>
            <a:blip r:embed="rId6"/>
            <a:stretch>
              <a:fillRect l="0" t="0" r="0" b="0"/>
            </a:stretch>
          </a:blipFill>
        </p:spPr>
      </p:sp>
      <p:sp>
        <p:nvSpPr>
          <p:cNvPr name="TextBox 29" id="29"/>
          <p:cNvSpPr txBox="true"/>
          <p:nvPr/>
        </p:nvSpPr>
        <p:spPr>
          <a:xfrm rot="0">
            <a:off x="5303668" y="5358018"/>
            <a:ext cx="7868881" cy="476250"/>
          </a:xfrm>
          <a:prstGeom prst="rect">
            <a:avLst/>
          </a:prstGeom>
        </p:spPr>
        <p:txBody>
          <a:bodyPr anchor="t" rtlCol="false" tIns="0" lIns="0" bIns="0" rIns="0">
            <a:spAutoFit/>
          </a:bodyPr>
          <a:lstStyle/>
          <a:p>
            <a:pPr algn="l" marL="0" indent="0" lvl="0">
              <a:lnSpc>
                <a:spcPts val="3897"/>
              </a:lnSpc>
            </a:pPr>
            <a:r>
              <a:rPr lang="en-US" b="true" sz="3247">
                <a:solidFill>
                  <a:srgbClr val="FF751F"/>
                </a:solidFill>
                <a:latin typeface="TT Firs Neue Bold"/>
                <a:ea typeface="TT Firs Neue Bold"/>
                <a:cs typeface="TT Firs Neue Bold"/>
                <a:sym typeface="TT Firs Neue Bold"/>
              </a:rPr>
              <a:t>1      2      3     4      5     6      7      8</a:t>
            </a:r>
          </a:p>
        </p:txBody>
      </p:sp>
      <p:sp>
        <p:nvSpPr>
          <p:cNvPr name="TextBox 30" id="30"/>
          <p:cNvSpPr txBox="true"/>
          <p:nvPr/>
        </p:nvSpPr>
        <p:spPr>
          <a:xfrm rot="0">
            <a:off x="11498200" y="5197179"/>
            <a:ext cx="1515107" cy="962025"/>
          </a:xfrm>
          <a:prstGeom prst="rect">
            <a:avLst/>
          </a:prstGeom>
        </p:spPr>
        <p:txBody>
          <a:bodyPr anchor="t" rtlCol="false" tIns="0" lIns="0" bIns="0" rIns="0">
            <a:spAutoFit/>
          </a:bodyPr>
          <a:lstStyle/>
          <a:p>
            <a:pPr algn="just" marL="0" indent="0" lvl="0">
              <a:lnSpc>
                <a:spcPts val="3897"/>
              </a:lnSpc>
            </a:pPr>
            <a:r>
              <a:rPr lang="en-US" sz="3247">
                <a:solidFill>
                  <a:srgbClr val="FF751F"/>
                </a:solidFill>
                <a:latin typeface="TT Firs Neue"/>
                <a:ea typeface="TT Firs Neue"/>
                <a:cs typeface="TT Firs Neue"/>
                <a:sym typeface="TT Firs Neue"/>
              </a:rPr>
              <a:t>                                                   or </a:t>
            </a:r>
            <a:r>
              <a:rPr lang="en-US" b="true" sz="3247">
                <a:solidFill>
                  <a:srgbClr val="FF751F"/>
                </a:solidFill>
                <a:latin typeface="TT Firs Neue Bold"/>
                <a:ea typeface="TT Firs Neue Bold"/>
                <a:cs typeface="TT Firs Neue Bold"/>
                <a:sym typeface="TT Firs Neue Bold"/>
              </a:rPr>
              <a:t>1</a:t>
            </a:r>
          </a:p>
        </p:txBody>
      </p:sp>
      <p:sp>
        <p:nvSpPr>
          <p:cNvPr name="TextBox 31" id="31"/>
          <p:cNvSpPr txBox="true"/>
          <p:nvPr/>
        </p:nvSpPr>
        <p:spPr>
          <a:xfrm rot="0">
            <a:off x="663686" y="4838428"/>
            <a:ext cx="3569335" cy="885825"/>
          </a:xfrm>
          <a:prstGeom prst="rect">
            <a:avLst/>
          </a:prstGeom>
        </p:spPr>
        <p:txBody>
          <a:bodyPr anchor="t" rtlCol="false" tIns="0" lIns="0" bIns="0" rIns="0">
            <a:spAutoFit/>
          </a:bodyPr>
          <a:lstStyle/>
          <a:p>
            <a:pPr algn="l" marL="0" indent="0" lvl="0">
              <a:lnSpc>
                <a:spcPts val="2398"/>
              </a:lnSpc>
            </a:pPr>
            <a:r>
              <a:rPr lang="en-US" sz="1998">
                <a:solidFill>
                  <a:srgbClr val="0B0A0A"/>
                </a:solidFill>
                <a:latin typeface="TT Firs Neue"/>
                <a:ea typeface="TT Firs Neue"/>
                <a:cs typeface="TT Firs Neue"/>
                <a:sym typeface="TT Firs Neue"/>
              </a:rPr>
              <a:t>White keys only. There are no sharps or flats in the C Major scale.</a:t>
            </a:r>
          </a:p>
        </p:txBody>
      </p:sp>
      <p:sp>
        <p:nvSpPr>
          <p:cNvPr name="TextBox 32" id="32"/>
          <p:cNvSpPr txBox="true"/>
          <p:nvPr/>
        </p:nvSpPr>
        <p:spPr>
          <a:xfrm rot="0">
            <a:off x="802085" y="590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C Major Scale</a:t>
            </a:r>
          </a:p>
        </p:txBody>
      </p:sp>
      <p:sp>
        <p:nvSpPr>
          <p:cNvPr name="TextBox 33" id="33"/>
          <p:cNvSpPr txBox="true"/>
          <p:nvPr/>
        </p:nvSpPr>
        <p:spPr>
          <a:xfrm rot="0">
            <a:off x="1079729" y="1610534"/>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11</a:t>
            </a:r>
          </a:p>
        </p:txBody>
      </p:sp>
      <p:sp>
        <p:nvSpPr>
          <p:cNvPr name="TextBox 34" id="34"/>
          <p:cNvSpPr txBox="true"/>
          <p:nvPr/>
        </p:nvSpPr>
        <p:spPr>
          <a:xfrm rot="0">
            <a:off x="4189675" y="8544967"/>
            <a:ext cx="8982874" cy="590550"/>
          </a:xfrm>
          <a:prstGeom prst="rect">
            <a:avLst/>
          </a:prstGeom>
        </p:spPr>
        <p:txBody>
          <a:bodyPr anchor="t" rtlCol="false" tIns="0" lIns="0" bIns="0" rIns="0">
            <a:spAutoFit/>
          </a:bodyPr>
          <a:lstStyle/>
          <a:p>
            <a:pPr algn="l" marL="0" indent="0" lvl="0">
              <a:lnSpc>
                <a:spcPts val="2398"/>
              </a:lnSpc>
            </a:pPr>
            <a:r>
              <a:rPr lang="en-US" sz="1998">
                <a:solidFill>
                  <a:srgbClr val="0B0A0A"/>
                </a:solidFill>
                <a:latin typeface="TT Firs Neue"/>
                <a:ea typeface="TT Firs Neue"/>
                <a:cs typeface="TT Firs Neue"/>
                <a:sym typeface="TT Firs Neue"/>
              </a:rPr>
              <a:t>The </a:t>
            </a:r>
            <a:r>
              <a:rPr lang="en-US" b="true" sz="1998">
                <a:solidFill>
                  <a:srgbClr val="0B0A0A"/>
                </a:solidFill>
                <a:latin typeface="TT Firs Neue Bold"/>
                <a:ea typeface="TT Firs Neue Bold"/>
                <a:cs typeface="TT Firs Neue Bold"/>
                <a:sym typeface="TT Firs Neue Bold"/>
              </a:rPr>
              <a:t>Major Scale</a:t>
            </a:r>
            <a:r>
              <a:rPr lang="en-US" sz="1998">
                <a:solidFill>
                  <a:srgbClr val="0B0A0A"/>
                </a:solidFill>
                <a:latin typeface="TT Firs Neue"/>
                <a:ea typeface="TT Firs Neue"/>
                <a:cs typeface="TT Firs Neue"/>
                <a:sym typeface="TT Firs Neue"/>
              </a:rPr>
              <a:t> is the most common type of Scale and all Major Scales use the same interval pattern of </a:t>
            </a:r>
            <a:r>
              <a:rPr lang="en-US" b="true" sz="1998">
                <a:solidFill>
                  <a:srgbClr val="0B0A0A"/>
                </a:solidFill>
                <a:latin typeface="TT Firs Neue Bold"/>
                <a:ea typeface="TT Firs Neue Bold"/>
                <a:cs typeface="TT Firs Neue Bold"/>
                <a:sym typeface="TT Firs Neue Bold"/>
              </a:rPr>
              <a:t>Tones</a:t>
            </a:r>
            <a:r>
              <a:rPr lang="en-US" sz="1998">
                <a:solidFill>
                  <a:srgbClr val="0B0A0A"/>
                </a:solidFill>
                <a:latin typeface="TT Firs Neue"/>
                <a:ea typeface="TT Firs Neue"/>
                <a:cs typeface="TT Firs Neue"/>
                <a:sym typeface="TT Firs Neue"/>
              </a:rPr>
              <a:t> and </a:t>
            </a:r>
            <a:r>
              <a:rPr lang="en-US" b="true" sz="1998">
                <a:solidFill>
                  <a:srgbClr val="0B0A0A"/>
                </a:solidFill>
                <a:latin typeface="TT Firs Neue Bold"/>
                <a:ea typeface="TT Firs Neue Bold"/>
                <a:cs typeface="TT Firs Neue Bold"/>
                <a:sym typeface="TT Firs Neue Bold"/>
              </a:rPr>
              <a:t>Semitones</a:t>
            </a:r>
            <a:r>
              <a:rPr lang="en-US" sz="1998">
                <a:solidFill>
                  <a:srgbClr val="0B0A0A"/>
                </a:solidFill>
                <a:latin typeface="TT Firs Neue"/>
                <a:ea typeface="TT Firs Neue"/>
                <a:cs typeface="TT Firs Neue"/>
                <a:sym typeface="TT Firs Neue"/>
              </a:rPr>
              <a:t>:</a:t>
            </a:r>
          </a:p>
        </p:txBody>
      </p:sp>
      <p:sp>
        <p:nvSpPr>
          <p:cNvPr name="TextBox 35" id="35"/>
          <p:cNvSpPr txBox="true"/>
          <p:nvPr/>
        </p:nvSpPr>
        <p:spPr>
          <a:xfrm rot="0">
            <a:off x="12757391" y="5358018"/>
            <a:ext cx="4747729" cy="476250"/>
          </a:xfrm>
          <a:prstGeom prst="rect">
            <a:avLst/>
          </a:prstGeom>
        </p:spPr>
        <p:txBody>
          <a:bodyPr anchor="t" rtlCol="false" tIns="0" lIns="0" bIns="0" rIns="0">
            <a:spAutoFit/>
          </a:bodyPr>
          <a:lstStyle/>
          <a:p>
            <a:pPr algn="just" marL="0" indent="0" lvl="0">
              <a:lnSpc>
                <a:spcPts val="3897"/>
              </a:lnSpc>
            </a:pPr>
            <a:r>
              <a:rPr lang="en-US" sz="3247">
                <a:solidFill>
                  <a:srgbClr val="FF751F"/>
                </a:solidFill>
                <a:latin typeface="TT Firs Neue"/>
                <a:ea typeface="TT Firs Neue"/>
                <a:cs typeface="TT Firs Neue"/>
                <a:sym typeface="TT Firs Neue"/>
              </a:rPr>
              <a:t>Scale Degree Numbers</a:t>
            </a:r>
          </a:p>
        </p:txBody>
      </p:sp>
      <p:sp>
        <p:nvSpPr>
          <p:cNvPr name="TextBox 36" id="36"/>
          <p:cNvSpPr txBox="true"/>
          <p:nvPr/>
        </p:nvSpPr>
        <p:spPr>
          <a:xfrm rot="0">
            <a:off x="6312722" y="9478417"/>
            <a:ext cx="4858495" cy="542925"/>
          </a:xfrm>
          <a:prstGeom prst="rect">
            <a:avLst/>
          </a:prstGeom>
        </p:spPr>
        <p:txBody>
          <a:bodyPr anchor="t" rtlCol="false" tIns="0" lIns="0" bIns="0" rIns="0">
            <a:spAutoFit/>
          </a:bodyPr>
          <a:lstStyle/>
          <a:p>
            <a:pPr algn="l" marL="0" indent="0" lvl="0">
              <a:lnSpc>
                <a:spcPts val="4318"/>
              </a:lnSpc>
            </a:pPr>
            <a:r>
              <a:rPr lang="en-US" sz="3598">
                <a:solidFill>
                  <a:srgbClr val="263A99"/>
                </a:solidFill>
                <a:latin typeface="TT Firs Neue"/>
                <a:ea typeface="TT Firs Neue"/>
                <a:cs typeface="TT Firs Neue"/>
                <a:sym typeface="TT Firs Neue"/>
              </a:rPr>
              <a:t>T - T - S - T - T - T - S</a:t>
            </a:r>
          </a:p>
        </p:txBody>
      </p:sp>
      <p:grpSp>
        <p:nvGrpSpPr>
          <p:cNvPr name="Group 37" id="37"/>
          <p:cNvGrpSpPr/>
          <p:nvPr/>
        </p:nvGrpSpPr>
        <p:grpSpPr>
          <a:xfrm rot="0">
            <a:off x="14963036" y="9446219"/>
            <a:ext cx="3324964" cy="840781"/>
            <a:chOff x="0" y="0"/>
            <a:chExt cx="875711" cy="221440"/>
          </a:xfrm>
        </p:grpSpPr>
        <p:sp>
          <p:nvSpPr>
            <p:cNvPr name="Freeform 38" id="38"/>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39" id="39"/>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40" id="40"/>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1-20</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TextBox 10" id="10"/>
          <p:cNvSpPr txBox="true"/>
          <p:nvPr/>
        </p:nvSpPr>
        <p:spPr>
          <a:xfrm rot="0">
            <a:off x="711459" y="776184"/>
            <a:ext cx="10604070" cy="1058424"/>
          </a:xfrm>
          <a:prstGeom prst="rect">
            <a:avLst/>
          </a:prstGeom>
        </p:spPr>
        <p:txBody>
          <a:bodyPr anchor="t" rtlCol="false" tIns="0" lIns="0" bIns="0" rIns="0">
            <a:spAutoFit/>
          </a:bodyPr>
          <a:lstStyle/>
          <a:p>
            <a:pPr algn="l" marL="0" indent="0" lvl="0">
              <a:lnSpc>
                <a:spcPts val="6795"/>
              </a:lnSpc>
            </a:pPr>
            <a:r>
              <a:rPr lang="en-US" sz="6795" spc="-373">
                <a:solidFill>
                  <a:srgbClr val="000000"/>
                </a:solidFill>
                <a:latin typeface="Heading Now 71-78"/>
                <a:ea typeface="Heading Now 71-78"/>
                <a:cs typeface="Heading Now 71-78"/>
                <a:sym typeface="Heading Now 71-78"/>
              </a:rPr>
              <a:t>Why do we have Scales?</a:t>
            </a:r>
          </a:p>
        </p:txBody>
      </p:sp>
      <p:sp>
        <p:nvSpPr>
          <p:cNvPr name="TextBox 11" id="11"/>
          <p:cNvSpPr txBox="true"/>
          <p:nvPr/>
        </p:nvSpPr>
        <p:spPr>
          <a:xfrm rot="0">
            <a:off x="711459" y="2444823"/>
            <a:ext cx="11037806" cy="1381125"/>
          </a:xfrm>
          <a:prstGeom prst="rect">
            <a:avLst/>
          </a:prstGeom>
        </p:spPr>
        <p:txBody>
          <a:bodyPr anchor="t" rtlCol="false" tIns="0" lIns="0" bIns="0" rIns="0">
            <a:spAutoFit/>
          </a:bodyPr>
          <a:lstStyle/>
          <a:p>
            <a:pPr algn="l" marL="0" indent="0" lvl="0">
              <a:lnSpc>
                <a:spcPts val="2758"/>
              </a:lnSpc>
            </a:pPr>
            <a:r>
              <a:rPr lang="en-US" sz="2298">
                <a:solidFill>
                  <a:srgbClr val="0B0A0A"/>
                </a:solidFill>
                <a:latin typeface="TT Firs Neue"/>
                <a:ea typeface="TT Firs Neue"/>
                <a:cs typeface="TT Firs Neue"/>
                <a:sym typeface="TT Firs Neue"/>
              </a:rPr>
              <a:t>Melod</a:t>
            </a:r>
            <a:r>
              <a:rPr lang="en-US" sz="2298">
                <a:solidFill>
                  <a:srgbClr val="0B0A0A"/>
                </a:solidFill>
                <a:latin typeface="TT Firs Neue"/>
                <a:ea typeface="TT Firs Neue"/>
                <a:cs typeface="TT Firs Neue"/>
                <a:sym typeface="TT Firs Neue"/>
              </a:rPr>
              <a:t>ies are created by choosing notes from a scale and arranging them in meaningful ways. If you’re writing or playing a tune in C major, you’re mostly using the notes of the C major scale. This is why scales are described as the </a:t>
            </a:r>
            <a:r>
              <a:rPr lang="en-US" b="true" sz="2298">
                <a:solidFill>
                  <a:srgbClr val="0B0A0A"/>
                </a:solidFill>
                <a:latin typeface="TT Firs Neue Bold"/>
                <a:ea typeface="TT Firs Neue Bold"/>
                <a:cs typeface="TT Firs Neue Bold"/>
                <a:sym typeface="TT Firs Neue Bold"/>
              </a:rPr>
              <a:t>building blocks of music</a:t>
            </a:r>
            <a:r>
              <a:rPr lang="en-US" sz="2298">
                <a:solidFill>
                  <a:srgbClr val="0B0A0A"/>
                </a:solidFill>
                <a:latin typeface="TT Firs Neue"/>
                <a:ea typeface="TT Firs Neue"/>
                <a:cs typeface="TT Firs Neue"/>
                <a:sym typeface="TT Firs Neue"/>
              </a:rPr>
              <a:t>.</a:t>
            </a:r>
          </a:p>
        </p:txBody>
      </p:sp>
      <p:grpSp>
        <p:nvGrpSpPr>
          <p:cNvPr name="Group 12" id="12"/>
          <p:cNvGrpSpPr/>
          <p:nvPr/>
        </p:nvGrpSpPr>
        <p:grpSpPr>
          <a:xfrm rot="0">
            <a:off x="687365" y="3825948"/>
            <a:ext cx="17600635" cy="2690332"/>
            <a:chOff x="0" y="0"/>
            <a:chExt cx="23467514" cy="3587109"/>
          </a:xfrm>
        </p:grpSpPr>
        <p:sp>
          <p:nvSpPr>
            <p:cNvPr name="TextBox 13" id="13"/>
            <p:cNvSpPr txBox="true"/>
            <p:nvPr/>
          </p:nvSpPr>
          <p:spPr>
            <a:xfrm rot="0">
              <a:off x="5397067" y="1190453"/>
              <a:ext cx="14717074" cy="466725"/>
            </a:xfrm>
            <a:prstGeom prst="rect">
              <a:avLst/>
            </a:prstGeom>
          </p:spPr>
          <p:txBody>
            <a:bodyPr anchor="t" rtlCol="false" tIns="0" lIns="0" bIns="0" rIns="0">
              <a:spAutoFit/>
            </a:bodyPr>
            <a:lstStyle/>
            <a:p>
              <a:pPr algn="l" marL="0" indent="0" lvl="0">
                <a:lnSpc>
                  <a:spcPts val="2758"/>
                </a:lnSpc>
              </a:pPr>
              <a:r>
                <a:rPr lang="en-US" b="true" sz="2298">
                  <a:solidFill>
                    <a:srgbClr val="0B0A0A"/>
                  </a:solidFill>
                  <a:latin typeface="TT Firs Neue Bold"/>
                  <a:ea typeface="TT Firs Neue Bold"/>
                  <a:cs typeface="TT Firs Neue Bold"/>
                  <a:sym typeface="TT Firs Neue Bold"/>
                </a:rPr>
                <a:t>E       G        E       G            B       B           A</a:t>
              </a:r>
            </a:p>
          </p:txBody>
        </p:sp>
        <p:sp>
          <p:nvSpPr>
            <p:cNvPr name="AutoShape 14" id="14"/>
            <p:cNvSpPr/>
            <p:nvPr/>
          </p:nvSpPr>
          <p:spPr>
            <a:xfrm flipH="true">
              <a:off x="13468989" y="457200"/>
              <a:ext cx="3235260" cy="971378"/>
            </a:xfrm>
            <a:prstGeom prst="line">
              <a:avLst/>
            </a:prstGeom>
            <a:ln cap="flat" w="152400">
              <a:solidFill>
                <a:srgbClr val="263A99"/>
              </a:solidFill>
              <a:prstDash val="solid"/>
              <a:headEnd type="none" len="sm" w="sm"/>
              <a:tailEnd type="triangle" len="med" w="lg"/>
            </a:ln>
          </p:spPr>
        </p:sp>
        <p:sp>
          <p:nvSpPr>
            <p:cNvPr name="Freeform 15" id="15"/>
            <p:cNvSpPr/>
            <p:nvPr/>
          </p:nvSpPr>
          <p:spPr>
            <a:xfrm flipH="false" flipV="false" rot="0">
              <a:off x="2550740" y="1987842"/>
              <a:ext cx="18542227" cy="1599267"/>
            </a:xfrm>
            <a:custGeom>
              <a:avLst/>
              <a:gdLst/>
              <a:ahLst/>
              <a:cxnLst/>
              <a:rect r="r" b="b" t="t" l="l"/>
              <a:pathLst>
                <a:path h="1599267" w="18542227">
                  <a:moveTo>
                    <a:pt x="0" y="0"/>
                  </a:moveTo>
                  <a:lnTo>
                    <a:pt x="18542227" y="0"/>
                  </a:lnTo>
                  <a:lnTo>
                    <a:pt x="18542227" y="1599267"/>
                  </a:lnTo>
                  <a:lnTo>
                    <a:pt x="0" y="1599267"/>
                  </a:lnTo>
                  <a:lnTo>
                    <a:pt x="0" y="0"/>
                  </a:lnTo>
                  <a:close/>
                </a:path>
              </a:pathLst>
            </a:custGeom>
            <a:blipFill>
              <a:blip r:embed="rId4"/>
              <a:stretch>
                <a:fillRect l="0" t="0" r="0" b="0"/>
              </a:stretch>
            </a:blipFill>
          </p:spPr>
        </p:sp>
        <p:sp>
          <p:nvSpPr>
            <p:cNvPr name="TextBox 16" id="16"/>
            <p:cNvSpPr txBox="true"/>
            <p:nvPr/>
          </p:nvSpPr>
          <p:spPr>
            <a:xfrm rot="0">
              <a:off x="0" y="2072424"/>
              <a:ext cx="6342149" cy="1381125"/>
            </a:xfrm>
            <a:prstGeom prst="rect">
              <a:avLst/>
            </a:prstGeom>
          </p:spPr>
          <p:txBody>
            <a:bodyPr anchor="t" rtlCol="false" tIns="0" lIns="0" bIns="0" rIns="0">
              <a:spAutoFit/>
            </a:bodyPr>
            <a:lstStyle/>
            <a:p>
              <a:pPr algn="l">
                <a:lnSpc>
                  <a:spcPts val="2772"/>
                </a:lnSpc>
              </a:pPr>
              <a:r>
                <a:rPr lang="en-US" sz="2310" b="true">
                  <a:solidFill>
                    <a:srgbClr val="0B0A0A"/>
                  </a:solidFill>
                  <a:latin typeface="TT Firs Neue Bold"/>
                  <a:ea typeface="TT Firs Neue Bold"/>
                  <a:cs typeface="TT Firs Neue Bold"/>
                  <a:sym typeface="TT Firs Neue Bold"/>
                </a:rPr>
                <a:t>Imagine </a:t>
              </a:r>
            </a:p>
            <a:p>
              <a:pPr algn="l">
                <a:lnSpc>
                  <a:spcPts val="2772"/>
                </a:lnSpc>
              </a:pPr>
              <a:r>
                <a:rPr lang="en-US" sz="2310">
                  <a:solidFill>
                    <a:srgbClr val="0B0A0A"/>
                  </a:solidFill>
                  <a:latin typeface="TT Firs Neue"/>
                  <a:ea typeface="TT Firs Neue"/>
                  <a:cs typeface="TT Firs Neue"/>
                  <a:sym typeface="TT Firs Neue"/>
                </a:rPr>
                <a:t>John Lennon </a:t>
              </a:r>
            </a:p>
            <a:p>
              <a:pPr algn="l" marL="0" indent="0" lvl="0">
                <a:lnSpc>
                  <a:spcPts val="2772"/>
                </a:lnSpc>
              </a:pPr>
              <a:r>
                <a:rPr lang="en-US" sz="2310">
                  <a:solidFill>
                    <a:srgbClr val="0B0A0A"/>
                  </a:solidFill>
                  <a:latin typeface="TT Firs Neue"/>
                  <a:ea typeface="TT Firs Neue"/>
                  <a:cs typeface="TT Firs Neue"/>
                  <a:sym typeface="TT Firs Neue"/>
                </a:rPr>
                <a:t>C Major</a:t>
              </a:r>
            </a:p>
          </p:txBody>
        </p:sp>
        <p:sp>
          <p:nvSpPr>
            <p:cNvPr name="TextBox 17" id="17"/>
            <p:cNvSpPr txBox="true"/>
            <p:nvPr/>
          </p:nvSpPr>
          <p:spPr>
            <a:xfrm rot="0">
              <a:off x="17125364" y="-9525"/>
              <a:ext cx="6342149" cy="923925"/>
            </a:xfrm>
            <a:prstGeom prst="rect">
              <a:avLst/>
            </a:prstGeom>
          </p:spPr>
          <p:txBody>
            <a:bodyPr anchor="t" rtlCol="false" tIns="0" lIns="0" bIns="0" rIns="0">
              <a:spAutoFit/>
            </a:bodyPr>
            <a:lstStyle/>
            <a:p>
              <a:pPr algn="l" marL="0" indent="0" lvl="0">
                <a:lnSpc>
                  <a:spcPts val="2772"/>
                </a:lnSpc>
              </a:pPr>
              <a:r>
                <a:rPr lang="en-US" b="true" sz="2310">
                  <a:solidFill>
                    <a:srgbClr val="0B0A0A"/>
                  </a:solidFill>
                  <a:latin typeface="TT Firs Neue Bold"/>
                  <a:ea typeface="TT Firs Neue Bold"/>
                  <a:cs typeface="TT Firs Neue Bold"/>
                  <a:sym typeface="TT Firs Neue Bold"/>
                </a:rPr>
                <a:t>All of these notes are in the scale of C Major.</a:t>
              </a:r>
            </a:p>
          </p:txBody>
        </p:sp>
      </p:grpSp>
      <p:sp>
        <p:nvSpPr>
          <p:cNvPr name="TextBox 18" id="18"/>
          <p:cNvSpPr txBox="true"/>
          <p:nvPr/>
        </p:nvSpPr>
        <p:spPr>
          <a:xfrm rot="0">
            <a:off x="687365" y="8808145"/>
            <a:ext cx="15924811" cy="1000125"/>
          </a:xfrm>
          <a:prstGeom prst="rect">
            <a:avLst/>
          </a:prstGeom>
        </p:spPr>
        <p:txBody>
          <a:bodyPr anchor="t" rtlCol="false" tIns="0" lIns="0" bIns="0" rIns="0">
            <a:spAutoFit/>
          </a:bodyPr>
          <a:lstStyle/>
          <a:p>
            <a:pPr algn="l" marL="0" indent="0" lvl="0">
              <a:lnSpc>
                <a:spcPts val="2697"/>
              </a:lnSpc>
            </a:pPr>
            <a:r>
              <a:rPr lang="en-US" sz="2247">
                <a:solidFill>
                  <a:srgbClr val="0B0A0A"/>
                </a:solidFill>
                <a:latin typeface="TT Firs Neue"/>
                <a:ea typeface="TT Firs Neue"/>
                <a:cs typeface="TT Firs Neue"/>
                <a:sym typeface="TT Firs Neue"/>
              </a:rPr>
              <a:t>A </a:t>
            </a:r>
            <a:r>
              <a:rPr lang="en-US" b="true" sz="2247">
                <a:solidFill>
                  <a:srgbClr val="0B0A0A"/>
                </a:solidFill>
                <a:latin typeface="TT Firs Neue Bold"/>
                <a:ea typeface="TT Firs Neue Bold"/>
                <a:cs typeface="TT Firs Neue Bold"/>
                <a:sym typeface="TT Firs Neue Bold"/>
              </a:rPr>
              <a:t>Diatonic </a:t>
            </a:r>
            <a:r>
              <a:rPr lang="en-US" sz="2247">
                <a:solidFill>
                  <a:srgbClr val="0B0A0A"/>
                </a:solidFill>
                <a:latin typeface="TT Firs Neue"/>
                <a:ea typeface="TT Firs Neue"/>
                <a:cs typeface="TT Firs Neue"/>
                <a:sym typeface="TT Firs Neue"/>
              </a:rPr>
              <a:t>scale is a seven‑note scale built from </a:t>
            </a:r>
            <a:r>
              <a:rPr lang="en-US" sz="2247">
                <a:solidFill>
                  <a:srgbClr val="0B0A0A"/>
                </a:solidFill>
                <a:latin typeface="TT Firs Neue"/>
                <a:ea typeface="TT Firs Neue"/>
                <a:cs typeface="TT Firs Neue"/>
                <a:sym typeface="TT Firs Neue"/>
              </a:rPr>
              <a:t>a</a:t>
            </a:r>
            <a:r>
              <a:rPr lang="en-US" sz="2247">
                <a:solidFill>
                  <a:srgbClr val="0B0A0A"/>
                </a:solidFill>
                <a:latin typeface="TT Firs Neue"/>
                <a:ea typeface="TT Firs Neue"/>
                <a:cs typeface="TT Firs Neue"/>
                <a:sym typeface="TT Firs Neue"/>
              </a:rPr>
              <a:t> </a:t>
            </a:r>
            <a:r>
              <a:rPr lang="en-US" sz="2247">
                <a:solidFill>
                  <a:srgbClr val="0B0A0A"/>
                </a:solidFill>
                <a:latin typeface="TT Firs Neue"/>
                <a:ea typeface="TT Firs Neue"/>
                <a:cs typeface="TT Firs Neue"/>
                <a:sym typeface="TT Firs Neue"/>
              </a:rPr>
              <a:t>mi</a:t>
            </a:r>
            <a:r>
              <a:rPr lang="en-US" sz="2247">
                <a:solidFill>
                  <a:srgbClr val="0B0A0A"/>
                </a:solidFill>
                <a:latin typeface="TT Firs Neue"/>
                <a:ea typeface="TT Firs Neue"/>
                <a:cs typeface="TT Firs Neue"/>
                <a:sym typeface="TT Firs Neue"/>
              </a:rPr>
              <a:t>x of</a:t>
            </a:r>
            <a:r>
              <a:rPr lang="en-US" sz="2247">
                <a:solidFill>
                  <a:srgbClr val="0B0A0A"/>
                </a:solidFill>
                <a:latin typeface="TT Firs Neue"/>
                <a:ea typeface="TT Firs Neue"/>
                <a:cs typeface="TT Firs Neue"/>
                <a:sym typeface="TT Firs Neue"/>
              </a:rPr>
              <a:t> </a:t>
            </a:r>
            <a:r>
              <a:rPr lang="en-US" b="true" sz="2247">
                <a:solidFill>
                  <a:srgbClr val="0B0A0A"/>
                </a:solidFill>
                <a:latin typeface="TT Firs Neue Bold"/>
                <a:ea typeface="TT Firs Neue Bold"/>
                <a:cs typeface="TT Firs Neue Bold"/>
                <a:sym typeface="TT Firs Neue Bold"/>
              </a:rPr>
              <a:t>Tones</a:t>
            </a:r>
            <a:r>
              <a:rPr lang="en-US" sz="2247">
                <a:solidFill>
                  <a:srgbClr val="0B0A0A"/>
                </a:solidFill>
                <a:latin typeface="TT Firs Neue"/>
                <a:ea typeface="TT Firs Neue"/>
                <a:cs typeface="TT Firs Neue"/>
                <a:sym typeface="TT Firs Neue"/>
              </a:rPr>
              <a:t> and </a:t>
            </a:r>
            <a:r>
              <a:rPr lang="en-US" b="true" sz="2247">
                <a:solidFill>
                  <a:srgbClr val="0B0A0A"/>
                </a:solidFill>
                <a:latin typeface="TT Firs Neue Bold"/>
                <a:ea typeface="TT Firs Neue Bold"/>
                <a:cs typeface="TT Firs Neue Bold"/>
                <a:sym typeface="TT Firs Neue Bold"/>
              </a:rPr>
              <a:t>Semitones</a:t>
            </a:r>
            <a:r>
              <a:rPr lang="en-US" sz="2247">
                <a:solidFill>
                  <a:srgbClr val="0B0A0A"/>
                </a:solidFill>
                <a:latin typeface="TT Firs Neue"/>
                <a:ea typeface="TT Firs Neue"/>
                <a:cs typeface="TT Firs Neue"/>
                <a:sym typeface="TT Firs Neue"/>
              </a:rPr>
              <a:t> </a:t>
            </a:r>
            <a:r>
              <a:rPr lang="en-US" sz="2247">
                <a:solidFill>
                  <a:srgbClr val="0B0A0A"/>
                </a:solidFill>
                <a:latin typeface="TT Firs Neue"/>
                <a:ea typeface="TT Firs Neue"/>
                <a:cs typeface="TT Firs Neue"/>
                <a:sym typeface="TT Firs Neue"/>
              </a:rPr>
              <a:t>in </a:t>
            </a:r>
            <a:r>
              <a:rPr lang="en-US" sz="2247">
                <a:solidFill>
                  <a:srgbClr val="0B0A0A"/>
                </a:solidFill>
                <a:latin typeface="TT Firs Neue"/>
                <a:ea typeface="TT Firs Neue"/>
                <a:cs typeface="TT Firs Neue"/>
                <a:sym typeface="TT Firs Neue"/>
              </a:rPr>
              <a:t>a </a:t>
            </a:r>
            <a:r>
              <a:rPr lang="en-US" sz="2247">
                <a:solidFill>
                  <a:srgbClr val="0B0A0A"/>
                </a:solidFill>
                <a:latin typeface="TT Firs Neue"/>
                <a:ea typeface="TT Firs Neue"/>
                <a:cs typeface="TT Firs Neue"/>
                <a:sym typeface="TT Firs Neue"/>
              </a:rPr>
              <a:t>fix</a:t>
            </a:r>
            <a:r>
              <a:rPr lang="en-US" sz="2247">
                <a:solidFill>
                  <a:srgbClr val="0B0A0A"/>
                </a:solidFill>
                <a:latin typeface="TT Firs Neue"/>
                <a:ea typeface="TT Firs Neue"/>
                <a:cs typeface="TT Firs Neue"/>
                <a:sym typeface="TT Firs Neue"/>
              </a:rPr>
              <a:t>ed </a:t>
            </a:r>
            <a:r>
              <a:rPr lang="en-US" sz="2247">
                <a:solidFill>
                  <a:srgbClr val="0B0A0A"/>
                </a:solidFill>
                <a:latin typeface="TT Firs Neue"/>
                <a:ea typeface="TT Firs Neue"/>
                <a:cs typeface="TT Firs Neue"/>
                <a:sym typeface="TT Firs Neue"/>
              </a:rPr>
              <a:t>patt</a:t>
            </a:r>
            <a:r>
              <a:rPr lang="en-US" sz="2247">
                <a:solidFill>
                  <a:srgbClr val="0B0A0A"/>
                </a:solidFill>
                <a:latin typeface="TT Firs Neue"/>
                <a:ea typeface="TT Firs Neue"/>
                <a:cs typeface="TT Firs Neue"/>
                <a:sym typeface="TT Firs Neue"/>
              </a:rPr>
              <a:t>ern. Major scales use the fixed pattern T - T - S - T - T - T - S and are therefore Diatonic. The word Diatonic comes from Ancient Greek and means “through the tones” or “stretched through the notes.”</a:t>
            </a:r>
          </a:p>
        </p:txBody>
      </p:sp>
      <p:sp>
        <p:nvSpPr>
          <p:cNvPr name="TextBox 19" id="19"/>
          <p:cNvSpPr txBox="true"/>
          <p:nvPr/>
        </p:nvSpPr>
        <p:spPr>
          <a:xfrm rot="0">
            <a:off x="687365" y="7508086"/>
            <a:ext cx="10604070" cy="1058424"/>
          </a:xfrm>
          <a:prstGeom prst="rect">
            <a:avLst/>
          </a:prstGeom>
        </p:spPr>
        <p:txBody>
          <a:bodyPr anchor="t" rtlCol="false" tIns="0" lIns="0" bIns="0" rIns="0">
            <a:spAutoFit/>
          </a:bodyPr>
          <a:lstStyle/>
          <a:p>
            <a:pPr algn="l" marL="0" indent="0" lvl="0">
              <a:lnSpc>
                <a:spcPts val="6795"/>
              </a:lnSpc>
            </a:pPr>
            <a:r>
              <a:rPr lang="en-US" sz="6795" spc="-373">
                <a:solidFill>
                  <a:srgbClr val="000000"/>
                </a:solidFill>
                <a:latin typeface="Heading Now 71-78"/>
                <a:ea typeface="Heading Now 71-78"/>
                <a:cs typeface="Heading Now 71-78"/>
                <a:sym typeface="Heading Now 71-78"/>
              </a:rPr>
              <a:t>Diatonic</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419061">
            <a:off x="12394994" y="-10734908"/>
            <a:ext cx="6373880" cy="16661921"/>
          </a:xfrm>
          <a:custGeom>
            <a:avLst/>
            <a:gdLst/>
            <a:ahLst/>
            <a:cxnLst/>
            <a:rect r="r" b="b" t="t" l="l"/>
            <a:pathLst>
              <a:path h="16661921" w="6373880">
                <a:moveTo>
                  <a:pt x="0" y="0"/>
                </a:moveTo>
                <a:lnTo>
                  <a:pt x="6373880" y="0"/>
                </a:lnTo>
                <a:lnTo>
                  <a:pt x="6373880" y="16661921"/>
                </a:lnTo>
                <a:lnTo>
                  <a:pt x="0" y="16661921"/>
                </a:lnTo>
                <a:lnTo>
                  <a:pt x="0" y="0"/>
                </a:lnTo>
                <a:close/>
              </a:path>
            </a:pathLst>
          </a:custGeom>
          <a:blipFill>
            <a:blip r:embed="rId4"/>
            <a:stretch>
              <a:fillRect l="0" t="0" r="0" b="0"/>
            </a:stretch>
          </a:blipFill>
        </p:spPr>
      </p:sp>
      <p:grpSp>
        <p:nvGrpSpPr>
          <p:cNvPr name="Group 11" id="11"/>
          <p:cNvGrpSpPr/>
          <p:nvPr/>
        </p:nvGrpSpPr>
        <p:grpSpPr>
          <a:xfrm rot="0">
            <a:off x="1281107" y="3031616"/>
            <a:ext cx="14485265" cy="2912893"/>
            <a:chOff x="0" y="0"/>
            <a:chExt cx="3815049" cy="767182"/>
          </a:xfrm>
        </p:grpSpPr>
        <p:sp>
          <p:nvSpPr>
            <p:cNvPr name="Freeform 12" id="12"/>
            <p:cNvSpPr/>
            <p:nvPr/>
          </p:nvSpPr>
          <p:spPr>
            <a:xfrm flipH="false" flipV="false" rot="0">
              <a:off x="0" y="0"/>
              <a:ext cx="3815049" cy="767182"/>
            </a:xfrm>
            <a:custGeom>
              <a:avLst/>
              <a:gdLst/>
              <a:ahLst/>
              <a:cxnLst/>
              <a:rect r="r" b="b" t="t" l="l"/>
              <a:pathLst>
                <a:path h="767182" w="3815049">
                  <a:moveTo>
                    <a:pt x="0" y="0"/>
                  </a:moveTo>
                  <a:lnTo>
                    <a:pt x="3815049" y="0"/>
                  </a:lnTo>
                  <a:lnTo>
                    <a:pt x="3815049" y="767182"/>
                  </a:lnTo>
                  <a:lnTo>
                    <a:pt x="0" y="767182"/>
                  </a:lnTo>
                  <a:close/>
                </a:path>
              </a:pathLst>
            </a:custGeom>
            <a:solidFill>
              <a:srgbClr val="B0B3BE"/>
            </a:solidFill>
          </p:spPr>
        </p:sp>
        <p:sp>
          <p:nvSpPr>
            <p:cNvPr name="TextBox 13" id="13"/>
            <p:cNvSpPr txBox="true"/>
            <p:nvPr/>
          </p:nvSpPr>
          <p:spPr>
            <a:xfrm>
              <a:off x="0" y="-47625"/>
              <a:ext cx="3815049" cy="814807"/>
            </a:xfrm>
            <a:prstGeom prst="rect">
              <a:avLst/>
            </a:prstGeom>
          </p:spPr>
          <p:txBody>
            <a:bodyPr anchor="ctr" rtlCol="false" tIns="50800" lIns="50800" bIns="50800" rIns="50800"/>
            <a:lstStyle/>
            <a:p>
              <a:pPr algn="ctr">
                <a:lnSpc>
                  <a:spcPts val="3360"/>
                </a:lnSpc>
              </a:pPr>
            </a:p>
          </p:txBody>
        </p:sp>
      </p:grpSp>
      <p:grpSp>
        <p:nvGrpSpPr>
          <p:cNvPr name="Group 14" id="14"/>
          <p:cNvGrpSpPr/>
          <p:nvPr/>
        </p:nvGrpSpPr>
        <p:grpSpPr>
          <a:xfrm rot="0">
            <a:off x="4776822" y="6109066"/>
            <a:ext cx="8268400" cy="4041279"/>
            <a:chOff x="0" y="0"/>
            <a:chExt cx="11024533" cy="5388372"/>
          </a:xfrm>
        </p:grpSpPr>
        <p:sp>
          <p:nvSpPr>
            <p:cNvPr name="Freeform 15" id="15"/>
            <p:cNvSpPr/>
            <p:nvPr/>
          </p:nvSpPr>
          <p:spPr>
            <a:xfrm flipH="false" flipV="false" rot="0">
              <a:off x="0" y="0"/>
              <a:ext cx="5036174" cy="5388372"/>
            </a:xfrm>
            <a:custGeom>
              <a:avLst/>
              <a:gdLst/>
              <a:ahLst/>
              <a:cxnLst/>
              <a:rect r="r" b="b" t="t" l="l"/>
              <a:pathLst>
                <a:path h="5388372" w="5036174">
                  <a:moveTo>
                    <a:pt x="0" y="0"/>
                  </a:moveTo>
                  <a:lnTo>
                    <a:pt x="5036174" y="0"/>
                  </a:lnTo>
                  <a:lnTo>
                    <a:pt x="5036174" y="5388372"/>
                  </a:lnTo>
                  <a:lnTo>
                    <a:pt x="0" y="5388372"/>
                  </a:lnTo>
                  <a:lnTo>
                    <a:pt x="0" y="0"/>
                  </a:lnTo>
                  <a:close/>
                </a:path>
              </a:pathLst>
            </a:custGeom>
            <a:blipFill>
              <a:blip r:embed="rId5"/>
              <a:stretch>
                <a:fillRect l="-100750" t="-41090" r="0" b="0"/>
              </a:stretch>
            </a:blipFill>
          </p:spPr>
        </p:sp>
        <p:grpSp>
          <p:nvGrpSpPr>
            <p:cNvPr name="Group 16" id="16"/>
            <p:cNvGrpSpPr/>
            <p:nvPr/>
          </p:nvGrpSpPr>
          <p:grpSpPr>
            <a:xfrm rot="0">
              <a:off x="0" y="0"/>
              <a:ext cx="192722" cy="1993507"/>
              <a:chOff x="0" y="0"/>
              <a:chExt cx="38069" cy="393779"/>
            </a:xfrm>
          </p:grpSpPr>
          <p:sp>
            <p:nvSpPr>
              <p:cNvPr name="Freeform 17" id="17"/>
              <p:cNvSpPr/>
              <p:nvPr/>
            </p:nvSpPr>
            <p:spPr>
              <a:xfrm flipH="false" flipV="false" rot="0">
                <a:off x="0" y="0"/>
                <a:ext cx="38069" cy="393779"/>
              </a:xfrm>
              <a:custGeom>
                <a:avLst/>
                <a:gdLst/>
                <a:ahLst/>
                <a:cxnLst/>
                <a:rect r="r" b="b" t="t" l="l"/>
                <a:pathLst>
                  <a:path h="393779" w="38069">
                    <a:moveTo>
                      <a:pt x="0" y="0"/>
                    </a:moveTo>
                    <a:lnTo>
                      <a:pt x="38069" y="0"/>
                    </a:lnTo>
                    <a:lnTo>
                      <a:pt x="38069" y="393779"/>
                    </a:lnTo>
                    <a:lnTo>
                      <a:pt x="0" y="393779"/>
                    </a:lnTo>
                    <a:close/>
                  </a:path>
                </a:pathLst>
              </a:custGeom>
              <a:solidFill>
                <a:srgbClr val="000000"/>
              </a:solidFill>
            </p:spPr>
          </p:sp>
          <p:sp>
            <p:nvSpPr>
              <p:cNvPr name="TextBox 18" id="18"/>
              <p:cNvSpPr txBox="true"/>
              <p:nvPr/>
            </p:nvSpPr>
            <p:spPr>
              <a:xfrm>
                <a:off x="0" y="-47625"/>
                <a:ext cx="38069" cy="441404"/>
              </a:xfrm>
              <a:prstGeom prst="rect">
                <a:avLst/>
              </a:prstGeom>
            </p:spPr>
            <p:txBody>
              <a:bodyPr anchor="ctr" rtlCol="false" tIns="50800" lIns="50800" bIns="50800" rIns="50800"/>
              <a:lstStyle/>
              <a:p>
                <a:pPr algn="ctr">
                  <a:lnSpc>
                    <a:spcPts val="3360"/>
                  </a:lnSpc>
                </a:pPr>
              </a:p>
            </p:txBody>
          </p:sp>
        </p:grpSp>
        <p:grpSp>
          <p:nvGrpSpPr>
            <p:cNvPr name="Group 19" id="19"/>
            <p:cNvGrpSpPr/>
            <p:nvPr/>
          </p:nvGrpSpPr>
          <p:grpSpPr>
            <a:xfrm rot="0">
              <a:off x="882277" y="0"/>
              <a:ext cx="724438" cy="1993507"/>
              <a:chOff x="0" y="0"/>
              <a:chExt cx="143099" cy="393779"/>
            </a:xfrm>
          </p:grpSpPr>
          <p:sp>
            <p:nvSpPr>
              <p:cNvPr name="Freeform 20" id="20"/>
              <p:cNvSpPr/>
              <p:nvPr/>
            </p:nvSpPr>
            <p:spPr>
              <a:xfrm flipH="false" flipV="false" rot="0">
                <a:off x="0" y="0"/>
                <a:ext cx="143099" cy="393779"/>
              </a:xfrm>
              <a:custGeom>
                <a:avLst/>
                <a:gdLst/>
                <a:ahLst/>
                <a:cxnLst/>
                <a:rect r="r" b="b" t="t" l="l"/>
                <a:pathLst>
                  <a:path h="393779" w="143099">
                    <a:moveTo>
                      <a:pt x="0" y="0"/>
                    </a:moveTo>
                    <a:lnTo>
                      <a:pt x="143099" y="0"/>
                    </a:lnTo>
                    <a:lnTo>
                      <a:pt x="143099" y="393779"/>
                    </a:lnTo>
                    <a:lnTo>
                      <a:pt x="0" y="393779"/>
                    </a:lnTo>
                    <a:close/>
                  </a:path>
                </a:pathLst>
              </a:custGeom>
              <a:solidFill>
                <a:srgbClr val="000000"/>
              </a:solidFill>
            </p:spPr>
          </p:sp>
          <p:sp>
            <p:nvSpPr>
              <p:cNvPr name="TextBox 21" id="21"/>
              <p:cNvSpPr txBox="true"/>
              <p:nvPr/>
            </p:nvSpPr>
            <p:spPr>
              <a:xfrm>
                <a:off x="0" y="-47625"/>
                <a:ext cx="143099" cy="441404"/>
              </a:xfrm>
              <a:prstGeom prst="rect">
                <a:avLst/>
              </a:prstGeom>
            </p:spPr>
            <p:txBody>
              <a:bodyPr anchor="ctr" rtlCol="false" tIns="50800" lIns="50800" bIns="50800" rIns="50800"/>
              <a:lstStyle/>
              <a:p>
                <a:pPr algn="ctr">
                  <a:lnSpc>
                    <a:spcPts val="3360"/>
                  </a:lnSpc>
                </a:pPr>
              </a:p>
            </p:txBody>
          </p:sp>
        </p:grpSp>
        <p:sp>
          <p:nvSpPr>
            <p:cNvPr name="Freeform 22" id="22"/>
            <p:cNvSpPr/>
            <p:nvPr/>
          </p:nvSpPr>
          <p:spPr>
            <a:xfrm flipH="false" flipV="false" rot="0">
              <a:off x="4934612" y="0"/>
              <a:ext cx="4990604" cy="5388372"/>
            </a:xfrm>
            <a:custGeom>
              <a:avLst/>
              <a:gdLst/>
              <a:ahLst/>
              <a:cxnLst/>
              <a:rect r="r" b="b" t="t" l="l"/>
              <a:pathLst>
                <a:path h="5388372" w="4990604">
                  <a:moveTo>
                    <a:pt x="0" y="0"/>
                  </a:moveTo>
                  <a:lnTo>
                    <a:pt x="4990604" y="0"/>
                  </a:lnTo>
                  <a:lnTo>
                    <a:pt x="4990604" y="5388372"/>
                  </a:lnTo>
                  <a:lnTo>
                    <a:pt x="0" y="5388372"/>
                  </a:lnTo>
                  <a:lnTo>
                    <a:pt x="0" y="0"/>
                  </a:lnTo>
                  <a:close/>
                </a:path>
              </a:pathLst>
            </a:custGeom>
            <a:blipFill>
              <a:blip r:embed="rId5"/>
              <a:stretch>
                <a:fillRect l="-27158" t="-41090" r="-75425" b="0"/>
              </a:stretch>
            </a:blipFill>
          </p:spPr>
        </p:sp>
        <p:grpSp>
          <p:nvGrpSpPr>
            <p:cNvPr name="Group 23" id="23"/>
            <p:cNvGrpSpPr/>
            <p:nvPr/>
          </p:nvGrpSpPr>
          <p:grpSpPr>
            <a:xfrm rot="0">
              <a:off x="4451908" y="0"/>
              <a:ext cx="788135" cy="1993507"/>
              <a:chOff x="0" y="0"/>
              <a:chExt cx="155681" cy="393779"/>
            </a:xfrm>
          </p:grpSpPr>
          <p:sp>
            <p:nvSpPr>
              <p:cNvPr name="Freeform 24" id="24"/>
              <p:cNvSpPr/>
              <p:nvPr/>
            </p:nvSpPr>
            <p:spPr>
              <a:xfrm flipH="false" flipV="false" rot="0">
                <a:off x="0" y="0"/>
                <a:ext cx="155681" cy="393779"/>
              </a:xfrm>
              <a:custGeom>
                <a:avLst/>
                <a:gdLst/>
                <a:ahLst/>
                <a:cxnLst/>
                <a:rect r="r" b="b" t="t" l="l"/>
                <a:pathLst>
                  <a:path h="393779" w="155681">
                    <a:moveTo>
                      <a:pt x="0" y="0"/>
                    </a:moveTo>
                    <a:lnTo>
                      <a:pt x="155681" y="0"/>
                    </a:lnTo>
                    <a:lnTo>
                      <a:pt x="155681" y="393779"/>
                    </a:lnTo>
                    <a:lnTo>
                      <a:pt x="0" y="393779"/>
                    </a:lnTo>
                    <a:close/>
                  </a:path>
                </a:pathLst>
              </a:custGeom>
              <a:solidFill>
                <a:srgbClr val="000000"/>
              </a:solidFill>
            </p:spPr>
          </p:sp>
          <p:sp>
            <p:nvSpPr>
              <p:cNvPr name="TextBox 25" id="25"/>
              <p:cNvSpPr txBox="true"/>
              <p:nvPr/>
            </p:nvSpPr>
            <p:spPr>
              <a:xfrm>
                <a:off x="0" y="-47625"/>
                <a:ext cx="155681" cy="441404"/>
              </a:xfrm>
              <a:prstGeom prst="rect">
                <a:avLst/>
              </a:prstGeom>
            </p:spPr>
            <p:txBody>
              <a:bodyPr anchor="ctr" rtlCol="false" tIns="50800" lIns="50800" bIns="50800" rIns="50800"/>
              <a:lstStyle/>
              <a:p>
                <a:pPr algn="ctr">
                  <a:lnSpc>
                    <a:spcPts val="3360"/>
                  </a:lnSpc>
                </a:pPr>
              </a:p>
            </p:txBody>
          </p:sp>
        </p:grpSp>
        <p:sp>
          <p:nvSpPr>
            <p:cNvPr name="TextBox 26" id="26"/>
            <p:cNvSpPr txBox="true"/>
            <p:nvPr/>
          </p:nvSpPr>
          <p:spPr>
            <a:xfrm rot="0">
              <a:off x="532692" y="4062223"/>
              <a:ext cx="10491841" cy="638175"/>
            </a:xfrm>
            <a:prstGeom prst="rect">
              <a:avLst/>
            </a:prstGeom>
          </p:spPr>
          <p:txBody>
            <a:bodyPr anchor="t" rtlCol="false" tIns="0" lIns="0" bIns="0" rIns="0">
              <a:spAutoFit/>
            </a:bodyPr>
            <a:lstStyle/>
            <a:p>
              <a:pPr algn="l" marL="0" indent="0" lvl="0">
                <a:lnSpc>
                  <a:spcPts val="3897"/>
                </a:lnSpc>
              </a:pPr>
              <a:r>
                <a:rPr lang="en-US" b="true" sz="3247">
                  <a:solidFill>
                    <a:srgbClr val="FF751F"/>
                  </a:solidFill>
                  <a:latin typeface="TT Firs Neue Bold"/>
                  <a:ea typeface="TT Firs Neue Bold"/>
                  <a:cs typeface="TT Firs Neue Bold"/>
                  <a:sym typeface="TT Firs Neue Bold"/>
                </a:rPr>
                <a:t>1      2      3     4      5     6              8</a:t>
              </a:r>
            </a:p>
          </p:txBody>
        </p:sp>
        <p:sp>
          <p:nvSpPr>
            <p:cNvPr name="TextBox 27" id="27"/>
            <p:cNvSpPr txBox="true"/>
            <p:nvPr/>
          </p:nvSpPr>
          <p:spPr>
            <a:xfrm rot="0">
              <a:off x="8792067" y="3847771"/>
              <a:ext cx="2020143" cy="1285875"/>
            </a:xfrm>
            <a:prstGeom prst="rect">
              <a:avLst/>
            </a:prstGeom>
          </p:spPr>
          <p:txBody>
            <a:bodyPr anchor="t" rtlCol="false" tIns="0" lIns="0" bIns="0" rIns="0">
              <a:spAutoFit/>
            </a:bodyPr>
            <a:lstStyle/>
            <a:p>
              <a:pPr algn="just" marL="0" indent="0" lvl="0">
                <a:lnSpc>
                  <a:spcPts val="3897"/>
                </a:lnSpc>
              </a:pPr>
              <a:r>
                <a:rPr lang="en-US" sz="3247">
                  <a:solidFill>
                    <a:srgbClr val="FF751F"/>
                  </a:solidFill>
                  <a:latin typeface="TT Firs Neue"/>
                  <a:ea typeface="TT Firs Neue"/>
                  <a:cs typeface="TT Firs Neue"/>
                  <a:sym typeface="TT Firs Neue"/>
                </a:rPr>
                <a:t>                                                   or </a:t>
              </a:r>
              <a:r>
                <a:rPr lang="en-US" b="true" sz="3247">
                  <a:solidFill>
                    <a:srgbClr val="FF751F"/>
                  </a:solidFill>
                  <a:latin typeface="TT Firs Neue Bold"/>
                  <a:ea typeface="TT Firs Neue Bold"/>
                  <a:cs typeface="TT Firs Neue Bold"/>
                  <a:sym typeface="TT Firs Neue Bold"/>
                </a:rPr>
                <a:t>1</a:t>
              </a:r>
            </a:p>
          </p:txBody>
        </p:sp>
        <p:grpSp>
          <p:nvGrpSpPr>
            <p:cNvPr name="Group 28" id="28"/>
            <p:cNvGrpSpPr/>
            <p:nvPr/>
          </p:nvGrpSpPr>
          <p:grpSpPr>
            <a:xfrm rot="0">
              <a:off x="2305215" y="0"/>
              <a:ext cx="724438" cy="1993507"/>
              <a:chOff x="0" y="0"/>
              <a:chExt cx="143099" cy="393779"/>
            </a:xfrm>
          </p:grpSpPr>
          <p:sp>
            <p:nvSpPr>
              <p:cNvPr name="Freeform 29" id="29"/>
              <p:cNvSpPr/>
              <p:nvPr/>
            </p:nvSpPr>
            <p:spPr>
              <a:xfrm flipH="false" flipV="false" rot="0">
                <a:off x="0" y="0"/>
                <a:ext cx="143099" cy="393779"/>
              </a:xfrm>
              <a:custGeom>
                <a:avLst/>
                <a:gdLst/>
                <a:ahLst/>
                <a:cxnLst/>
                <a:rect r="r" b="b" t="t" l="l"/>
                <a:pathLst>
                  <a:path h="393779" w="143099">
                    <a:moveTo>
                      <a:pt x="0" y="0"/>
                    </a:moveTo>
                    <a:lnTo>
                      <a:pt x="143099" y="0"/>
                    </a:lnTo>
                    <a:lnTo>
                      <a:pt x="143099" y="393779"/>
                    </a:lnTo>
                    <a:lnTo>
                      <a:pt x="0" y="393779"/>
                    </a:lnTo>
                    <a:close/>
                  </a:path>
                </a:pathLst>
              </a:custGeom>
              <a:solidFill>
                <a:srgbClr val="000000"/>
              </a:solidFill>
            </p:spPr>
          </p:sp>
          <p:sp>
            <p:nvSpPr>
              <p:cNvPr name="TextBox 30" id="30"/>
              <p:cNvSpPr txBox="true"/>
              <p:nvPr/>
            </p:nvSpPr>
            <p:spPr>
              <a:xfrm>
                <a:off x="0" y="-47625"/>
                <a:ext cx="143099" cy="441404"/>
              </a:xfrm>
              <a:prstGeom prst="rect">
                <a:avLst/>
              </a:prstGeom>
            </p:spPr>
            <p:txBody>
              <a:bodyPr anchor="ctr" rtlCol="false" tIns="50800" lIns="50800" bIns="50800" rIns="50800"/>
              <a:lstStyle/>
              <a:p>
                <a:pPr algn="ctr">
                  <a:lnSpc>
                    <a:spcPts val="3360"/>
                  </a:lnSpc>
                </a:pPr>
              </a:p>
            </p:txBody>
          </p:sp>
        </p:grpSp>
        <p:grpSp>
          <p:nvGrpSpPr>
            <p:cNvPr name="Group 31" id="31"/>
            <p:cNvGrpSpPr/>
            <p:nvPr/>
          </p:nvGrpSpPr>
          <p:grpSpPr>
            <a:xfrm rot="0">
              <a:off x="5900444" y="0"/>
              <a:ext cx="788135" cy="1993507"/>
              <a:chOff x="0" y="0"/>
              <a:chExt cx="155681" cy="393779"/>
            </a:xfrm>
          </p:grpSpPr>
          <p:sp>
            <p:nvSpPr>
              <p:cNvPr name="Freeform 32" id="32"/>
              <p:cNvSpPr/>
              <p:nvPr/>
            </p:nvSpPr>
            <p:spPr>
              <a:xfrm flipH="false" flipV="false" rot="0">
                <a:off x="0" y="0"/>
                <a:ext cx="155681" cy="393779"/>
              </a:xfrm>
              <a:custGeom>
                <a:avLst/>
                <a:gdLst/>
                <a:ahLst/>
                <a:cxnLst/>
                <a:rect r="r" b="b" t="t" l="l"/>
                <a:pathLst>
                  <a:path h="393779" w="155681">
                    <a:moveTo>
                      <a:pt x="0" y="0"/>
                    </a:moveTo>
                    <a:lnTo>
                      <a:pt x="155681" y="0"/>
                    </a:lnTo>
                    <a:lnTo>
                      <a:pt x="155681" y="393779"/>
                    </a:lnTo>
                    <a:lnTo>
                      <a:pt x="0" y="393779"/>
                    </a:lnTo>
                    <a:close/>
                  </a:path>
                </a:pathLst>
              </a:custGeom>
              <a:solidFill>
                <a:srgbClr val="000000"/>
              </a:solidFill>
            </p:spPr>
          </p:sp>
          <p:sp>
            <p:nvSpPr>
              <p:cNvPr name="TextBox 33" id="33"/>
              <p:cNvSpPr txBox="true"/>
              <p:nvPr/>
            </p:nvSpPr>
            <p:spPr>
              <a:xfrm>
                <a:off x="0" y="-47625"/>
                <a:ext cx="155681" cy="441404"/>
              </a:xfrm>
              <a:prstGeom prst="rect">
                <a:avLst/>
              </a:prstGeom>
            </p:spPr>
            <p:txBody>
              <a:bodyPr anchor="ctr" rtlCol="false" tIns="50800" lIns="50800" bIns="50800" rIns="50800"/>
              <a:lstStyle/>
              <a:p>
                <a:pPr algn="ctr">
                  <a:lnSpc>
                    <a:spcPts val="3360"/>
                  </a:lnSpc>
                </a:pPr>
              </a:p>
            </p:txBody>
          </p:sp>
        </p:grpSp>
        <p:grpSp>
          <p:nvGrpSpPr>
            <p:cNvPr name="Group 34" id="34"/>
            <p:cNvGrpSpPr/>
            <p:nvPr/>
          </p:nvGrpSpPr>
          <p:grpSpPr>
            <a:xfrm rot="0">
              <a:off x="8110979" y="1125326"/>
              <a:ext cx="788135" cy="1568860"/>
              <a:chOff x="0" y="0"/>
              <a:chExt cx="155681" cy="309898"/>
            </a:xfrm>
          </p:grpSpPr>
          <p:sp>
            <p:nvSpPr>
              <p:cNvPr name="Freeform 35" id="35"/>
              <p:cNvSpPr/>
              <p:nvPr/>
            </p:nvSpPr>
            <p:spPr>
              <a:xfrm flipH="false" flipV="false" rot="0">
                <a:off x="0" y="0"/>
                <a:ext cx="155681" cy="309898"/>
              </a:xfrm>
              <a:custGeom>
                <a:avLst/>
                <a:gdLst/>
                <a:ahLst/>
                <a:cxnLst/>
                <a:rect r="r" b="b" t="t" l="l"/>
                <a:pathLst>
                  <a:path h="309898" w="155681">
                    <a:moveTo>
                      <a:pt x="0" y="0"/>
                    </a:moveTo>
                    <a:lnTo>
                      <a:pt x="155681" y="0"/>
                    </a:lnTo>
                    <a:lnTo>
                      <a:pt x="155681" y="309898"/>
                    </a:lnTo>
                    <a:lnTo>
                      <a:pt x="0" y="309898"/>
                    </a:lnTo>
                    <a:close/>
                  </a:path>
                </a:pathLst>
              </a:custGeom>
              <a:solidFill>
                <a:srgbClr val="000000"/>
              </a:solidFill>
            </p:spPr>
          </p:sp>
          <p:sp>
            <p:nvSpPr>
              <p:cNvPr name="TextBox 36" id="36"/>
              <p:cNvSpPr txBox="true"/>
              <p:nvPr/>
            </p:nvSpPr>
            <p:spPr>
              <a:xfrm>
                <a:off x="0" y="-47625"/>
                <a:ext cx="155681" cy="357523"/>
              </a:xfrm>
              <a:prstGeom prst="rect">
                <a:avLst/>
              </a:prstGeom>
            </p:spPr>
            <p:txBody>
              <a:bodyPr anchor="ctr" rtlCol="false" tIns="50800" lIns="50800" bIns="50800" rIns="50800"/>
              <a:lstStyle/>
              <a:p>
                <a:pPr algn="ctr">
                  <a:lnSpc>
                    <a:spcPts val="3360"/>
                  </a:lnSpc>
                </a:pPr>
              </a:p>
            </p:txBody>
          </p:sp>
        </p:grpSp>
        <p:sp>
          <p:nvSpPr>
            <p:cNvPr name="TextBox 37" id="37"/>
            <p:cNvSpPr txBox="true"/>
            <p:nvPr/>
          </p:nvSpPr>
          <p:spPr>
            <a:xfrm rot="0">
              <a:off x="8306827" y="1271581"/>
              <a:ext cx="2020143" cy="1285875"/>
            </a:xfrm>
            <a:prstGeom prst="rect">
              <a:avLst/>
            </a:prstGeom>
          </p:spPr>
          <p:txBody>
            <a:bodyPr anchor="t" rtlCol="false" tIns="0" lIns="0" bIns="0" rIns="0">
              <a:spAutoFit/>
            </a:bodyPr>
            <a:lstStyle/>
            <a:p>
              <a:pPr algn="just" marL="0" indent="0" lvl="0">
                <a:lnSpc>
                  <a:spcPts val="3897"/>
                </a:lnSpc>
              </a:pPr>
              <a:r>
                <a:rPr lang="en-US" sz="3247">
                  <a:solidFill>
                    <a:srgbClr val="FF751F"/>
                  </a:solidFill>
                  <a:latin typeface="TT Firs Neue"/>
                  <a:ea typeface="TT Firs Neue"/>
                  <a:cs typeface="TT Firs Neue"/>
                  <a:sym typeface="TT Firs Neue"/>
                </a:rPr>
                <a:t>                                 </a:t>
              </a:r>
              <a:r>
                <a:rPr lang="en-US" b="true" sz="3247">
                  <a:solidFill>
                    <a:srgbClr val="FF751F"/>
                  </a:solidFill>
                  <a:latin typeface="TT Firs Neue Bold"/>
                  <a:ea typeface="TT Firs Neue Bold"/>
                  <a:cs typeface="TT Firs Neue Bold"/>
                  <a:sym typeface="TT Firs Neue Bold"/>
                </a:rPr>
                <a:t>7</a:t>
              </a:r>
            </a:p>
          </p:txBody>
        </p:sp>
        <p:grpSp>
          <p:nvGrpSpPr>
            <p:cNvPr name="Group 38" id="38"/>
            <p:cNvGrpSpPr/>
            <p:nvPr/>
          </p:nvGrpSpPr>
          <p:grpSpPr>
            <a:xfrm rot="0">
              <a:off x="9559514" y="128573"/>
              <a:ext cx="365702" cy="2107693"/>
              <a:chOff x="0" y="0"/>
              <a:chExt cx="72237" cy="416335"/>
            </a:xfrm>
          </p:grpSpPr>
          <p:sp>
            <p:nvSpPr>
              <p:cNvPr name="Freeform 39" id="39"/>
              <p:cNvSpPr/>
              <p:nvPr/>
            </p:nvSpPr>
            <p:spPr>
              <a:xfrm flipH="false" flipV="false" rot="0">
                <a:off x="0" y="0"/>
                <a:ext cx="72237" cy="416335"/>
              </a:xfrm>
              <a:custGeom>
                <a:avLst/>
                <a:gdLst/>
                <a:ahLst/>
                <a:cxnLst/>
                <a:rect r="r" b="b" t="t" l="l"/>
                <a:pathLst>
                  <a:path h="416335" w="72237">
                    <a:moveTo>
                      <a:pt x="0" y="0"/>
                    </a:moveTo>
                    <a:lnTo>
                      <a:pt x="72237" y="0"/>
                    </a:lnTo>
                    <a:lnTo>
                      <a:pt x="72237" y="416335"/>
                    </a:lnTo>
                    <a:lnTo>
                      <a:pt x="0" y="416335"/>
                    </a:lnTo>
                    <a:close/>
                  </a:path>
                </a:pathLst>
              </a:custGeom>
              <a:solidFill>
                <a:srgbClr val="000000"/>
              </a:solidFill>
            </p:spPr>
          </p:sp>
          <p:sp>
            <p:nvSpPr>
              <p:cNvPr name="TextBox 40" id="40"/>
              <p:cNvSpPr txBox="true"/>
              <p:nvPr/>
            </p:nvSpPr>
            <p:spPr>
              <a:xfrm>
                <a:off x="0" y="-47625"/>
                <a:ext cx="72237" cy="463960"/>
              </a:xfrm>
              <a:prstGeom prst="rect">
                <a:avLst/>
              </a:prstGeom>
            </p:spPr>
            <p:txBody>
              <a:bodyPr anchor="ctr" rtlCol="false" tIns="50800" lIns="50800" bIns="50800" rIns="50800"/>
              <a:lstStyle/>
              <a:p>
                <a:pPr algn="ctr">
                  <a:lnSpc>
                    <a:spcPts val="3360"/>
                  </a:lnSpc>
                </a:pPr>
              </a:p>
            </p:txBody>
          </p:sp>
        </p:grpSp>
        <p:grpSp>
          <p:nvGrpSpPr>
            <p:cNvPr name="Group 41" id="41"/>
            <p:cNvGrpSpPr/>
            <p:nvPr/>
          </p:nvGrpSpPr>
          <p:grpSpPr>
            <a:xfrm rot="0">
              <a:off x="7688829" y="3278386"/>
              <a:ext cx="722238" cy="968804"/>
              <a:chOff x="0" y="0"/>
              <a:chExt cx="142664" cy="191369"/>
            </a:xfrm>
          </p:grpSpPr>
          <p:sp>
            <p:nvSpPr>
              <p:cNvPr name="Freeform 42" id="42"/>
              <p:cNvSpPr/>
              <p:nvPr/>
            </p:nvSpPr>
            <p:spPr>
              <a:xfrm flipH="false" flipV="false" rot="0">
                <a:off x="0" y="0"/>
                <a:ext cx="142664" cy="191369"/>
              </a:xfrm>
              <a:custGeom>
                <a:avLst/>
                <a:gdLst/>
                <a:ahLst/>
                <a:cxnLst/>
                <a:rect r="r" b="b" t="t" l="l"/>
                <a:pathLst>
                  <a:path h="191369" w="142664">
                    <a:moveTo>
                      <a:pt x="0" y="0"/>
                    </a:moveTo>
                    <a:lnTo>
                      <a:pt x="142664" y="0"/>
                    </a:lnTo>
                    <a:lnTo>
                      <a:pt x="142664" y="191369"/>
                    </a:lnTo>
                    <a:lnTo>
                      <a:pt x="0" y="191369"/>
                    </a:lnTo>
                    <a:close/>
                  </a:path>
                </a:pathLst>
              </a:custGeom>
              <a:solidFill>
                <a:srgbClr val="FEFEFE"/>
              </a:solidFill>
            </p:spPr>
          </p:sp>
          <p:sp>
            <p:nvSpPr>
              <p:cNvPr name="TextBox 43" id="43"/>
              <p:cNvSpPr txBox="true"/>
              <p:nvPr/>
            </p:nvSpPr>
            <p:spPr>
              <a:xfrm>
                <a:off x="0" y="-47625"/>
                <a:ext cx="142664" cy="238994"/>
              </a:xfrm>
              <a:prstGeom prst="rect">
                <a:avLst/>
              </a:prstGeom>
            </p:spPr>
            <p:txBody>
              <a:bodyPr anchor="ctr" rtlCol="false" tIns="50800" lIns="50800" bIns="50800" rIns="50800"/>
              <a:lstStyle/>
              <a:p>
                <a:pPr algn="ctr">
                  <a:lnSpc>
                    <a:spcPts val="3360"/>
                  </a:lnSpc>
                </a:pPr>
              </a:p>
            </p:txBody>
          </p:sp>
        </p:grpSp>
      </p:grpSp>
      <p:sp>
        <p:nvSpPr>
          <p:cNvPr name="Freeform 44" id="44"/>
          <p:cNvSpPr/>
          <p:nvPr/>
        </p:nvSpPr>
        <p:spPr>
          <a:xfrm flipH="false" flipV="false" rot="0">
            <a:off x="4475757" y="3926966"/>
            <a:ext cx="8095965" cy="1782050"/>
          </a:xfrm>
          <a:custGeom>
            <a:avLst/>
            <a:gdLst/>
            <a:ahLst/>
            <a:cxnLst/>
            <a:rect r="r" b="b" t="t" l="l"/>
            <a:pathLst>
              <a:path h="1782050" w="8095965">
                <a:moveTo>
                  <a:pt x="0" y="0"/>
                </a:moveTo>
                <a:lnTo>
                  <a:pt x="8095965" y="0"/>
                </a:lnTo>
                <a:lnTo>
                  <a:pt x="8095965" y="1782050"/>
                </a:lnTo>
                <a:lnTo>
                  <a:pt x="0" y="1782050"/>
                </a:lnTo>
                <a:lnTo>
                  <a:pt x="0" y="0"/>
                </a:lnTo>
                <a:close/>
              </a:path>
            </a:pathLst>
          </a:custGeom>
          <a:blipFill>
            <a:blip r:embed="rId6"/>
            <a:stretch>
              <a:fillRect l="0" t="0" r="0" b="0"/>
            </a:stretch>
          </a:blipFill>
        </p:spPr>
      </p:sp>
      <p:grpSp>
        <p:nvGrpSpPr>
          <p:cNvPr name="Group 45" id="45"/>
          <p:cNvGrpSpPr/>
          <p:nvPr/>
        </p:nvGrpSpPr>
        <p:grpSpPr>
          <a:xfrm rot="0">
            <a:off x="1279025" y="1842406"/>
            <a:ext cx="14485265" cy="970135"/>
            <a:chOff x="0" y="0"/>
            <a:chExt cx="3815049" cy="255509"/>
          </a:xfrm>
        </p:grpSpPr>
        <p:sp>
          <p:nvSpPr>
            <p:cNvPr name="Freeform 46" id="46"/>
            <p:cNvSpPr/>
            <p:nvPr/>
          </p:nvSpPr>
          <p:spPr>
            <a:xfrm flipH="false" flipV="false" rot="0">
              <a:off x="0" y="0"/>
              <a:ext cx="3815049" cy="255509"/>
            </a:xfrm>
            <a:custGeom>
              <a:avLst/>
              <a:gdLst/>
              <a:ahLst/>
              <a:cxnLst/>
              <a:rect r="r" b="b" t="t" l="l"/>
              <a:pathLst>
                <a:path h="255509" w="3815049">
                  <a:moveTo>
                    <a:pt x="0" y="0"/>
                  </a:moveTo>
                  <a:lnTo>
                    <a:pt x="3815049" y="0"/>
                  </a:lnTo>
                  <a:lnTo>
                    <a:pt x="3815049" y="255509"/>
                  </a:lnTo>
                  <a:lnTo>
                    <a:pt x="0" y="255509"/>
                  </a:lnTo>
                  <a:close/>
                </a:path>
              </a:pathLst>
            </a:custGeom>
            <a:solidFill>
              <a:srgbClr val="B0B3BE"/>
            </a:solidFill>
          </p:spPr>
        </p:sp>
        <p:sp>
          <p:nvSpPr>
            <p:cNvPr name="TextBox 47" id="47"/>
            <p:cNvSpPr txBox="true"/>
            <p:nvPr/>
          </p:nvSpPr>
          <p:spPr>
            <a:xfrm>
              <a:off x="0" y="-47625"/>
              <a:ext cx="3815049" cy="303134"/>
            </a:xfrm>
            <a:prstGeom prst="rect">
              <a:avLst/>
            </a:prstGeom>
          </p:spPr>
          <p:txBody>
            <a:bodyPr anchor="ctr" rtlCol="false" tIns="50800" lIns="50800" bIns="50800" rIns="50800"/>
            <a:lstStyle/>
            <a:p>
              <a:pPr algn="ctr">
                <a:lnSpc>
                  <a:spcPts val="3360"/>
                </a:lnSpc>
              </a:pPr>
            </a:p>
          </p:txBody>
        </p:sp>
      </p:grpSp>
      <p:sp>
        <p:nvSpPr>
          <p:cNvPr name="TextBox 48" id="48"/>
          <p:cNvSpPr txBox="true"/>
          <p:nvPr/>
        </p:nvSpPr>
        <p:spPr>
          <a:xfrm rot="0">
            <a:off x="1465545" y="3203066"/>
            <a:ext cx="14116389" cy="590550"/>
          </a:xfrm>
          <a:prstGeom prst="rect">
            <a:avLst/>
          </a:prstGeom>
        </p:spPr>
        <p:txBody>
          <a:bodyPr anchor="t" rtlCol="false" tIns="0" lIns="0" bIns="0" rIns="0">
            <a:spAutoFit/>
          </a:bodyPr>
          <a:lstStyle/>
          <a:p>
            <a:pPr algn="ctr">
              <a:lnSpc>
                <a:spcPts val="2398"/>
              </a:lnSpc>
            </a:pPr>
            <a:r>
              <a:rPr lang="en-US" sz="1998">
                <a:solidFill>
                  <a:srgbClr val="0B0A0A"/>
                </a:solidFill>
                <a:latin typeface="TT Firs Neue"/>
                <a:ea typeface="TT Firs Neue"/>
                <a:cs typeface="TT Firs Neue"/>
                <a:sym typeface="TT Firs Neue"/>
              </a:rPr>
              <a:t>Any major scale that does not start on C needs at least one sharp or flat so it can follow the </a:t>
            </a:r>
          </a:p>
          <a:p>
            <a:pPr algn="ctr" marL="0" indent="0" lvl="0">
              <a:lnSpc>
                <a:spcPts val="2398"/>
              </a:lnSpc>
            </a:pPr>
            <a:r>
              <a:rPr lang="en-US" sz="1998">
                <a:solidFill>
                  <a:srgbClr val="0B0A0A"/>
                </a:solidFill>
                <a:latin typeface="TT Firs Neue"/>
                <a:ea typeface="TT Firs Neue"/>
                <a:cs typeface="TT Firs Neue"/>
                <a:sym typeface="TT Firs Neue"/>
              </a:rPr>
              <a:t>correct pattern of tones and semitones.</a:t>
            </a:r>
          </a:p>
        </p:txBody>
      </p:sp>
      <p:sp>
        <p:nvSpPr>
          <p:cNvPr name="TextBox 49" id="49"/>
          <p:cNvSpPr txBox="true"/>
          <p:nvPr/>
        </p:nvSpPr>
        <p:spPr>
          <a:xfrm rot="0">
            <a:off x="812901" y="209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G Major Scale</a:t>
            </a:r>
          </a:p>
        </p:txBody>
      </p:sp>
      <p:sp>
        <p:nvSpPr>
          <p:cNvPr name="TextBox 50" id="50"/>
          <p:cNvSpPr txBox="true"/>
          <p:nvPr/>
        </p:nvSpPr>
        <p:spPr>
          <a:xfrm rot="0">
            <a:off x="1090545" y="1229534"/>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12</a:t>
            </a:r>
          </a:p>
        </p:txBody>
      </p:sp>
      <p:sp>
        <p:nvSpPr>
          <p:cNvPr name="TextBox 51" id="51"/>
          <p:cNvSpPr txBox="true"/>
          <p:nvPr/>
        </p:nvSpPr>
        <p:spPr>
          <a:xfrm rot="0">
            <a:off x="1465545" y="1980895"/>
            <a:ext cx="8982874" cy="590550"/>
          </a:xfrm>
          <a:prstGeom prst="rect">
            <a:avLst/>
          </a:prstGeom>
        </p:spPr>
        <p:txBody>
          <a:bodyPr anchor="t" rtlCol="false" tIns="0" lIns="0" bIns="0" rIns="0">
            <a:spAutoFit/>
          </a:bodyPr>
          <a:lstStyle/>
          <a:p>
            <a:pPr algn="l" marL="0" indent="0" lvl="0">
              <a:lnSpc>
                <a:spcPts val="2398"/>
              </a:lnSpc>
            </a:pPr>
            <a:r>
              <a:rPr lang="en-US" sz="1998">
                <a:solidFill>
                  <a:srgbClr val="0B0A0A"/>
                </a:solidFill>
                <a:latin typeface="TT Firs Neue"/>
                <a:ea typeface="TT Firs Neue"/>
                <a:cs typeface="TT Firs Neue"/>
                <a:sym typeface="TT Firs Neue"/>
              </a:rPr>
              <a:t>G Major is a </a:t>
            </a:r>
            <a:r>
              <a:rPr lang="en-US" b="true" sz="1998">
                <a:solidFill>
                  <a:srgbClr val="0B0A0A"/>
                </a:solidFill>
                <a:latin typeface="TT Firs Neue Bold"/>
                <a:ea typeface="TT Firs Neue Bold"/>
                <a:cs typeface="TT Firs Neue Bold"/>
                <a:sym typeface="TT Firs Neue Bold"/>
              </a:rPr>
              <a:t>Major Scale</a:t>
            </a:r>
            <a:r>
              <a:rPr lang="en-US" sz="1998">
                <a:solidFill>
                  <a:srgbClr val="0B0A0A"/>
                </a:solidFill>
                <a:latin typeface="TT Firs Neue"/>
                <a:ea typeface="TT Firs Neue"/>
                <a:cs typeface="TT Firs Neue"/>
                <a:sym typeface="TT Firs Neue"/>
              </a:rPr>
              <a:t> and therefore uses the same interval pattern of Tones and Semitones as C Major (as they are both Major Scales):</a:t>
            </a:r>
          </a:p>
        </p:txBody>
      </p:sp>
      <p:sp>
        <p:nvSpPr>
          <p:cNvPr name="TextBox 52" id="52"/>
          <p:cNvSpPr txBox="true"/>
          <p:nvPr/>
        </p:nvSpPr>
        <p:spPr>
          <a:xfrm rot="0">
            <a:off x="10905795" y="2047570"/>
            <a:ext cx="4858495" cy="542925"/>
          </a:xfrm>
          <a:prstGeom prst="rect">
            <a:avLst/>
          </a:prstGeom>
        </p:spPr>
        <p:txBody>
          <a:bodyPr anchor="t" rtlCol="false" tIns="0" lIns="0" bIns="0" rIns="0">
            <a:spAutoFit/>
          </a:bodyPr>
          <a:lstStyle/>
          <a:p>
            <a:pPr algn="l" marL="0" indent="0" lvl="0">
              <a:lnSpc>
                <a:spcPts val="4318"/>
              </a:lnSpc>
            </a:pPr>
            <a:r>
              <a:rPr lang="en-US" sz="3598">
                <a:solidFill>
                  <a:srgbClr val="263A99"/>
                </a:solidFill>
                <a:latin typeface="TT Firs Neue"/>
                <a:ea typeface="TT Firs Neue"/>
                <a:cs typeface="TT Firs Neue"/>
                <a:sym typeface="TT Firs Neue"/>
              </a:rPr>
              <a:t>T - T - S - T - T - T - S</a:t>
            </a:r>
          </a:p>
        </p:txBody>
      </p:sp>
      <p:grpSp>
        <p:nvGrpSpPr>
          <p:cNvPr name="Group 53" id="53"/>
          <p:cNvGrpSpPr/>
          <p:nvPr/>
        </p:nvGrpSpPr>
        <p:grpSpPr>
          <a:xfrm rot="0">
            <a:off x="12885979" y="6995881"/>
            <a:ext cx="5023585" cy="1991870"/>
            <a:chOff x="0" y="0"/>
            <a:chExt cx="1323084" cy="524608"/>
          </a:xfrm>
        </p:grpSpPr>
        <p:sp>
          <p:nvSpPr>
            <p:cNvPr name="Freeform 54" id="54"/>
            <p:cNvSpPr/>
            <p:nvPr/>
          </p:nvSpPr>
          <p:spPr>
            <a:xfrm flipH="false" flipV="false" rot="0">
              <a:off x="0" y="0"/>
              <a:ext cx="1323084" cy="524608"/>
            </a:xfrm>
            <a:custGeom>
              <a:avLst/>
              <a:gdLst/>
              <a:ahLst/>
              <a:cxnLst/>
              <a:rect r="r" b="b" t="t" l="l"/>
              <a:pathLst>
                <a:path h="524608" w="1323084">
                  <a:moveTo>
                    <a:pt x="0" y="0"/>
                  </a:moveTo>
                  <a:lnTo>
                    <a:pt x="1323084" y="0"/>
                  </a:lnTo>
                  <a:lnTo>
                    <a:pt x="1323084" y="524608"/>
                  </a:lnTo>
                  <a:lnTo>
                    <a:pt x="0" y="524608"/>
                  </a:lnTo>
                  <a:close/>
                </a:path>
              </a:pathLst>
            </a:custGeom>
            <a:solidFill>
              <a:srgbClr val="D9D9D9"/>
            </a:solidFill>
          </p:spPr>
        </p:sp>
        <p:sp>
          <p:nvSpPr>
            <p:cNvPr name="TextBox 55" id="55"/>
            <p:cNvSpPr txBox="true"/>
            <p:nvPr/>
          </p:nvSpPr>
          <p:spPr>
            <a:xfrm>
              <a:off x="0" y="-47625"/>
              <a:ext cx="1323084" cy="572233"/>
            </a:xfrm>
            <a:prstGeom prst="rect">
              <a:avLst/>
            </a:prstGeom>
          </p:spPr>
          <p:txBody>
            <a:bodyPr anchor="ctr" rtlCol="false" tIns="50800" lIns="50800" bIns="50800" rIns="50800"/>
            <a:lstStyle/>
            <a:p>
              <a:pPr algn="ctr">
                <a:lnSpc>
                  <a:spcPts val="3360"/>
                </a:lnSpc>
              </a:pPr>
            </a:p>
          </p:txBody>
        </p:sp>
      </p:grpSp>
      <p:sp>
        <p:nvSpPr>
          <p:cNvPr name="TextBox 56" id="56"/>
          <p:cNvSpPr txBox="true"/>
          <p:nvPr/>
        </p:nvSpPr>
        <p:spPr>
          <a:xfrm rot="0">
            <a:off x="13169749" y="7266451"/>
            <a:ext cx="4443431" cy="1533525"/>
          </a:xfrm>
          <a:prstGeom prst="rect">
            <a:avLst/>
          </a:prstGeom>
        </p:spPr>
        <p:txBody>
          <a:bodyPr anchor="t" rtlCol="false" tIns="0" lIns="0" bIns="0" rIns="0">
            <a:spAutoFit/>
          </a:bodyPr>
          <a:lstStyle/>
          <a:p>
            <a:pPr algn="ctr">
              <a:lnSpc>
                <a:spcPts val="2400"/>
              </a:lnSpc>
            </a:pPr>
            <a:r>
              <a:rPr lang="en-US" sz="2000">
                <a:solidFill>
                  <a:srgbClr val="000000"/>
                </a:solidFill>
                <a:latin typeface="TT Firs Neue"/>
                <a:ea typeface="TT Firs Neue"/>
                <a:cs typeface="TT Firs Neue"/>
                <a:sym typeface="TT Firs Neue"/>
              </a:rPr>
              <a:t> From E to F is a </a:t>
            </a:r>
            <a:r>
              <a:rPr lang="en-US" sz="2000" b="true">
                <a:solidFill>
                  <a:srgbClr val="FF3131"/>
                </a:solidFill>
                <a:latin typeface="TT Firs Neue Bold"/>
                <a:ea typeface="TT Firs Neue Bold"/>
                <a:cs typeface="TT Firs Neue Bold"/>
                <a:sym typeface="TT Firs Neue Bold"/>
              </a:rPr>
              <a:t>Semitone</a:t>
            </a:r>
            <a:r>
              <a:rPr lang="en-US" sz="2000">
                <a:solidFill>
                  <a:srgbClr val="000000"/>
                </a:solidFill>
                <a:latin typeface="TT Firs Neue"/>
                <a:ea typeface="TT Firs Neue"/>
                <a:cs typeface="TT Firs Neue"/>
                <a:sym typeface="TT Firs Neue"/>
              </a:rPr>
              <a:t> and the pattern requires a </a:t>
            </a:r>
            <a:r>
              <a:rPr lang="en-US" sz="2000" b="true">
                <a:solidFill>
                  <a:srgbClr val="7ED957"/>
                </a:solidFill>
                <a:latin typeface="TT Firs Neue Bold"/>
                <a:ea typeface="TT Firs Neue Bold"/>
                <a:cs typeface="TT Firs Neue Bold"/>
                <a:sym typeface="TT Firs Neue Bold"/>
              </a:rPr>
              <a:t>Tone</a:t>
            </a:r>
            <a:r>
              <a:rPr lang="en-US" sz="2000">
                <a:solidFill>
                  <a:srgbClr val="000000"/>
                </a:solidFill>
                <a:latin typeface="TT Firs Neue"/>
                <a:ea typeface="TT Firs Neue"/>
                <a:cs typeface="TT Firs Neue"/>
                <a:sym typeface="TT Firs Neue"/>
              </a:rPr>
              <a:t>. E to F# is a Tone and therefore will </a:t>
            </a:r>
          </a:p>
          <a:p>
            <a:pPr algn="ctr">
              <a:lnSpc>
                <a:spcPts val="2400"/>
              </a:lnSpc>
            </a:pPr>
            <a:r>
              <a:rPr lang="en-US" sz="2000" b="true">
                <a:solidFill>
                  <a:srgbClr val="000000"/>
                </a:solidFill>
                <a:latin typeface="TT Firs Neue Bold"/>
                <a:ea typeface="TT Firs Neue Bold"/>
                <a:cs typeface="TT Firs Neue Bold"/>
                <a:sym typeface="TT Firs Neue Bold"/>
              </a:rPr>
              <a:t>sound correct </a:t>
            </a:r>
          </a:p>
          <a:p>
            <a:pPr algn="ctr" marL="0" indent="0" lvl="0">
              <a:lnSpc>
                <a:spcPts val="2400"/>
              </a:lnSpc>
            </a:pPr>
            <a:r>
              <a:rPr lang="en-US" sz="2000">
                <a:solidFill>
                  <a:srgbClr val="000000"/>
                </a:solidFill>
                <a:latin typeface="TT Firs Neue"/>
                <a:ea typeface="TT Firs Neue"/>
                <a:cs typeface="TT Firs Neue"/>
                <a:sym typeface="TT Firs Neue"/>
              </a:rPr>
              <a:t>when the scale is played.</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419061">
            <a:off x="12394994" y="-10734908"/>
            <a:ext cx="6373880" cy="16661921"/>
          </a:xfrm>
          <a:custGeom>
            <a:avLst/>
            <a:gdLst/>
            <a:ahLst/>
            <a:cxnLst/>
            <a:rect r="r" b="b" t="t" l="l"/>
            <a:pathLst>
              <a:path h="16661921" w="6373880">
                <a:moveTo>
                  <a:pt x="0" y="0"/>
                </a:moveTo>
                <a:lnTo>
                  <a:pt x="6373880" y="0"/>
                </a:lnTo>
                <a:lnTo>
                  <a:pt x="6373880" y="16661921"/>
                </a:lnTo>
                <a:lnTo>
                  <a:pt x="0" y="16661921"/>
                </a:lnTo>
                <a:lnTo>
                  <a:pt x="0" y="0"/>
                </a:lnTo>
                <a:close/>
              </a:path>
            </a:pathLst>
          </a:custGeom>
          <a:blipFill>
            <a:blip r:embed="rId4"/>
            <a:stretch>
              <a:fillRect l="0" t="0" r="0" b="0"/>
            </a:stretch>
          </a:blipFill>
        </p:spPr>
      </p:sp>
      <p:grpSp>
        <p:nvGrpSpPr>
          <p:cNvPr name="Group 11" id="11"/>
          <p:cNvGrpSpPr/>
          <p:nvPr/>
        </p:nvGrpSpPr>
        <p:grpSpPr>
          <a:xfrm rot="0">
            <a:off x="1901368" y="1869146"/>
            <a:ext cx="14485265" cy="4884455"/>
            <a:chOff x="0" y="0"/>
            <a:chExt cx="3815049" cy="1286441"/>
          </a:xfrm>
        </p:grpSpPr>
        <p:sp>
          <p:nvSpPr>
            <p:cNvPr name="Freeform 12" id="12"/>
            <p:cNvSpPr/>
            <p:nvPr/>
          </p:nvSpPr>
          <p:spPr>
            <a:xfrm flipH="false" flipV="false" rot="0">
              <a:off x="0" y="0"/>
              <a:ext cx="3815049" cy="1286441"/>
            </a:xfrm>
            <a:custGeom>
              <a:avLst/>
              <a:gdLst/>
              <a:ahLst/>
              <a:cxnLst/>
              <a:rect r="r" b="b" t="t" l="l"/>
              <a:pathLst>
                <a:path h="1286441" w="3815049">
                  <a:moveTo>
                    <a:pt x="0" y="0"/>
                  </a:moveTo>
                  <a:lnTo>
                    <a:pt x="3815049" y="0"/>
                  </a:lnTo>
                  <a:lnTo>
                    <a:pt x="3815049" y="1286441"/>
                  </a:lnTo>
                  <a:lnTo>
                    <a:pt x="0" y="1286441"/>
                  </a:lnTo>
                  <a:close/>
                </a:path>
              </a:pathLst>
            </a:custGeom>
            <a:solidFill>
              <a:srgbClr val="B0B3BE"/>
            </a:solidFill>
          </p:spPr>
        </p:sp>
        <p:sp>
          <p:nvSpPr>
            <p:cNvPr name="TextBox 13" id="13"/>
            <p:cNvSpPr txBox="true"/>
            <p:nvPr/>
          </p:nvSpPr>
          <p:spPr>
            <a:xfrm>
              <a:off x="0" y="-47625"/>
              <a:ext cx="3815049" cy="1334066"/>
            </a:xfrm>
            <a:prstGeom prst="rect">
              <a:avLst/>
            </a:prstGeom>
          </p:spPr>
          <p:txBody>
            <a:bodyPr anchor="ctr" rtlCol="false" tIns="50800" lIns="50800" bIns="50800" rIns="50800"/>
            <a:lstStyle/>
            <a:p>
              <a:pPr algn="ctr">
                <a:lnSpc>
                  <a:spcPts val="3360"/>
                </a:lnSpc>
              </a:pPr>
            </a:p>
          </p:txBody>
        </p:sp>
      </p:grpSp>
      <p:sp>
        <p:nvSpPr>
          <p:cNvPr name="Freeform 14" id="14"/>
          <p:cNvSpPr/>
          <p:nvPr/>
        </p:nvSpPr>
        <p:spPr>
          <a:xfrm flipH="false" flipV="false" rot="0">
            <a:off x="5076221" y="2919244"/>
            <a:ext cx="8730540" cy="2463150"/>
          </a:xfrm>
          <a:custGeom>
            <a:avLst/>
            <a:gdLst/>
            <a:ahLst/>
            <a:cxnLst/>
            <a:rect r="r" b="b" t="t" l="l"/>
            <a:pathLst>
              <a:path h="2463150" w="8730540">
                <a:moveTo>
                  <a:pt x="0" y="0"/>
                </a:moveTo>
                <a:lnTo>
                  <a:pt x="8730540" y="0"/>
                </a:lnTo>
                <a:lnTo>
                  <a:pt x="8730540" y="2463151"/>
                </a:lnTo>
                <a:lnTo>
                  <a:pt x="0" y="2463151"/>
                </a:lnTo>
                <a:lnTo>
                  <a:pt x="0" y="0"/>
                </a:lnTo>
                <a:close/>
              </a:path>
            </a:pathLst>
          </a:custGeom>
          <a:blipFill>
            <a:blip r:embed="rId5"/>
            <a:stretch>
              <a:fillRect l="0" t="0" r="0" b="-136592"/>
            </a:stretch>
          </a:blipFill>
        </p:spPr>
      </p:sp>
      <p:sp>
        <p:nvSpPr>
          <p:cNvPr name="TextBox 15" id="15"/>
          <p:cNvSpPr txBox="true"/>
          <p:nvPr/>
        </p:nvSpPr>
        <p:spPr>
          <a:xfrm rot="0">
            <a:off x="2085806" y="2040596"/>
            <a:ext cx="14116389" cy="723900"/>
          </a:xfrm>
          <a:prstGeom prst="rect">
            <a:avLst/>
          </a:prstGeom>
        </p:spPr>
        <p:txBody>
          <a:bodyPr anchor="t" rtlCol="false" tIns="0" lIns="0" bIns="0" rIns="0">
            <a:spAutoFit/>
          </a:bodyPr>
          <a:lstStyle/>
          <a:p>
            <a:pPr algn="ctr">
              <a:lnSpc>
                <a:spcPts val="2878"/>
              </a:lnSpc>
            </a:pPr>
            <a:r>
              <a:rPr lang="en-US" sz="2398">
                <a:solidFill>
                  <a:srgbClr val="0B0A0A"/>
                </a:solidFill>
                <a:latin typeface="TT Firs Neue"/>
                <a:ea typeface="TT Firs Neue"/>
                <a:cs typeface="TT Firs Neue"/>
                <a:sym typeface="TT Firs Neue"/>
              </a:rPr>
              <a:t>Rather than write the # in front of the F each time, it is written at the beginning of the stave and </a:t>
            </a:r>
          </a:p>
          <a:p>
            <a:pPr algn="ctr" marL="0" indent="0" lvl="0">
              <a:lnSpc>
                <a:spcPts val="2878"/>
              </a:lnSpc>
            </a:pPr>
            <a:r>
              <a:rPr lang="en-US" sz="2398">
                <a:solidFill>
                  <a:srgbClr val="0B0A0A"/>
                </a:solidFill>
                <a:latin typeface="TT Firs Neue"/>
                <a:ea typeface="TT Firs Neue"/>
                <a:cs typeface="TT Firs Neue"/>
                <a:sym typeface="TT Firs Neue"/>
              </a:rPr>
              <a:t>is called a </a:t>
            </a:r>
            <a:r>
              <a:rPr lang="en-US" b="true" sz="2398">
                <a:solidFill>
                  <a:srgbClr val="0B0A0A"/>
                </a:solidFill>
                <a:latin typeface="TT Firs Neue Bold"/>
                <a:ea typeface="TT Firs Neue Bold"/>
                <a:cs typeface="TT Firs Neue Bold"/>
                <a:sym typeface="TT Firs Neue Bold"/>
              </a:rPr>
              <a:t>Key Signature</a:t>
            </a:r>
            <a:r>
              <a:rPr lang="en-US" sz="2398">
                <a:solidFill>
                  <a:srgbClr val="0B0A0A"/>
                </a:solidFill>
                <a:latin typeface="TT Firs Neue"/>
                <a:ea typeface="TT Firs Neue"/>
                <a:cs typeface="TT Firs Neue"/>
                <a:sym typeface="TT Firs Neue"/>
              </a:rPr>
              <a:t>.</a:t>
            </a:r>
          </a:p>
        </p:txBody>
      </p:sp>
      <p:sp>
        <p:nvSpPr>
          <p:cNvPr name="TextBox 16" id="16"/>
          <p:cNvSpPr txBox="true"/>
          <p:nvPr/>
        </p:nvSpPr>
        <p:spPr>
          <a:xfrm rot="0">
            <a:off x="6472162" y="5549103"/>
            <a:ext cx="1822872" cy="1085850"/>
          </a:xfrm>
          <a:prstGeom prst="rect">
            <a:avLst/>
          </a:prstGeom>
        </p:spPr>
        <p:txBody>
          <a:bodyPr anchor="t" rtlCol="false" tIns="0" lIns="0" bIns="0" rIns="0">
            <a:spAutoFit/>
          </a:bodyPr>
          <a:lstStyle/>
          <a:p>
            <a:pPr algn="ctr">
              <a:lnSpc>
                <a:spcPts val="2878"/>
              </a:lnSpc>
            </a:pPr>
            <a:r>
              <a:rPr lang="en-US" sz="2398">
                <a:solidFill>
                  <a:srgbClr val="263A99"/>
                </a:solidFill>
                <a:latin typeface="TT Firs Neue"/>
                <a:ea typeface="TT Firs Neue"/>
                <a:cs typeface="TT Firs Neue"/>
                <a:sym typeface="TT Firs Neue"/>
              </a:rPr>
              <a:t>Fifth line</a:t>
            </a:r>
          </a:p>
          <a:p>
            <a:pPr algn="ctr">
              <a:lnSpc>
                <a:spcPts val="2878"/>
              </a:lnSpc>
            </a:pPr>
            <a:r>
              <a:rPr lang="en-US" sz="2398">
                <a:solidFill>
                  <a:srgbClr val="263A99"/>
                </a:solidFill>
                <a:latin typeface="TT Firs Neue"/>
                <a:ea typeface="TT Firs Neue"/>
                <a:cs typeface="TT Firs Neue"/>
                <a:sym typeface="TT Firs Neue"/>
              </a:rPr>
              <a:t>of theTreble</a:t>
            </a:r>
          </a:p>
          <a:p>
            <a:pPr algn="ctr" marL="0" indent="0" lvl="0">
              <a:lnSpc>
                <a:spcPts val="2878"/>
              </a:lnSpc>
            </a:pPr>
            <a:r>
              <a:rPr lang="en-US" sz="2398">
                <a:solidFill>
                  <a:srgbClr val="263A99"/>
                </a:solidFill>
                <a:latin typeface="TT Firs Neue"/>
                <a:ea typeface="TT Firs Neue"/>
                <a:cs typeface="TT Firs Neue"/>
                <a:sym typeface="TT Firs Neue"/>
              </a:rPr>
              <a:t>(the top F)</a:t>
            </a:r>
          </a:p>
        </p:txBody>
      </p:sp>
      <p:sp>
        <p:nvSpPr>
          <p:cNvPr name="AutoShape 17" id="17"/>
          <p:cNvSpPr/>
          <p:nvPr/>
        </p:nvSpPr>
        <p:spPr>
          <a:xfrm flipH="true" flipV="true">
            <a:off x="6836576" y="4150820"/>
            <a:ext cx="547022" cy="1398283"/>
          </a:xfrm>
          <a:prstGeom prst="line">
            <a:avLst/>
          </a:prstGeom>
          <a:ln cap="flat" w="114300">
            <a:solidFill>
              <a:srgbClr val="263A99"/>
            </a:solidFill>
            <a:prstDash val="solid"/>
            <a:headEnd type="none" len="sm" w="sm"/>
            <a:tailEnd type="triangle" len="med" w="lg"/>
          </a:ln>
        </p:spPr>
      </p:sp>
      <p:sp>
        <p:nvSpPr>
          <p:cNvPr name="TextBox 18" id="18"/>
          <p:cNvSpPr txBox="true"/>
          <p:nvPr/>
        </p:nvSpPr>
        <p:spPr>
          <a:xfrm rot="0">
            <a:off x="10457788" y="5557394"/>
            <a:ext cx="1711402" cy="1085850"/>
          </a:xfrm>
          <a:prstGeom prst="rect">
            <a:avLst/>
          </a:prstGeom>
        </p:spPr>
        <p:txBody>
          <a:bodyPr anchor="t" rtlCol="false" tIns="0" lIns="0" bIns="0" rIns="0">
            <a:spAutoFit/>
          </a:bodyPr>
          <a:lstStyle/>
          <a:p>
            <a:pPr algn="ctr">
              <a:lnSpc>
                <a:spcPts val="2878"/>
              </a:lnSpc>
            </a:pPr>
            <a:r>
              <a:rPr lang="en-US" sz="2398">
                <a:solidFill>
                  <a:srgbClr val="263A99"/>
                </a:solidFill>
                <a:latin typeface="TT Firs Neue"/>
                <a:ea typeface="TT Firs Neue"/>
                <a:cs typeface="TT Firs Neue"/>
                <a:sym typeface="TT Firs Neue"/>
              </a:rPr>
              <a:t>Fourth line</a:t>
            </a:r>
          </a:p>
          <a:p>
            <a:pPr algn="ctr">
              <a:lnSpc>
                <a:spcPts val="2878"/>
              </a:lnSpc>
            </a:pPr>
            <a:r>
              <a:rPr lang="en-US" sz="2398">
                <a:solidFill>
                  <a:srgbClr val="263A99"/>
                </a:solidFill>
                <a:latin typeface="TT Firs Neue"/>
                <a:ea typeface="TT Firs Neue"/>
                <a:cs typeface="TT Firs Neue"/>
                <a:sym typeface="TT Firs Neue"/>
              </a:rPr>
              <a:t>of the Bass</a:t>
            </a:r>
          </a:p>
          <a:p>
            <a:pPr algn="ctr" marL="0" indent="0" lvl="0">
              <a:lnSpc>
                <a:spcPts val="2878"/>
              </a:lnSpc>
            </a:pPr>
            <a:r>
              <a:rPr lang="en-US" sz="2398">
                <a:solidFill>
                  <a:srgbClr val="263A99"/>
                </a:solidFill>
                <a:latin typeface="TT Firs Neue"/>
                <a:ea typeface="TT Firs Neue"/>
                <a:cs typeface="TT Firs Neue"/>
                <a:sym typeface="TT Firs Neue"/>
              </a:rPr>
              <a:t>(the top F)</a:t>
            </a:r>
          </a:p>
        </p:txBody>
      </p:sp>
      <p:sp>
        <p:nvSpPr>
          <p:cNvPr name="AutoShape 19" id="19"/>
          <p:cNvSpPr/>
          <p:nvPr/>
        </p:nvSpPr>
        <p:spPr>
          <a:xfrm flipH="true" flipV="true">
            <a:off x="10822202" y="4496225"/>
            <a:ext cx="347969" cy="1052878"/>
          </a:xfrm>
          <a:prstGeom prst="line">
            <a:avLst/>
          </a:prstGeom>
          <a:ln cap="flat" w="114300">
            <a:solidFill>
              <a:srgbClr val="263A99"/>
            </a:solidFill>
            <a:prstDash val="solid"/>
            <a:headEnd type="none" len="sm" w="sm"/>
            <a:tailEnd type="triangle" len="med" w="lg"/>
          </a:ln>
        </p:spPr>
      </p:sp>
      <p:grpSp>
        <p:nvGrpSpPr>
          <p:cNvPr name="Group 20" id="20"/>
          <p:cNvGrpSpPr/>
          <p:nvPr/>
        </p:nvGrpSpPr>
        <p:grpSpPr>
          <a:xfrm rot="0">
            <a:off x="196635" y="7067145"/>
            <a:ext cx="17894730" cy="2225779"/>
            <a:chOff x="0" y="0"/>
            <a:chExt cx="4713015" cy="586214"/>
          </a:xfrm>
        </p:grpSpPr>
        <p:sp>
          <p:nvSpPr>
            <p:cNvPr name="Freeform 21" id="21"/>
            <p:cNvSpPr/>
            <p:nvPr/>
          </p:nvSpPr>
          <p:spPr>
            <a:xfrm flipH="false" flipV="false" rot="0">
              <a:off x="0" y="0"/>
              <a:ext cx="4713015" cy="586213"/>
            </a:xfrm>
            <a:custGeom>
              <a:avLst/>
              <a:gdLst/>
              <a:ahLst/>
              <a:cxnLst/>
              <a:rect r="r" b="b" t="t" l="l"/>
              <a:pathLst>
                <a:path h="586213" w="4713015">
                  <a:moveTo>
                    <a:pt x="0" y="0"/>
                  </a:moveTo>
                  <a:lnTo>
                    <a:pt x="4713015" y="0"/>
                  </a:lnTo>
                  <a:lnTo>
                    <a:pt x="4713015" y="586213"/>
                  </a:lnTo>
                  <a:lnTo>
                    <a:pt x="0" y="586213"/>
                  </a:lnTo>
                  <a:close/>
                </a:path>
              </a:pathLst>
            </a:custGeom>
            <a:solidFill>
              <a:srgbClr val="B0B3BE"/>
            </a:solidFill>
          </p:spPr>
        </p:sp>
        <p:sp>
          <p:nvSpPr>
            <p:cNvPr name="TextBox 22" id="22"/>
            <p:cNvSpPr txBox="true"/>
            <p:nvPr/>
          </p:nvSpPr>
          <p:spPr>
            <a:xfrm>
              <a:off x="0" y="-47625"/>
              <a:ext cx="4713015" cy="633839"/>
            </a:xfrm>
            <a:prstGeom prst="rect">
              <a:avLst/>
            </a:prstGeom>
          </p:spPr>
          <p:txBody>
            <a:bodyPr anchor="ctr" rtlCol="false" tIns="50800" lIns="50800" bIns="50800" rIns="50800"/>
            <a:lstStyle/>
            <a:p>
              <a:pPr algn="ctr">
                <a:lnSpc>
                  <a:spcPts val="3360"/>
                </a:lnSpc>
              </a:pPr>
            </a:p>
          </p:txBody>
        </p:sp>
      </p:grpSp>
      <p:sp>
        <p:nvSpPr>
          <p:cNvPr name="TextBox 23" id="23"/>
          <p:cNvSpPr txBox="true"/>
          <p:nvPr/>
        </p:nvSpPr>
        <p:spPr>
          <a:xfrm rot="0">
            <a:off x="812901" y="209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A Key Signature</a:t>
            </a:r>
          </a:p>
        </p:txBody>
      </p:sp>
      <p:grpSp>
        <p:nvGrpSpPr>
          <p:cNvPr name="Group 24" id="24"/>
          <p:cNvGrpSpPr/>
          <p:nvPr/>
        </p:nvGrpSpPr>
        <p:grpSpPr>
          <a:xfrm rot="0">
            <a:off x="253785" y="7153295"/>
            <a:ext cx="17692918" cy="2053481"/>
            <a:chOff x="0" y="0"/>
            <a:chExt cx="23590557" cy="2737975"/>
          </a:xfrm>
        </p:grpSpPr>
        <p:sp>
          <p:nvSpPr>
            <p:cNvPr name="Freeform 25" id="25"/>
            <p:cNvSpPr/>
            <p:nvPr/>
          </p:nvSpPr>
          <p:spPr>
            <a:xfrm flipH="false" flipV="false" rot="0">
              <a:off x="8960157" y="0"/>
              <a:ext cx="14630400" cy="2737975"/>
            </a:xfrm>
            <a:custGeom>
              <a:avLst/>
              <a:gdLst/>
              <a:ahLst/>
              <a:cxnLst/>
              <a:rect r="r" b="b" t="t" l="l"/>
              <a:pathLst>
                <a:path h="2737975" w="14630400">
                  <a:moveTo>
                    <a:pt x="0" y="0"/>
                  </a:moveTo>
                  <a:lnTo>
                    <a:pt x="14630400" y="0"/>
                  </a:lnTo>
                  <a:lnTo>
                    <a:pt x="14630400" y="2737975"/>
                  </a:lnTo>
                  <a:lnTo>
                    <a:pt x="0" y="2737975"/>
                  </a:lnTo>
                  <a:lnTo>
                    <a:pt x="0" y="0"/>
                  </a:lnTo>
                  <a:close/>
                </a:path>
              </a:pathLst>
            </a:custGeom>
            <a:blipFill>
              <a:blip r:embed="rId6"/>
              <a:stretch>
                <a:fillRect l="0" t="0" r="0" b="0"/>
              </a:stretch>
            </a:blipFill>
          </p:spPr>
        </p:sp>
        <p:sp>
          <p:nvSpPr>
            <p:cNvPr name="TextBox 26" id="26"/>
            <p:cNvSpPr txBox="true"/>
            <p:nvPr/>
          </p:nvSpPr>
          <p:spPr>
            <a:xfrm rot="0">
              <a:off x="0" y="29490"/>
              <a:ext cx="8888629" cy="2514600"/>
            </a:xfrm>
            <a:prstGeom prst="rect">
              <a:avLst/>
            </a:prstGeom>
          </p:spPr>
          <p:txBody>
            <a:bodyPr anchor="t" rtlCol="false" tIns="0" lIns="0" bIns="0" rIns="0">
              <a:spAutoFit/>
            </a:bodyPr>
            <a:lstStyle/>
            <a:p>
              <a:pPr algn="ctr" marL="0" indent="0" lvl="0">
                <a:lnSpc>
                  <a:spcPts val="2518"/>
                </a:lnSpc>
              </a:pPr>
              <a:r>
                <a:rPr lang="en-US" sz="2098">
                  <a:solidFill>
                    <a:srgbClr val="0B0A0A"/>
                  </a:solidFill>
                  <a:latin typeface="TT Firs Neue"/>
                  <a:ea typeface="TT Firs Neue"/>
                  <a:cs typeface="TT Firs Neue"/>
                  <a:sym typeface="TT Firs Neue"/>
                </a:rPr>
                <a:t>Remember that there is no F note in the G Major Scale, only an F#. Therefore, this Key Signature applies to all F lines and spaces on the staff (including F Leger Lines). In the scale of G Major, when the note F is shown, it is assumed to have a # in front of it. That is the power of a </a:t>
              </a:r>
              <a:r>
                <a:rPr lang="en-US" b="true" sz="2098">
                  <a:solidFill>
                    <a:srgbClr val="0B0A0A"/>
                  </a:solidFill>
                  <a:latin typeface="TT Firs Neue Bold"/>
                  <a:ea typeface="TT Firs Neue Bold"/>
                  <a:cs typeface="TT Firs Neue Bold"/>
                  <a:sym typeface="TT Firs Neue Bold"/>
                </a:rPr>
                <a:t>Key Signature</a:t>
              </a:r>
              <a:r>
                <a:rPr lang="en-US" sz="2098">
                  <a:solidFill>
                    <a:srgbClr val="0B0A0A"/>
                  </a:solidFill>
                  <a:latin typeface="TT Firs Neue"/>
                  <a:ea typeface="TT Firs Neue"/>
                  <a:cs typeface="TT Firs Neue"/>
                  <a:sym typeface="TT Firs Neue"/>
                </a:rPr>
                <a:t>.</a:t>
              </a:r>
            </a:p>
          </p:txBody>
        </p:sp>
        <p:sp>
          <p:nvSpPr>
            <p:cNvPr name="Freeform 27" id="27"/>
            <p:cNvSpPr/>
            <p:nvPr/>
          </p:nvSpPr>
          <p:spPr>
            <a:xfrm flipH="false" flipV="false" rot="0">
              <a:off x="9314580" y="29490"/>
              <a:ext cx="2093930" cy="2214725"/>
            </a:xfrm>
            <a:custGeom>
              <a:avLst/>
              <a:gdLst/>
              <a:ahLst/>
              <a:cxnLst/>
              <a:rect r="r" b="b" t="t" l="l"/>
              <a:pathLst>
                <a:path h="2214725" w="2093930">
                  <a:moveTo>
                    <a:pt x="0" y="0"/>
                  </a:moveTo>
                  <a:lnTo>
                    <a:pt x="2093930" y="0"/>
                  </a:lnTo>
                  <a:lnTo>
                    <a:pt x="2093930" y="2214725"/>
                  </a:lnTo>
                  <a:lnTo>
                    <a:pt x="0" y="2214725"/>
                  </a:lnTo>
                  <a:lnTo>
                    <a:pt x="0" y="0"/>
                  </a:lnTo>
                  <a:close/>
                </a:path>
              </a:pathLst>
            </a:custGeom>
            <a:blipFill>
              <a:blip r:embed="rId5"/>
              <a:stretch>
                <a:fillRect l="0" t="-8640" r="-309505" b="-149795"/>
              </a:stretch>
            </a:blipFill>
          </p:spPr>
        </p:sp>
      </p:grpSp>
      <p:sp>
        <p:nvSpPr>
          <p:cNvPr name="TextBox 28" id="28"/>
          <p:cNvSpPr txBox="true"/>
          <p:nvPr/>
        </p:nvSpPr>
        <p:spPr>
          <a:xfrm rot="0">
            <a:off x="10924547" y="9607250"/>
            <a:ext cx="4657387" cy="361950"/>
          </a:xfrm>
          <a:prstGeom prst="rect">
            <a:avLst/>
          </a:prstGeom>
        </p:spPr>
        <p:txBody>
          <a:bodyPr anchor="t" rtlCol="false" tIns="0" lIns="0" bIns="0" rIns="0">
            <a:spAutoFit/>
          </a:bodyPr>
          <a:lstStyle/>
          <a:p>
            <a:pPr algn="ctr" marL="0" indent="0" lvl="0">
              <a:lnSpc>
                <a:spcPts val="2878"/>
              </a:lnSpc>
            </a:pPr>
            <a:r>
              <a:rPr lang="en-US" sz="2398">
                <a:solidFill>
                  <a:srgbClr val="263A99"/>
                </a:solidFill>
                <a:latin typeface="TT Firs Neue"/>
                <a:ea typeface="TT Firs Neue"/>
                <a:cs typeface="TT Firs Neue"/>
                <a:sym typeface="TT Firs Neue"/>
              </a:rPr>
              <a:t>Written as “O”, read as “#O”</a:t>
            </a:r>
          </a:p>
        </p:txBody>
      </p:sp>
      <p:sp>
        <p:nvSpPr>
          <p:cNvPr name="AutoShape 29" id="29"/>
          <p:cNvSpPr/>
          <p:nvPr/>
        </p:nvSpPr>
        <p:spPr>
          <a:xfrm flipV="true">
            <a:off x="14803591" y="7890471"/>
            <a:ext cx="2004830" cy="1716779"/>
          </a:xfrm>
          <a:prstGeom prst="line">
            <a:avLst/>
          </a:prstGeom>
          <a:ln cap="flat" w="114300">
            <a:solidFill>
              <a:srgbClr val="263A99"/>
            </a:solidFill>
            <a:prstDash val="solid"/>
            <a:headEnd type="none" len="sm" w="sm"/>
            <a:tailEnd type="triangle" len="med" w="lg"/>
          </a:ln>
        </p:spPr>
      </p:sp>
      <p:sp>
        <p:nvSpPr>
          <p:cNvPr name="AutoShape 30" id="30"/>
          <p:cNvSpPr/>
          <p:nvPr/>
        </p:nvSpPr>
        <p:spPr>
          <a:xfrm flipH="true" flipV="true">
            <a:off x="10548690" y="8422247"/>
            <a:ext cx="1096639" cy="1185002"/>
          </a:xfrm>
          <a:prstGeom prst="line">
            <a:avLst/>
          </a:prstGeom>
          <a:ln cap="flat" w="114300">
            <a:solidFill>
              <a:srgbClr val="263A99"/>
            </a:solidFill>
            <a:prstDash val="solid"/>
            <a:headEnd type="none" len="sm" w="sm"/>
            <a:tailEnd type="triangle" len="med" w="lg"/>
          </a:ln>
        </p:spPr>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901368" y="3885485"/>
            <a:ext cx="14485265" cy="6142471"/>
            <a:chOff x="0" y="0"/>
            <a:chExt cx="3815049" cy="1617770"/>
          </a:xfrm>
        </p:grpSpPr>
        <p:sp>
          <p:nvSpPr>
            <p:cNvPr name="Freeform 11" id="11"/>
            <p:cNvSpPr/>
            <p:nvPr/>
          </p:nvSpPr>
          <p:spPr>
            <a:xfrm flipH="false" flipV="false" rot="0">
              <a:off x="0" y="0"/>
              <a:ext cx="3815049" cy="1617770"/>
            </a:xfrm>
            <a:custGeom>
              <a:avLst/>
              <a:gdLst/>
              <a:ahLst/>
              <a:cxnLst/>
              <a:rect r="r" b="b" t="t" l="l"/>
              <a:pathLst>
                <a:path h="1617770" w="3815049">
                  <a:moveTo>
                    <a:pt x="0" y="0"/>
                  </a:moveTo>
                  <a:lnTo>
                    <a:pt x="3815049" y="0"/>
                  </a:lnTo>
                  <a:lnTo>
                    <a:pt x="3815049" y="1617770"/>
                  </a:lnTo>
                  <a:lnTo>
                    <a:pt x="0" y="1617770"/>
                  </a:lnTo>
                  <a:close/>
                </a:path>
              </a:pathLst>
            </a:custGeom>
            <a:solidFill>
              <a:srgbClr val="B0B3BE"/>
            </a:solidFill>
          </p:spPr>
        </p:sp>
        <p:sp>
          <p:nvSpPr>
            <p:cNvPr name="TextBox 12" id="12"/>
            <p:cNvSpPr txBox="true"/>
            <p:nvPr/>
          </p:nvSpPr>
          <p:spPr>
            <a:xfrm>
              <a:off x="0" y="-47625"/>
              <a:ext cx="3815049" cy="1665395"/>
            </a:xfrm>
            <a:prstGeom prst="rect">
              <a:avLst/>
            </a:prstGeom>
          </p:spPr>
          <p:txBody>
            <a:bodyPr anchor="ctr" rtlCol="false" tIns="50800" lIns="50800" bIns="50800" rIns="50800"/>
            <a:lstStyle/>
            <a:p>
              <a:pPr algn="ctr">
                <a:lnSpc>
                  <a:spcPts val="3360"/>
                </a:lnSpc>
              </a:pPr>
            </a:p>
          </p:txBody>
        </p:sp>
      </p:grpSp>
      <p:sp>
        <p:nvSpPr>
          <p:cNvPr name="Freeform 13" id="13"/>
          <p:cNvSpPr/>
          <p:nvPr/>
        </p:nvSpPr>
        <p:spPr>
          <a:xfrm flipH="false" flipV="false" rot="0">
            <a:off x="2270244" y="8024732"/>
            <a:ext cx="9573287" cy="1878758"/>
          </a:xfrm>
          <a:custGeom>
            <a:avLst/>
            <a:gdLst/>
            <a:ahLst/>
            <a:cxnLst/>
            <a:rect r="r" b="b" t="t" l="l"/>
            <a:pathLst>
              <a:path h="1878758" w="9573287">
                <a:moveTo>
                  <a:pt x="0" y="0"/>
                </a:moveTo>
                <a:lnTo>
                  <a:pt x="9573287" y="0"/>
                </a:lnTo>
                <a:lnTo>
                  <a:pt x="9573287" y="1878757"/>
                </a:lnTo>
                <a:lnTo>
                  <a:pt x="0" y="1878757"/>
                </a:lnTo>
                <a:lnTo>
                  <a:pt x="0" y="0"/>
                </a:lnTo>
                <a:close/>
              </a:path>
            </a:pathLst>
          </a:custGeom>
          <a:blipFill>
            <a:blip r:embed="rId4"/>
            <a:stretch>
              <a:fillRect l="0" t="0" r="0" b="0"/>
            </a:stretch>
          </a:blipFill>
        </p:spPr>
      </p:sp>
      <p:sp>
        <p:nvSpPr>
          <p:cNvPr name="TextBox 14" id="14"/>
          <p:cNvSpPr txBox="true"/>
          <p:nvPr/>
        </p:nvSpPr>
        <p:spPr>
          <a:xfrm rot="0">
            <a:off x="2174994" y="7300832"/>
            <a:ext cx="14116389" cy="723900"/>
          </a:xfrm>
          <a:prstGeom prst="rect">
            <a:avLst/>
          </a:prstGeom>
        </p:spPr>
        <p:txBody>
          <a:bodyPr anchor="t" rtlCol="false" tIns="0" lIns="0" bIns="0" rIns="0">
            <a:spAutoFit/>
          </a:bodyPr>
          <a:lstStyle/>
          <a:p>
            <a:pPr algn="ctr">
              <a:lnSpc>
                <a:spcPts val="2878"/>
              </a:lnSpc>
            </a:pPr>
            <a:r>
              <a:rPr lang="en-US" sz="2398">
                <a:solidFill>
                  <a:srgbClr val="0B0A0A"/>
                </a:solidFill>
                <a:latin typeface="TT Firs Neue"/>
                <a:ea typeface="TT Firs Neue"/>
                <a:cs typeface="TT Firs Neue"/>
                <a:sym typeface="TT Firs Neue"/>
              </a:rPr>
              <a:t>All You Need is Love is in the key of G Major (note the key signature on the treble clef). </a:t>
            </a:r>
          </a:p>
          <a:p>
            <a:pPr algn="ctr" marL="0" indent="0" lvl="0">
              <a:lnSpc>
                <a:spcPts val="2878"/>
              </a:lnSpc>
            </a:pPr>
            <a:r>
              <a:rPr lang="en-US" sz="2398">
                <a:solidFill>
                  <a:srgbClr val="0B0A0A"/>
                </a:solidFill>
                <a:latin typeface="TT Firs Neue"/>
                <a:ea typeface="TT Firs Neue"/>
                <a:cs typeface="TT Firs Neue"/>
                <a:sym typeface="TT Firs Neue"/>
              </a:rPr>
              <a:t>Sing “All you need is love”. You’ll notice that it is sung in a higher pitch than Let It Be. </a:t>
            </a:r>
          </a:p>
        </p:txBody>
      </p:sp>
      <p:sp>
        <p:nvSpPr>
          <p:cNvPr name="TextBox 15" id="15"/>
          <p:cNvSpPr txBox="true"/>
          <p:nvPr/>
        </p:nvSpPr>
        <p:spPr>
          <a:xfrm rot="0">
            <a:off x="812901" y="209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Why Have Different Scales?</a:t>
            </a:r>
          </a:p>
        </p:txBody>
      </p:sp>
      <p:sp>
        <p:nvSpPr>
          <p:cNvPr name="TextBox 16" id="16"/>
          <p:cNvSpPr txBox="true"/>
          <p:nvPr/>
        </p:nvSpPr>
        <p:spPr>
          <a:xfrm rot="0">
            <a:off x="812901" y="1542156"/>
            <a:ext cx="16751271" cy="2171700"/>
          </a:xfrm>
          <a:prstGeom prst="rect">
            <a:avLst/>
          </a:prstGeom>
        </p:spPr>
        <p:txBody>
          <a:bodyPr anchor="t" rtlCol="false" tIns="0" lIns="0" bIns="0" rIns="0">
            <a:spAutoFit/>
          </a:bodyPr>
          <a:lstStyle/>
          <a:p>
            <a:pPr algn="ctr">
              <a:lnSpc>
                <a:spcPts val="2878"/>
              </a:lnSpc>
            </a:pPr>
            <a:r>
              <a:rPr lang="en-US" sz="2398">
                <a:solidFill>
                  <a:srgbClr val="0B0A0A"/>
                </a:solidFill>
                <a:latin typeface="TT Firs Neue"/>
                <a:ea typeface="TT Firs Neue"/>
                <a:cs typeface="TT Firs Neue"/>
                <a:sym typeface="TT Firs Neue"/>
              </a:rPr>
              <a:t>There are many reasons why a composer might select a particular scale for, such as the mood they are trying to convey. Some scales are easier to play on a particular instrument. For example, G Major is slightly easier to play on a guitar than C major because of the shape of the hands when playing the notes. </a:t>
            </a:r>
          </a:p>
          <a:p>
            <a:pPr algn="ctr">
              <a:lnSpc>
                <a:spcPts val="2878"/>
              </a:lnSpc>
            </a:pPr>
          </a:p>
          <a:p>
            <a:pPr algn="ctr" marL="0" indent="0" lvl="0">
              <a:lnSpc>
                <a:spcPts val="2878"/>
              </a:lnSpc>
            </a:pPr>
            <a:r>
              <a:rPr lang="en-US" sz="2398">
                <a:solidFill>
                  <a:srgbClr val="0B0A0A"/>
                </a:solidFill>
                <a:latin typeface="TT Firs Neue"/>
                <a:ea typeface="TT Firs Neue"/>
                <a:cs typeface="TT Firs Neue"/>
                <a:sym typeface="TT Firs Neue"/>
              </a:rPr>
              <a:t>But in this example, we’ll look at how a song sounds when you sing it. Shifting a melody from C major to G major raises the pitch of the entire song, and may place the melody in a more comfortable singing range for many voices.</a:t>
            </a:r>
          </a:p>
        </p:txBody>
      </p:sp>
      <p:sp>
        <p:nvSpPr>
          <p:cNvPr name="TextBox 17" id="17"/>
          <p:cNvSpPr txBox="true"/>
          <p:nvPr/>
        </p:nvSpPr>
        <p:spPr>
          <a:xfrm rot="0">
            <a:off x="2136894" y="4056021"/>
            <a:ext cx="14116389" cy="1085850"/>
          </a:xfrm>
          <a:prstGeom prst="rect">
            <a:avLst/>
          </a:prstGeom>
        </p:spPr>
        <p:txBody>
          <a:bodyPr anchor="t" rtlCol="false" tIns="0" lIns="0" bIns="0" rIns="0">
            <a:spAutoFit/>
          </a:bodyPr>
          <a:lstStyle/>
          <a:p>
            <a:pPr algn="ctr">
              <a:lnSpc>
                <a:spcPts val="2878"/>
              </a:lnSpc>
            </a:pPr>
            <a:r>
              <a:rPr lang="en-US" sz="2398" b="true">
                <a:solidFill>
                  <a:srgbClr val="0B0A0A"/>
                </a:solidFill>
                <a:latin typeface="TT Firs Neue Bold"/>
                <a:ea typeface="TT Firs Neue Bold"/>
                <a:cs typeface="TT Firs Neue Bold"/>
                <a:sym typeface="TT Firs Neue Bold"/>
              </a:rPr>
              <a:t>Let’s sing the Chorus to two Beatles songs that use the major scale:</a:t>
            </a:r>
          </a:p>
          <a:p>
            <a:pPr algn="ctr">
              <a:lnSpc>
                <a:spcPts val="2878"/>
              </a:lnSpc>
            </a:pPr>
            <a:r>
              <a:rPr lang="en-US" sz="2398">
                <a:solidFill>
                  <a:srgbClr val="0B0A0A"/>
                </a:solidFill>
                <a:latin typeface="TT Firs Neue"/>
                <a:ea typeface="TT Firs Neue"/>
                <a:cs typeface="TT Firs Neue"/>
                <a:sym typeface="TT Firs Neue"/>
              </a:rPr>
              <a:t> </a:t>
            </a:r>
          </a:p>
          <a:p>
            <a:pPr algn="ctr" marL="0" indent="0" lvl="0">
              <a:lnSpc>
                <a:spcPts val="2878"/>
              </a:lnSpc>
            </a:pPr>
            <a:r>
              <a:rPr lang="en-US" sz="2398">
                <a:solidFill>
                  <a:srgbClr val="0B0A0A"/>
                </a:solidFill>
                <a:latin typeface="TT Firs Neue"/>
                <a:ea typeface="TT Firs Neue"/>
                <a:cs typeface="TT Firs Neue"/>
                <a:sym typeface="TT Firs Neue"/>
              </a:rPr>
              <a:t>Let it Be is in C Major (we know this because there is no Key Signature).</a:t>
            </a:r>
          </a:p>
        </p:txBody>
      </p:sp>
      <p:grpSp>
        <p:nvGrpSpPr>
          <p:cNvPr name="Group 18" id="18"/>
          <p:cNvGrpSpPr/>
          <p:nvPr/>
        </p:nvGrpSpPr>
        <p:grpSpPr>
          <a:xfrm rot="0">
            <a:off x="2270244" y="5175086"/>
            <a:ext cx="13777745" cy="1877218"/>
            <a:chOff x="0" y="0"/>
            <a:chExt cx="18370327" cy="2502957"/>
          </a:xfrm>
        </p:grpSpPr>
        <p:sp>
          <p:nvSpPr>
            <p:cNvPr name="Freeform 19" id="19"/>
            <p:cNvSpPr/>
            <p:nvPr/>
          </p:nvSpPr>
          <p:spPr>
            <a:xfrm flipH="false" flipV="false" rot="0">
              <a:off x="0" y="0"/>
              <a:ext cx="18370327" cy="2502957"/>
            </a:xfrm>
            <a:custGeom>
              <a:avLst/>
              <a:gdLst/>
              <a:ahLst/>
              <a:cxnLst/>
              <a:rect r="r" b="b" t="t" l="l"/>
              <a:pathLst>
                <a:path h="2502957" w="18370327">
                  <a:moveTo>
                    <a:pt x="0" y="0"/>
                  </a:moveTo>
                  <a:lnTo>
                    <a:pt x="18370327" y="0"/>
                  </a:lnTo>
                  <a:lnTo>
                    <a:pt x="18370327" y="2502957"/>
                  </a:lnTo>
                  <a:lnTo>
                    <a:pt x="0" y="2502957"/>
                  </a:lnTo>
                  <a:lnTo>
                    <a:pt x="0" y="0"/>
                  </a:lnTo>
                  <a:close/>
                </a:path>
              </a:pathLst>
            </a:custGeom>
            <a:blipFill>
              <a:blip r:embed="rId5"/>
              <a:stretch>
                <a:fillRect l="0" t="0" r="0" b="0"/>
              </a:stretch>
            </a:blipFill>
          </p:spPr>
        </p:sp>
        <p:grpSp>
          <p:nvGrpSpPr>
            <p:cNvPr name="Group 20" id="20"/>
            <p:cNvGrpSpPr/>
            <p:nvPr/>
          </p:nvGrpSpPr>
          <p:grpSpPr>
            <a:xfrm rot="0">
              <a:off x="270799" y="415086"/>
              <a:ext cx="356678" cy="229284"/>
              <a:chOff x="0" y="0"/>
              <a:chExt cx="70455" cy="45291"/>
            </a:xfrm>
          </p:grpSpPr>
          <p:sp>
            <p:nvSpPr>
              <p:cNvPr name="Freeform 21" id="21"/>
              <p:cNvSpPr/>
              <p:nvPr/>
            </p:nvSpPr>
            <p:spPr>
              <a:xfrm flipH="false" flipV="false" rot="0">
                <a:off x="0" y="0"/>
                <a:ext cx="70455" cy="45291"/>
              </a:xfrm>
              <a:custGeom>
                <a:avLst/>
                <a:gdLst/>
                <a:ahLst/>
                <a:cxnLst/>
                <a:rect r="r" b="b" t="t" l="l"/>
                <a:pathLst>
                  <a:path h="45291" w="70455">
                    <a:moveTo>
                      <a:pt x="0" y="0"/>
                    </a:moveTo>
                    <a:lnTo>
                      <a:pt x="70455" y="0"/>
                    </a:lnTo>
                    <a:lnTo>
                      <a:pt x="70455" y="45291"/>
                    </a:lnTo>
                    <a:lnTo>
                      <a:pt x="0" y="45291"/>
                    </a:lnTo>
                    <a:close/>
                  </a:path>
                </a:pathLst>
              </a:custGeom>
              <a:solidFill>
                <a:srgbClr val="FFFFFF"/>
              </a:solidFill>
            </p:spPr>
          </p:sp>
          <p:sp>
            <p:nvSpPr>
              <p:cNvPr name="TextBox 22" id="22"/>
              <p:cNvSpPr txBox="true"/>
              <p:nvPr/>
            </p:nvSpPr>
            <p:spPr>
              <a:xfrm>
                <a:off x="0" y="-47625"/>
                <a:ext cx="70455" cy="92916"/>
              </a:xfrm>
              <a:prstGeom prst="rect">
                <a:avLst/>
              </a:prstGeom>
            </p:spPr>
            <p:txBody>
              <a:bodyPr anchor="ctr" rtlCol="false" tIns="50800" lIns="50800" bIns="50800" rIns="50800"/>
              <a:lstStyle/>
              <a:p>
                <a:pPr algn="ctr">
                  <a:lnSpc>
                    <a:spcPts val="3360"/>
                  </a:lnSpc>
                </a:pPr>
              </a:p>
            </p:txBody>
          </p:sp>
        </p:grpSp>
        <p:grpSp>
          <p:nvGrpSpPr>
            <p:cNvPr name="Group 23" id="23"/>
            <p:cNvGrpSpPr/>
            <p:nvPr/>
          </p:nvGrpSpPr>
          <p:grpSpPr>
            <a:xfrm rot="0">
              <a:off x="5824546" y="415086"/>
              <a:ext cx="356678" cy="229284"/>
              <a:chOff x="0" y="0"/>
              <a:chExt cx="70455" cy="45291"/>
            </a:xfrm>
          </p:grpSpPr>
          <p:sp>
            <p:nvSpPr>
              <p:cNvPr name="Freeform 24" id="24"/>
              <p:cNvSpPr/>
              <p:nvPr/>
            </p:nvSpPr>
            <p:spPr>
              <a:xfrm flipH="false" flipV="false" rot="0">
                <a:off x="0" y="0"/>
                <a:ext cx="70455" cy="45291"/>
              </a:xfrm>
              <a:custGeom>
                <a:avLst/>
                <a:gdLst/>
                <a:ahLst/>
                <a:cxnLst/>
                <a:rect r="r" b="b" t="t" l="l"/>
                <a:pathLst>
                  <a:path h="45291" w="70455">
                    <a:moveTo>
                      <a:pt x="0" y="0"/>
                    </a:moveTo>
                    <a:lnTo>
                      <a:pt x="70455" y="0"/>
                    </a:lnTo>
                    <a:lnTo>
                      <a:pt x="70455" y="45291"/>
                    </a:lnTo>
                    <a:lnTo>
                      <a:pt x="0" y="45291"/>
                    </a:lnTo>
                    <a:close/>
                  </a:path>
                </a:pathLst>
              </a:custGeom>
              <a:solidFill>
                <a:srgbClr val="FFFFFF"/>
              </a:solidFill>
            </p:spPr>
          </p:sp>
          <p:sp>
            <p:nvSpPr>
              <p:cNvPr name="TextBox 25" id="25"/>
              <p:cNvSpPr txBox="true"/>
              <p:nvPr/>
            </p:nvSpPr>
            <p:spPr>
              <a:xfrm>
                <a:off x="0" y="-47625"/>
                <a:ext cx="70455" cy="92916"/>
              </a:xfrm>
              <a:prstGeom prst="rect">
                <a:avLst/>
              </a:prstGeom>
            </p:spPr>
            <p:txBody>
              <a:bodyPr anchor="ctr" rtlCol="false" tIns="50800" lIns="50800" bIns="50800" rIns="50800"/>
              <a:lstStyle/>
              <a:p>
                <a:pPr algn="ctr">
                  <a:lnSpc>
                    <a:spcPts val="3360"/>
                  </a:lnSpc>
                </a:pPr>
              </a:p>
            </p:txBody>
          </p:sp>
        </p:grpSp>
        <p:grpSp>
          <p:nvGrpSpPr>
            <p:cNvPr name="Group 26" id="26"/>
            <p:cNvGrpSpPr/>
            <p:nvPr/>
          </p:nvGrpSpPr>
          <p:grpSpPr>
            <a:xfrm rot="0">
              <a:off x="12407705" y="415086"/>
              <a:ext cx="356678" cy="229284"/>
              <a:chOff x="0" y="0"/>
              <a:chExt cx="70455" cy="45291"/>
            </a:xfrm>
          </p:grpSpPr>
          <p:sp>
            <p:nvSpPr>
              <p:cNvPr name="Freeform 27" id="27"/>
              <p:cNvSpPr/>
              <p:nvPr/>
            </p:nvSpPr>
            <p:spPr>
              <a:xfrm flipH="false" flipV="false" rot="0">
                <a:off x="0" y="0"/>
                <a:ext cx="70455" cy="45291"/>
              </a:xfrm>
              <a:custGeom>
                <a:avLst/>
                <a:gdLst/>
                <a:ahLst/>
                <a:cxnLst/>
                <a:rect r="r" b="b" t="t" l="l"/>
                <a:pathLst>
                  <a:path h="45291" w="70455">
                    <a:moveTo>
                      <a:pt x="0" y="0"/>
                    </a:moveTo>
                    <a:lnTo>
                      <a:pt x="70455" y="0"/>
                    </a:lnTo>
                    <a:lnTo>
                      <a:pt x="70455" y="45291"/>
                    </a:lnTo>
                    <a:lnTo>
                      <a:pt x="0" y="45291"/>
                    </a:lnTo>
                    <a:close/>
                  </a:path>
                </a:pathLst>
              </a:custGeom>
              <a:solidFill>
                <a:srgbClr val="FFFFFF"/>
              </a:solidFill>
            </p:spPr>
          </p:sp>
          <p:sp>
            <p:nvSpPr>
              <p:cNvPr name="TextBox 28" id="28"/>
              <p:cNvSpPr txBox="true"/>
              <p:nvPr/>
            </p:nvSpPr>
            <p:spPr>
              <a:xfrm>
                <a:off x="0" y="-47625"/>
                <a:ext cx="70455" cy="92916"/>
              </a:xfrm>
              <a:prstGeom prst="rect">
                <a:avLst/>
              </a:prstGeom>
            </p:spPr>
            <p:txBody>
              <a:bodyPr anchor="ctr" rtlCol="false" tIns="50800" lIns="50800" bIns="50800" rIns="50800"/>
              <a:lstStyle/>
              <a:p>
                <a:pPr algn="ctr">
                  <a:lnSpc>
                    <a:spcPts val="3360"/>
                  </a:lnSpc>
                </a:pPr>
              </a:p>
            </p:txBody>
          </p:sp>
        </p:grpSp>
      </p:grpSp>
      <p:grpSp>
        <p:nvGrpSpPr>
          <p:cNvPr name="Group 29" id="29"/>
          <p:cNvGrpSpPr/>
          <p:nvPr/>
        </p:nvGrpSpPr>
        <p:grpSpPr>
          <a:xfrm rot="0">
            <a:off x="11576022" y="8233403"/>
            <a:ext cx="267509" cy="171963"/>
            <a:chOff x="0" y="0"/>
            <a:chExt cx="70455" cy="45291"/>
          </a:xfrm>
        </p:grpSpPr>
        <p:sp>
          <p:nvSpPr>
            <p:cNvPr name="Freeform 30" id="30"/>
            <p:cNvSpPr/>
            <p:nvPr/>
          </p:nvSpPr>
          <p:spPr>
            <a:xfrm flipH="false" flipV="false" rot="0">
              <a:off x="0" y="0"/>
              <a:ext cx="70455" cy="45291"/>
            </a:xfrm>
            <a:custGeom>
              <a:avLst/>
              <a:gdLst/>
              <a:ahLst/>
              <a:cxnLst/>
              <a:rect r="r" b="b" t="t" l="l"/>
              <a:pathLst>
                <a:path h="45291" w="70455">
                  <a:moveTo>
                    <a:pt x="0" y="0"/>
                  </a:moveTo>
                  <a:lnTo>
                    <a:pt x="70455" y="0"/>
                  </a:lnTo>
                  <a:lnTo>
                    <a:pt x="70455" y="45291"/>
                  </a:lnTo>
                  <a:lnTo>
                    <a:pt x="0" y="45291"/>
                  </a:lnTo>
                  <a:close/>
                </a:path>
              </a:pathLst>
            </a:custGeom>
            <a:solidFill>
              <a:srgbClr val="FFFFFF"/>
            </a:solidFill>
          </p:spPr>
        </p:sp>
        <p:sp>
          <p:nvSpPr>
            <p:cNvPr name="TextBox 31" id="31"/>
            <p:cNvSpPr txBox="true"/>
            <p:nvPr/>
          </p:nvSpPr>
          <p:spPr>
            <a:xfrm>
              <a:off x="0" y="-47625"/>
              <a:ext cx="70455" cy="92916"/>
            </a:xfrm>
            <a:prstGeom prst="rect">
              <a:avLst/>
            </a:prstGeom>
          </p:spPr>
          <p:txBody>
            <a:bodyPr anchor="ctr" rtlCol="false" tIns="50800" lIns="50800" bIns="50800" rIns="50800"/>
            <a:lstStyle/>
            <a:p>
              <a:pPr algn="ctr">
                <a:lnSpc>
                  <a:spcPts val="3360"/>
                </a:lnSpc>
              </a:pPr>
            </a:p>
          </p:txBody>
        </p:sp>
      </p:grpSp>
      <p:grpSp>
        <p:nvGrpSpPr>
          <p:cNvPr name="Group 32" id="32"/>
          <p:cNvGrpSpPr/>
          <p:nvPr/>
        </p:nvGrpSpPr>
        <p:grpSpPr>
          <a:xfrm rot="0">
            <a:off x="8185931" y="8147422"/>
            <a:ext cx="267509" cy="171963"/>
            <a:chOff x="0" y="0"/>
            <a:chExt cx="70455" cy="45291"/>
          </a:xfrm>
        </p:grpSpPr>
        <p:sp>
          <p:nvSpPr>
            <p:cNvPr name="Freeform 33" id="33"/>
            <p:cNvSpPr/>
            <p:nvPr/>
          </p:nvSpPr>
          <p:spPr>
            <a:xfrm flipH="false" flipV="false" rot="0">
              <a:off x="0" y="0"/>
              <a:ext cx="70455" cy="45291"/>
            </a:xfrm>
            <a:custGeom>
              <a:avLst/>
              <a:gdLst/>
              <a:ahLst/>
              <a:cxnLst/>
              <a:rect r="r" b="b" t="t" l="l"/>
              <a:pathLst>
                <a:path h="45291" w="70455">
                  <a:moveTo>
                    <a:pt x="0" y="0"/>
                  </a:moveTo>
                  <a:lnTo>
                    <a:pt x="70455" y="0"/>
                  </a:lnTo>
                  <a:lnTo>
                    <a:pt x="70455" y="45291"/>
                  </a:lnTo>
                  <a:lnTo>
                    <a:pt x="0" y="45291"/>
                  </a:lnTo>
                  <a:close/>
                </a:path>
              </a:pathLst>
            </a:custGeom>
            <a:solidFill>
              <a:srgbClr val="FFFFFF"/>
            </a:solidFill>
          </p:spPr>
        </p:sp>
        <p:sp>
          <p:nvSpPr>
            <p:cNvPr name="TextBox 34" id="34"/>
            <p:cNvSpPr txBox="true"/>
            <p:nvPr/>
          </p:nvSpPr>
          <p:spPr>
            <a:xfrm>
              <a:off x="0" y="-47625"/>
              <a:ext cx="70455" cy="92916"/>
            </a:xfrm>
            <a:prstGeom prst="rect">
              <a:avLst/>
            </a:prstGeom>
          </p:spPr>
          <p:txBody>
            <a:bodyPr anchor="ctr" rtlCol="false" tIns="50800" lIns="50800" bIns="50800" rIns="50800"/>
            <a:lstStyle/>
            <a:p>
              <a:pPr algn="ctr">
                <a:lnSpc>
                  <a:spcPts val="3360"/>
                </a:lnSpc>
              </a:pPr>
            </a:p>
          </p:txBody>
        </p:sp>
      </p:grpSp>
      <p:grpSp>
        <p:nvGrpSpPr>
          <p:cNvPr name="Group 35" id="35"/>
          <p:cNvGrpSpPr/>
          <p:nvPr/>
        </p:nvGrpSpPr>
        <p:grpSpPr>
          <a:xfrm rot="0">
            <a:off x="2422497" y="8233403"/>
            <a:ext cx="267509" cy="171963"/>
            <a:chOff x="0" y="0"/>
            <a:chExt cx="70455" cy="45291"/>
          </a:xfrm>
        </p:grpSpPr>
        <p:sp>
          <p:nvSpPr>
            <p:cNvPr name="Freeform 36" id="36"/>
            <p:cNvSpPr/>
            <p:nvPr/>
          </p:nvSpPr>
          <p:spPr>
            <a:xfrm flipH="false" flipV="false" rot="0">
              <a:off x="0" y="0"/>
              <a:ext cx="70455" cy="45291"/>
            </a:xfrm>
            <a:custGeom>
              <a:avLst/>
              <a:gdLst/>
              <a:ahLst/>
              <a:cxnLst/>
              <a:rect r="r" b="b" t="t" l="l"/>
              <a:pathLst>
                <a:path h="45291" w="70455">
                  <a:moveTo>
                    <a:pt x="0" y="0"/>
                  </a:moveTo>
                  <a:lnTo>
                    <a:pt x="70455" y="0"/>
                  </a:lnTo>
                  <a:lnTo>
                    <a:pt x="70455" y="45291"/>
                  </a:lnTo>
                  <a:lnTo>
                    <a:pt x="0" y="45291"/>
                  </a:lnTo>
                  <a:close/>
                </a:path>
              </a:pathLst>
            </a:custGeom>
            <a:solidFill>
              <a:srgbClr val="FFFFFF"/>
            </a:solidFill>
          </p:spPr>
        </p:sp>
        <p:sp>
          <p:nvSpPr>
            <p:cNvPr name="TextBox 37" id="37"/>
            <p:cNvSpPr txBox="true"/>
            <p:nvPr/>
          </p:nvSpPr>
          <p:spPr>
            <a:xfrm>
              <a:off x="0" y="-47625"/>
              <a:ext cx="70455" cy="92916"/>
            </a:xfrm>
            <a:prstGeom prst="rect">
              <a:avLst/>
            </a:prstGeom>
          </p:spPr>
          <p:txBody>
            <a:bodyPr anchor="ctr" rtlCol="false" tIns="50800" lIns="50800" bIns="50800" rIns="50800"/>
            <a:lstStyle/>
            <a:p>
              <a:pPr algn="ctr">
                <a:lnSpc>
                  <a:spcPts val="3360"/>
                </a:lnSpc>
              </a:pPr>
            </a:p>
          </p:txBody>
        </p:sp>
      </p:grpSp>
      <p:grpSp>
        <p:nvGrpSpPr>
          <p:cNvPr name="Group 38" id="38"/>
          <p:cNvGrpSpPr/>
          <p:nvPr/>
        </p:nvGrpSpPr>
        <p:grpSpPr>
          <a:xfrm rot="0">
            <a:off x="14963036" y="9446219"/>
            <a:ext cx="3324964" cy="840781"/>
            <a:chOff x="0" y="0"/>
            <a:chExt cx="875711" cy="221440"/>
          </a:xfrm>
        </p:grpSpPr>
        <p:sp>
          <p:nvSpPr>
            <p:cNvPr name="Freeform 39" id="39"/>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40" id="40"/>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41" id="41"/>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1-9</a:t>
            </a:r>
          </a:p>
        </p:txBody>
      </p:sp>
      <p:grpSp>
        <p:nvGrpSpPr>
          <p:cNvPr name="Group 42" id="42"/>
          <p:cNvGrpSpPr/>
          <p:nvPr/>
        </p:nvGrpSpPr>
        <p:grpSpPr>
          <a:xfrm rot="0">
            <a:off x="14963036" y="0"/>
            <a:ext cx="3324964" cy="456041"/>
            <a:chOff x="0" y="0"/>
            <a:chExt cx="4433285" cy="608055"/>
          </a:xfrm>
        </p:grpSpPr>
        <p:grpSp>
          <p:nvGrpSpPr>
            <p:cNvPr name="Group 43" id="43"/>
            <p:cNvGrpSpPr/>
            <p:nvPr/>
          </p:nvGrpSpPr>
          <p:grpSpPr>
            <a:xfrm rot="0">
              <a:off x="0" y="0"/>
              <a:ext cx="4433285" cy="608055"/>
              <a:chOff x="0" y="0"/>
              <a:chExt cx="875711" cy="120110"/>
            </a:xfrm>
          </p:grpSpPr>
          <p:sp>
            <p:nvSpPr>
              <p:cNvPr name="Freeform 44" id="44"/>
              <p:cNvSpPr/>
              <p:nvPr/>
            </p:nvSpPr>
            <p:spPr>
              <a:xfrm flipH="false" flipV="false" rot="0">
                <a:off x="0" y="0"/>
                <a:ext cx="875711" cy="120110"/>
              </a:xfrm>
              <a:custGeom>
                <a:avLst/>
                <a:gdLst/>
                <a:ahLst/>
                <a:cxnLst/>
                <a:rect r="r" b="b" t="t" l="l"/>
                <a:pathLst>
                  <a:path h="120110" w="875711">
                    <a:moveTo>
                      <a:pt x="0" y="0"/>
                    </a:moveTo>
                    <a:lnTo>
                      <a:pt x="875711" y="0"/>
                    </a:lnTo>
                    <a:lnTo>
                      <a:pt x="875711" y="120110"/>
                    </a:lnTo>
                    <a:lnTo>
                      <a:pt x="0" y="120110"/>
                    </a:lnTo>
                    <a:close/>
                  </a:path>
                </a:pathLst>
              </a:custGeom>
              <a:solidFill>
                <a:srgbClr val="FF751F"/>
              </a:solidFill>
            </p:spPr>
          </p:sp>
          <p:sp>
            <p:nvSpPr>
              <p:cNvPr name="TextBox 45" id="45"/>
              <p:cNvSpPr txBox="true"/>
              <p:nvPr/>
            </p:nvSpPr>
            <p:spPr>
              <a:xfrm>
                <a:off x="0" y="-38100"/>
                <a:ext cx="875711" cy="158210"/>
              </a:xfrm>
              <a:prstGeom prst="rect">
                <a:avLst/>
              </a:prstGeom>
            </p:spPr>
            <p:txBody>
              <a:bodyPr anchor="ctr" rtlCol="false" tIns="50800" lIns="50800" bIns="50800" rIns="50800"/>
              <a:lstStyle/>
              <a:p>
                <a:pPr algn="ctr">
                  <a:lnSpc>
                    <a:spcPts val="2659"/>
                  </a:lnSpc>
                </a:pPr>
              </a:p>
            </p:txBody>
          </p:sp>
        </p:grpSp>
        <p:sp>
          <p:nvSpPr>
            <p:cNvPr name="TextBox 46" id="46"/>
            <p:cNvSpPr txBox="true"/>
            <p:nvPr/>
          </p:nvSpPr>
          <p:spPr>
            <a:xfrm rot="0">
              <a:off x="0" y="104909"/>
              <a:ext cx="4433285" cy="444500"/>
            </a:xfrm>
            <a:prstGeom prst="rect">
              <a:avLst/>
            </a:prstGeom>
          </p:spPr>
          <p:txBody>
            <a:bodyPr anchor="t" rtlCol="false" tIns="0" lIns="0" bIns="0" rIns="0">
              <a:spAutoFit/>
            </a:bodyPr>
            <a:lstStyle/>
            <a:p>
              <a:pPr algn="ctr" marL="0" indent="0" lvl="0">
                <a:lnSpc>
                  <a:spcPts val="2697"/>
                </a:lnSpc>
              </a:pPr>
              <a:r>
                <a:rPr lang="en-US" b="true" sz="2247">
                  <a:solidFill>
                    <a:srgbClr val="0B0A0A"/>
                  </a:solidFill>
                  <a:latin typeface="TT Firs Neue Bold"/>
                  <a:ea typeface="TT Firs Neue Bold"/>
                  <a:cs typeface="TT Firs Neue Bold"/>
                  <a:sym typeface="TT Firs Neue Bold"/>
                </a:rPr>
                <a:t>Not in exam</a:t>
              </a:r>
            </a:p>
          </p:txBody>
        </p:sp>
      </p:gr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419061">
            <a:off x="12394994" y="-10734908"/>
            <a:ext cx="6373880" cy="16661921"/>
          </a:xfrm>
          <a:custGeom>
            <a:avLst/>
            <a:gdLst/>
            <a:ahLst/>
            <a:cxnLst/>
            <a:rect r="r" b="b" t="t" l="l"/>
            <a:pathLst>
              <a:path h="16661921" w="6373880">
                <a:moveTo>
                  <a:pt x="0" y="0"/>
                </a:moveTo>
                <a:lnTo>
                  <a:pt x="6373880" y="0"/>
                </a:lnTo>
                <a:lnTo>
                  <a:pt x="6373880" y="16661921"/>
                </a:lnTo>
                <a:lnTo>
                  <a:pt x="0" y="16661921"/>
                </a:lnTo>
                <a:lnTo>
                  <a:pt x="0" y="0"/>
                </a:lnTo>
                <a:close/>
              </a:path>
            </a:pathLst>
          </a:custGeom>
          <a:blipFill>
            <a:blip r:embed="rId4"/>
            <a:stretch>
              <a:fillRect l="0" t="0" r="0" b="0"/>
            </a:stretch>
          </a:blipFill>
        </p:spPr>
      </p:sp>
      <p:grpSp>
        <p:nvGrpSpPr>
          <p:cNvPr name="Group 11" id="11"/>
          <p:cNvGrpSpPr/>
          <p:nvPr/>
        </p:nvGrpSpPr>
        <p:grpSpPr>
          <a:xfrm rot="0">
            <a:off x="1750542" y="2999481"/>
            <a:ext cx="14485265" cy="2912893"/>
            <a:chOff x="0" y="0"/>
            <a:chExt cx="3815049" cy="767182"/>
          </a:xfrm>
        </p:grpSpPr>
        <p:sp>
          <p:nvSpPr>
            <p:cNvPr name="Freeform 12" id="12"/>
            <p:cNvSpPr/>
            <p:nvPr/>
          </p:nvSpPr>
          <p:spPr>
            <a:xfrm flipH="false" flipV="false" rot="0">
              <a:off x="0" y="0"/>
              <a:ext cx="3815049" cy="767182"/>
            </a:xfrm>
            <a:custGeom>
              <a:avLst/>
              <a:gdLst/>
              <a:ahLst/>
              <a:cxnLst/>
              <a:rect r="r" b="b" t="t" l="l"/>
              <a:pathLst>
                <a:path h="767182" w="3815049">
                  <a:moveTo>
                    <a:pt x="0" y="0"/>
                  </a:moveTo>
                  <a:lnTo>
                    <a:pt x="3815049" y="0"/>
                  </a:lnTo>
                  <a:lnTo>
                    <a:pt x="3815049" y="767182"/>
                  </a:lnTo>
                  <a:lnTo>
                    <a:pt x="0" y="767182"/>
                  </a:lnTo>
                  <a:close/>
                </a:path>
              </a:pathLst>
            </a:custGeom>
            <a:solidFill>
              <a:srgbClr val="B0B3BE"/>
            </a:solidFill>
          </p:spPr>
        </p:sp>
        <p:sp>
          <p:nvSpPr>
            <p:cNvPr name="TextBox 13" id="13"/>
            <p:cNvSpPr txBox="true"/>
            <p:nvPr/>
          </p:nvSpPr>
          <p:spPr>
            <a:xfrm>
              <a:off x="0" y="-47625"/>
              <a:ext cx="3815049" cy="814807"/>
            </a:xfrm>
            <a:prstGeom prst="rect">
              <a:avLst/>
            </a:prstGeom>
          </p:spPr>
          <p:txBody>
            <a:bodyPr anchor="ctr" rtlCol="false" tIns="50800" lIns="50800" bIns="50800" rIns="50800"/>
            <a:lstStyle/>
            <a:p>
              <a:pPr algn="ctr">
                <a:lnSpc>
                  <a:spcPts val="3360"/>
                </a:lnSpc>
              </a:pPr>
            </a:p>
          </p:txBody>
        </p:sp>
      </p:grpSp>
      <p:grpSp>
        <p:nvGrpSpPr>
          <p:cNvPr name="Group 14" id="14"/>
          <p:cNvGrpSpPr/>
          <p:nvPr/>
        </p:nvGrpSpPr>
        <p:grpSpPr>
          <a:xfrm rot="0">
            <a:off x="5277903" y="6077858"/>
            <a:ext cx="8247388" cy="4041279"/>
            <a:chOff x="0" y="0"/>
            <a:chExt cx="10996518" cy="5388372"/>
          </a:xfrm>
        </p:grpSpPr>
        <p:sp>
          <p:nvSpPr>
            <p:cNvPr name="Freeform 15" id="15"/>
            <p:cNvSpPr/>
            <p:nvPr/>
          </p:nvSpPr>
          <p:spPr>
            <a:xfrm flipH="false" flipV="false" rot="0">
              <a:off x="0" y="29024"/>
              <a:ext cx="6230554" cy="5359348"/>
            </a:xfrm>
            <a:custGeom>
              <a:avLst/>
              <a:gdLst/>
              <a:ahLst/>
              <a:cxnLst/>
              <a:rect r="r" b="b" t="t" l="l"/>
              <a:pathLst>
                <a:path h="5359348" w="6230554">
                  <a:moveTo>
                    <a:pt x="0" y="0"/>
                  </a:moveTo>
                  <a:lnTo>
                    <a:pt x="6230554" y="0"/>
                  </a:lnTo>
                  <a:lnTo>
                    <a:pt x="6230554" y="5359348"/>
                  </a:lnTo>
                  <a:lnTo>
                    <a:pt x="0" y="5359348"/>
                  </a:lnTo>
                  <a:lnTo>
                    <a:pt x="0" y="0"/>
                  </a:lnTo>
                  <a:close/>
                </a:path>
              </a:pathLst>
            </a:custGeom>
            <a:blipFill>
              <a:blip r:embed="rId5"/>
              <a:stretch>
                <a:fillRect l="-62267" t="-41854" r="0" b="0"/>
              </a:stretch>
            </a:blipFill>
          </p:spPr>
        </p:sp>
        <p:grpSp>
          <p:nvGrpSpPr>
            <p:cNvPr name="Group 16" id="16"/>
            <p:cNvGrpSpPr/>
            <p:nvPr/>
          </p:nvGrpSpPr>
          <p:grpSpPr>
            <a:xfrm rot="0">
              <a:off x="2076657" y="0"/>
              <a:ext cx="724438" cy="1993507"/>
              <a:chOff x="0" y="0"/>
              <a:chExt cx="143099" cy="393779"/>
            </a:xfrm>
          </p:grpSpPr>
          <p:sp>
            <p:nvSpPr>
              <p:cNvPr name="Freeform 17" id="17"/>
              <p:cNvSpPr/>
              <p:nvPr/>
            </p:nvSpPr>
            <p:spPr>
              <a:xfrm flipH="false" flipV="false" rot="0">
                <a:off x="0" y="0"/>
                <a:ext cx="143099" cy="393779"/>
              </a:xfrm>
              <a:custGeom>
                <a:avLst/>
                <a:gdLst/>
                <a:ahLst/>
                <a:cxnLst/>
                <a:rect r="r" b="b" t="t" l="l"/>
                <a:pathLst>
                  <a:path h="393779" w="143099">
                    <a:moveTo>
                      <a:pt x="0" y="0"/>
                    </a:moveTo>
                    <a:lnTo>
                      <a:pt x="143099" y="0"/>
                    </a:lnTo>
                    <a:lnTo>
                      <a:pt x="143099" y="393779"/>
                    </a:lnTo>
                    <a:lnTo>
                      <a:pt x="0" y="393779"/>
                    </a:lnTo>
                    <a:close/>
                  </a:path>
                </a:pathLst>
              </a:custGeom>
              <a:solidFill>
                <a:srgbClr val="000000"/>
              </a:solidFill>
            </p:spPr>
          </p:sp>
          <p:sp>
            <p:nvSpPr>
              <p:cNvPr name="TextBox 18" id="18"/>
              <p:cNvSpPr txBox="true"/>
              <p:nvPr/>
            </p:nvSpPr>
            <p:spPr>
              <a:xfrm>
                <a:off x="0" y="-47625"/>
                <a:ext cx="143099" cy="441404"/>
              </a:xfrm>
              <a:prstGeom prst="rect">
                <a:avLst/>
              </a:prstGeom>
            </p:spPr>
            <p:txBody>
              <a:bodyPr anchor="ctr" rtlCol="false" tIns="50800" lIns="50800" bIns="50800" rIns="50800"/>
              <a:lstStyle/>
              <a:p>
                <a:pPr algn="ctr">
                  <a:lnSpc>
                    <a:spcPts val="3360"/>
                  </a:lnSpc>
                </a:pPr>
              </a:p>
            </p:txBody>
          </p:sp>
        </p:grpSp>
        <p:sp>
          <p:nvSpPr>
            <p:cNvPr name="Freeform 19" id="19"/>
            <p:cNvSpPr/>
            <p:nvPr/>
          </p:nvSpPr>
          <p:spPr>
            <a:xfrm flipH="false" flipV="false" rot="0">
              <a:off x="6128991" y="29024"/>
              <a:ext cx="3786505" cy="5359348"/>
            </a:xfrm>
            <a:custGeom>
              <a:avLst/>
              <a:gdLst/>
              <a:ahLst/>
              <a:cxnLst/>
              <a:rect r="r" b="b" t="t" l="l"/>
              <a:pathLst>
                <a:path h="5359348" w="3786505">
                  <a:moveTo>
                    <a:pt x="0" y="0"/>
                  </a:moveTo>
                  <a:lnTo>
                    <a:pt x="3786505" y="0"/>
                  </a:lnTo>
                  <a:lnTo>
                    <a:pt x="3786505" y="5359348"/>
                  </a:lnTo>
                  <a:lnTo>
                    <a:pt x="0" y="5359348"/>
                  </a:lnTo>
                  <a:lnTo>
                    <a:pt x="0" y="0"/>
                  </a:lnTo>
                  <a:close/>
                </a:path>
              </a:pathLst>
            </a:custGeom>
            <a:blipFill>
              <a:blip r:embed="rId5"/>
              <a:stretch>
                <a:fillRect l="-35795" t="-41854" r="-131209" b="0"/>
              </a:stretch>
            </a:blipFill>
          </p:spPr>
        </p:sp>
        <p:grpSp>
          <p:nvGrpSpPr>
            <p:cNvPr name="Group 20" id="20"/>
            <p:cNvGrpSpPr/>
            <p:nvPr/>
          </p:nvGrpSpPr>
          <p:grpSpPr>
            <a:xfrm rot="0">
              <a:off x="5646288" y="0"/>
              <a:ext cx="788135" cy="1993507"/>
              <a:chOff x="0" y="0"/>
              <a:chExt cx="155681" cy="393779"/>
            </a:xfrm>
          </p:grpSpPr>
          <p:sp>
            <p:nvSpPr>
              <p:cNvPr name="Freeform 21" id="21"/>
              <p:cNvSpPr/>
              <p:nvPr/>
            </p:nvSpPr>
            <p:spPr>
              <a:xfrm flipH="false" flipV="false" rot="0">
                <a:off x="0" y="0"/>
                <a:ext cx="155681" cy="393779"/>
              </a:xfrm>
              <a:custGeom>
                <a:avLst/>
                <a:gdLst/>
                <a:ahLst/>
                <a:cxnLst/>
                <a:rect r="r" b="b" t="t" l="l"/>
                <a:pathLst>
                  <a:path h="393779" w="155681">
                    <a:moveTo>
                      <a:pt x="0" y="0"/>
                    </a:moveTo>
                    <a:lnTo>
                      <a:pt x="155681" y="0"/>
                    </a:lnTo>
                    <a:lnTo>
                      <a:pt x="155681" y="393779"/>
                    </a:lnTo>
                    <a:lnTo>
                      <a:pt x="0" y="393779"/>
                    </a:lnTo>
                    <a:close/>
                  </a:path>
                </a:pathLst>
              </a:custGeom>
              <a:solidFill>
                <a:srgbClr val="000000"/>
              </a:solidFill>
            </p:spPr>
          </p:sp>
          <p:sp>
            <p:nvSpPr>
              <p:cNvPr name="TextBox 22" id="22"/>
              <p:cNvSpPr txBox="true"/>
              <p:nvPr/>
            </p:nvSpPr>
            <p:spPr>
              <a:xfrm>
                <a:off x="0" y="-47625"/>
                <a:ext cx="155681" cy="441404"/>
              </a:xfrm>
              <a:prstGeom prst="rect">
                <a:avLst/>
              </a:prstGeom>
            </p:spPr>
            <p:txBody>
              <a:bodyPr anchor="ctr" rtlCol="false" tIns="50800" lIns="50800" bIns="50800" rIns="50800"/>
              <a:lstStyle/>
              <a:p>
                <a:pPr algn="ctr">
                  <a:lnSpc>
                    <a:spcPts val="3360"/>
                  </a:lnSpc>
                </a:pPr>
              </a:p>
            </p:txBody>
          </p:sp>
        </p:grpSp>
        <p:sp>
          <p:nvSpPr>
            <p:cNvPr name="TextBox 23" id="23"/>
            <p:cNvSpPr txBox="true"/>
            <p:nvPr/>
          </p:nvSpPr>
          <p:spPr>
            <a:xfrm rot="0">
              <a:off x="504677" y="4171621"/>
              <a:ext cx="10491841" cy="638175"/>
            </a:xfrm>
            <a:prstGeom prst="rect">
              <a:avLst/>
            </a:prstGeom>
          </p:spPr>
          <p:txBody>
            <a:bodyPr anchor="t" rtlCol="false" tIns="0" lIns="0" bIns="0" rIns="0">
              <a:spAutoFit/>
            </a:bodyPr>
            <a:lstStyle/>
            <a:p>
              <a:pPr algn="l" marL="0" indent="0" lvl="0">
                <a:lnSpc>
                  <a:spcPts val="3897"/>
                </a:lnSpc>
              </a:pPr>
              <a:r>
                <a:rPr lang="en-US" b="true" sz="3247">
                  <a:solidFill>
                    <a:srgbClr val="FF751F"/>
                  </a:solidFill>
                  <a:latin typeface="TT Firs Neue Bold"/>
                  <a:ea typeface="TT Firs Neue Bold"/>
                  <a:cs typeface="TT Firs Neue Bold"/>
                  <a:sym typeface="TT Firs Neue Bold"/>
                </a:rPr>
                <a:t>1      2      3             5      6      7      8</a:t>
              </a:r>
            </a:p>
          </p:txBody>
        </p:sp>
        <p:sp>
          <p:nvSpPr>
            <p:cNvPr name="TextBox 24" id="24"/>
            <p:cNvSpPr txBox="true"/>
            <p:nvPr/>
          </p:nvSpPr>
          <p:spPr>
            <a:xfrm rot="0">
              <a:off x="8786095" y="3873171"/>
              <a:ext cx="2020143" cy="1285875"/>
            </a:xfrm>
            <a:prstGeom prst="rect">
              <a:avLst/>
            </a:prstGeom>
          </p:spPr>
          <p:txBody>
            <a:bodyPr anchor="t" rtlCol="false" tIns="0" lIns="0" bIns="0" rIns="0">
              <a:spAutoFit/>
            </a:bodyPr>
            <a:lstStyle/>
            <a:p>
              <a:pPr algn="just" marL="0" indent="0" lvl="0">
                <a:lnSpc>
                  <a:spcPts val="3897"/>
                </a:lnSpc>
              </a:pPr>
              <a:r>
                <a:rPr lang="en-US" sz="3247">
                  <a:solidFill>
                    <a:srgbClr val="FF751F"/>
                  </a:solidFill>
                  <a:latin typeface="TT Firs Neue"/>
                  <a:ea typeface="TT Firs Neue"/>
                  <a:cs typeface="TT Firs Neue"/>
                  <a:sym typeface="TT Firs Neue"/>
                </a:rPr>
                <a:t>                                                   or </a:t>
              </a:r>
              <a:r>
                <a:rPr lang="en-US" b="true" sz="3247">
                  <a:solidFill>
                    <a:srgbClr val="FF751F"/>
                  </a:solidFill>
                  <a:latin typeface="TT Firs Neue Bold"/>
                  <a:ea typeface="TT Firs Neue Bold"/>
                  <a:cs typeface="TT Firs Neue Bold"/>
                  <a:sym typeface="TT Firs Neue Bold"/>
                </a:rPr>
                <a:t>1</a:t>
              </a:r>
            </a:p>
          </p:txBody>
        </p:sp>
        <p:grpSp>
          <p:nvGrpSpPr>
            <p:cNvPr name="Group 25" id="25"/>
            <p:cNvGrpSpPr/>
            <p:nvPr/>
          </p:nvGrpSpPr>
          <p:grpSpPr>
            <a:xfrm rot="0">
              <a:off x="662663" y="29024"/>
              <a:ext cx="724438" cy="1993507"/>
              <a:chOff x="0" y="0"/>
              <a:chExt cx="143099" cy="393779"/>
            </a:xfrm>
          </p:grpSpPr>
          <p:sp>
            <p:nvSpPr>
              <p:cNvPr name="Freeform 26" id="26"/>
              <p:cNvSpPr/>
              <p:nvPr/>
            </p:nvSpPr>
            <p:spPr>
              <a:xfrm flipH="false" flipV="false" rot="0">
                <a:off x="0" y="0"/>
                <a:ext cx="143099" cy="393779"/>
              </a:xfrm>
              <a:custGeom>
                <a:avLst/>
                <a:gdLst/>
                <a:ahLst/>
                <a:cxnLst/>
                <a:rect r="r" b="b" t="t" l="l"/>
                <a:pathLst>
                  <a:path h="393779" w="143099">
                    <a:moveTo>
                      <a:pt x="0" y="0"/>
                    </a:moveTo>
                    <a:lnTo>
                      <a:pt x="143099" y="0"/>
                    </a:lnTo>
                    <a:lnTo>
                      <a:pt x="143099" y="393779"/>
                    </a:lnTo>
                    <a:lnTo>
                      <a:pt x="0" y="393779"/>
                    </a:lnTo>
                    <a:close/>
                  </a:path>
                </a:pathLst>
              </a:custGeom>
              <a:solidFill>
                <a:srgbClr val="000000"/>
              </a:solidFill>
            </p:spPr>
          </p:sp>
          <p:sp>
            <p:nvSpPr>
              <p:cNvPr name="TextBox 27" id="27"/>
              <p:cNvSpPr txBox="true"/>
              <p:nvPr/>
            </p:nvSpPr>
            <p:spPr>
              <a:xfrm>
                <a:off x="0" y="-47625"/>
                <a:ext cx="143099" cy="441404"/>
              </a:xfrm>
              <a:prstGeom prst="rect">
                <a:avLst/>
              </a:prstGeom>
            </p:spPr>
            <p:txBody>
              <a:bodyPr anchor="ctr" rtlCol="false" tIns="50800" lIns="50800" bIns="50800" rIns="50800"/>
              <a:lstStyle/>
              <a:p>
                <a:pPr algn="ctr">
                  <a:lnSpc>
                    <a:spcPts val="3360"/>
                  </a:lnSpc>
                </a:pPr>
              </a:p>
            </p:txBody>
          </p:sp>
        </p:grpSp>
        <p:grpSp>
          <p:nvGrpSpPr>
            <p:cNvPr name="Group 28" id="28"/>
            <p:cNvGrpSpPr/>
            <p:nvPr/>
          </p:nvGrpSpPr>
          <p:grpSpPr>
            <a:xfrm rot="0">
              <a:off x="7094823" y="0"/>
              <a:ext cx="788135" cy="1993507"/>
              <a:chOff x="0" y="0"/>
              <a:chExt cx="155681" cy="393779"/>
            </a:xfrm>
          </p:grpSpPr>
          <p:sp>
            <p:nvSpPr>
              <p:cNvPr name="Freeform 29" id="29"/>
              <p:cNvSpPr/>
              <p:nvPr/>
            </p:nvSpPr>
            <p:spPr>
              <a:xfrm flipH="false" flipV="false" rot="0">
                <a:off x="0" y="0"/>
                <a:ext cx="155681" cy="393779"/>
              </a:xfrm>
              <a:custGeom>
                <a:avLst/>
                <a:gdLst/>
                <a:ahLst/>
                <a:cxnLst/>
                <a:rect r="r" b="b" t="t" l="l"/>
                <a:pathLst>
                  <a:path h="393779" w="155681">
                    <a:moveTo>
                      <a:pt x="0" y="0"/>
                    </a:moveTo>
                    <a:lnTo>
                      <a:pt x="155681" y="0"/>
                    </a:lnTo>
                    <a:lnTo>
                      <a:pt x="155681" y="393779"/>
                    </a:lnTo>
                    <a:lnTo>
                      <a:pt x="0" y="393779"/>
                    </a:lnTo>
                    <a:close/>
                  </a:path>
                </a:pathLst>
              </a:custGeom>
              <a:solidFill>
                <a:srgbClr val="000000"/>
              </a:solidFill>
            </p:spPr>
          </p:sp>
          <p:sp>
            <p:nvSpPr>
              <p:cNvPr name="TextBox 30" id="30"/>
              <p:cNvSpPr txBox="true"/>
              <p:nvPr/>
            </p:nvSpPr>
            <p:spPr>
              <a:xfrm>
                <a:off x="0" y="-47625"/>
                <a:ext cx="155681" cy="441404"/>
              </a:xfrm>
              <a:prstGeom prst="rect">
                <a:avLst/>
              </a:prstGeom>
            </p:spPr>
            <p:txBody>
              <a:bodyPr anchor="ctr" rtlCol="false" tIns="50800" lIns="50800" bIns="50800" rIns="50800"/>
              <a:lstStyle/>
              <a:p>
                <a:pPr algn="ctr">
                  <a:lnSpc>
                    <a:spcPts val="3360"/>
                  </a:lnSpc>
                </a:pPr>
              </a:p>
            </p:txBody>
          </p:sp>
        </p:grpSp>
        <p:grpSp>
          <p:nvGrpSpPr>
            <p:cNvPr name="Group 31" id="31"/>
            <p:cNvGrpSpPr/>
            <p:nvPr/>
          </p:nvGrpSpPr>
          <p:grpSpPr>
            <a:xfrm rot="0">
              <a:off x="3486895" y="29024"/>
              <a:ext cx="788135" cy="996753"/>
              <a:chOff x="0" y="0"/>
              <a:chExt cx="155681" cy="196890"/>
            </a:xfrm>
          </p:grpSpPr>
          <p:sp>
            <p:nvSpPr>
              <p:cNvPr name="Freeform 32" id="32"/>
              <p:cNvSpPr/>
              <p:nvPr/>
            </p:nvSpPr>
            <p:spPr>
              <a:xfrm flipH="false" flipV="false" rot="0">
                <a:off x="0" y="0"/>
                <a:ext cx="155681" cy="196890"/>
              </a:xfrm>
              <a:custGeom>
                <a:avLst/>
                <a:gdLst/>
                <a:ahLst/>
                <a:cxnLst/>
                <a:rect r="r" b="b" t="t" l="l"/>
                <a:pathLst>
                  <a:path h="196890" w="155681">
                    <a:moveTo>
                      <a:pt x="0" y="0"/>
                    </a:moveTo>
                    <a:lnTo>
                      <a:pt x="155681" y="0"/>
                    </a:lnTo>
                    <a:lnTo>
                      <a:pt x="155681" y="196890"/>
                    </a:lnTo>
                    <a:lnTo>
                      <a:pt x="0" y="196890"/>
                    </a:lnTo>
                    <a:close/>
                  </a:path>
                </a:pathLst>
              </a:custGeom>
              <a:solidFill>
                <a:srgbClr val="000000"/>
              </a:solidFill>
            </p:spPr>
          </p:sp>
          <p:sp>
            <p:nvSpPr>
              <p:cNvPr name="TextBox 33" id="33"/>
              <p:cNvSpPr txBox="true"/>
              <p:nvPr/>
            </p:nvSpPr>
            <p:spPr>
              <a:xfrm>
                <a:off x="0" y="-47625"/>
                <a:ext cx="155681" cy="244515"/>
              </a:xfrm>
              <a:prstGeom prst="rect">
                <a:avLst/>
              </a:prstGeom>
            </p:spPr>
            <p:txBody>
              <a:bodyPr anchor="ctr" rtlCol="false" tIns="50800" lIns="50800" bIns="50800" rIns="50800"/>
              <a:lstStyle/>
              <a:p>
                <a:pPr algn="ctr">
                  <a:lnSpc>
                    <a:spcPts val="3360"/>
                  </a:lnSpc>
                </a:pPr>
              </a:p>
            </p:txBody>
          </p:sp>
        </p:grpSp>
        <p:sp>
          <p:nvSpPr>
            <p:cNvPr name="TextBox 34" id="34"/>
            <p:cNvSpPr txBox="true"/>
            <p:nvPr/>
          </p:nvSpPr>
          <p:spPr>
            <a:xfrm rot="0">
              <a:off x="3730455" y="1289303"/>
              <a:ext cx="2020143" cy="1285875"/>
            </a:xfrm>
            <a:prstGeom prst="rect">
              <a:avLst/>
            </a:prstGeom>
          </p:spPr>
          <p:txBody>
            <a:bodyPr anchor="t" rtlCol="false" tIns="0" lIns="0" bIns="0" rIns="0">
              <a:spAutoFit/>
            </a:bodyPr>
            <a:lstStyle/>
            <a:p>
              <a:pPr algn="just" marL="0" indent="0" lvl="0">
                <a:lnSpc>
                  <a:spcPts val="3897"/>
                </a:lnSpc>
              </a:pPr>
              <a:r>
                <a:rPr lang="en-US" sz="3247">
                  <a:solidFill>
                    <a:srgbClr val="FF751F"/>
                  </a:solidFill>
                  <a:latin typeface="TT Firs Neue"/>
                  <a:ea typeface="TT Firs Neue"/>
                  <a:cs typeface="TT Firs Neue"/>
                  <a:sym typeface="TT Firs Neue"/>
                </a:rPr>
                <a:t>                                 </a:t>
              </a:r>
              <a:r>
                <a:rPr lang="en-US" b="true" sz="3247">
                  <a:solidFill>
                    <a:srgbClr val="FF751F"/>
                  </a:solidFill>
                  <a:latin typeface="TT Firs Neue Bold"/>
                  <a:ea typeface="TT Firs Neue Bold"/>
                  <a:cs typeface="TT Firs Neue Bold"/>
                  <a:sym typeface="TT Firs Neue Bold"/>
                </a:rPr>
                <a:t>4</a:t>
              </a:r>
            </a:p>
          </p:txBody>
        </p:sp>
        <p:grpSp>
          <p:nvGrpSpPr>
            <p:cNvPr name="Group 35" id="35"/>
            <p:cNvGrpSpPr/>
            <p:nvPr/>
          </p:nvGrpSpPr>
          <p:grpSpPr>
            <a:xfrm rot="0">
              <a:off x="9366344" y="29024"/>
              <a:ext cx="549152" cy="2107693"/>
              <a:chOff x="0" y="0"/>
              <a:chExt cx="108475" cy="416335"/>
            </a:xfrm>
          </p:grpSpPr>
          <p:sp>
            <p:nvSpPr>
              <p:cNvPr name="Freeform 36" id="36"/>
              <p:cNvSpPr/>
              <p:nvPr/>
            </p:nvSpPr>
            <p:spPr>
              <a:xfrm flipH="false" flipV="false" rot="0">
                <a:off x="0" y="0"/>
                <a:ext cx="108475" cy="416335"/>
              </a:xfrm>
              <a:custGeom>
                <a:avLst/>
                <a:gdLst/>
                <a:ahLst/>
                <a:cxnLst/>
                <a:rect r="r" b="b" t="t" l="l"/>
                <a:pathLst>
                  <a:path h="416335" w="108475">
                    <a:moveTo>
                      <a:pt x="0" y="0"/>
                    </a:moveTo>
                    <a:lnTo>
                      <a:pt x="108475" y="0"/>
                    </a:lnTo>
                    <a:lnTo>
                      <a:pt x="108475" y="416335"/>
                    </a:lnTo>
                    <a:lnTo>
                      <a:pt x="0" y="416335"/>
                    </a:lnTo>
                    <a:close/>
                  </a:path>
                </a:pathLst>
              </a:custGeom>
              <a:solidFill>
                <a:srgbClr val="000000"/>
              </a:solidFill>
            </p:spPr>
          </p:sp>
          <p:sp>
            <p:nvSpPr>
              <p:cNvPr name="TextBox 37" id="37"/>
              <p:cNvSpPr txBox="true"/>
              <p:nvPr/>
            </p:nvSpPr>
            <p:spPr>
              <a:xfrm>
                <a:off x="0" y="-47625"/>
                <a:ext cx="108475" cy="463960"/>
              </a:xfrm>
              <a:prstGeom prst="rect">
                <a:avLst/>
              </a:prstGeom>
            </p:spPr>
            <p:txBody>
              <a:bodyPr anchor="ctr" rtlCol="false" tIns="50800" lIns="50800" bIns="50800" rIns="50800"/>
              <a:lstStyle/>
              <a:p>
                <a:pPr algn="ctr">
                  <a:lnSpc>
                    <a:spcPts val="3360"/>
                  </a:lnSpc>
                </a:pPr>
              </a:p>
            </p:txBody>
          </p:sp>
        </p:grpSp>
      </p:grpSp>
      <p:grpSp>
        <p:nvGrpSpPr>
          <p:cNvPr name="Group 38" id="38"/>
          <p:cNvGrpSpPr/>
          <p:nvPr/>
        </p:nvGrpSpPr>
        <p:grpSpPr>
          <a:xfrm rot="0">
            <a:off x="1750542" y="1734468"/>
            <a:ext cx="14485265" cy="970135"/>
            <a:chOff x="0" y="0"/>
            <a:chExt cx="3815049" cy="255509"/>
          </a:xfrm>
        </p:grpSpPr>
        <p:sp>
          <p:nvSpPr>
            <p:cNvPr name="Freeform 39" id="39"/>
            <p:cNvSpPr/>
            <p:nvPr/>
          </p:nvSpPr>
          <p:spPr>
            <a:xfrm flipH="false" flipV="false" rot="0">
              <a:off x="0" y="0"/>
              <a:ext cx="3815049" cy="255509"/>
            </a:xfrm>
            <a:custGeom>
              <a:avLst/>
              <a:gdLst/>
              <a:ahLst/>
              <a:cxnLst/>
              <a:rect r="r" b="b" t="t" l="l"/>
              <a:pathLst>
                <a:path h="255509" w="3815049">
                  <a:moveTo>
                    <a:pt x="0" y="0"/>
                  </a:moveTo>
                  <a:lnTo>
                    <a:pt x="3815049" y="0"/>
                  </a:lnTo>
                  <a:lnTo>
                    <a:pt x="3815049" y="255509"/>
                  </a:lnTo>
                  <a:lnTo>
                    <a:pt x="0" y="255509"/>
                  </a:lnTo>
                  <a:close/>
                </a:path>
              </a:pathLst>
            </a:custGeom>
            <a:solidFill>
              <a:srgbClr val="B0B3BE"/>
            </a:solidFill>
          </p:spPr>
        </p:sp>
        <p:sp>
          <p:nvSpPr>
            <p:cNvPr name="TextBox 40" id="40"/>
            <p:cNvSpPr txBox="true"/>
            <p:nvPr/>
          </p:nvSpPr>
          <p:spPr>
            <a:xfrm>
              <a:off x="0" y="-47625"/>
              <a:ext cx="3815049" cy="303134"/>
            </a:xfrm>
            <a:prstGeom prst="rect">
              <a:avLst/>
            </a:prstGeom>
          </p:spPr>
          <p:txBody>
            <a:bodyPr anchor="ctr" rtlCol="false" tIns="50800" lIns="50800" bIns="50800" rIns="50800"/>
            <a:lstStyle/>
            <a:p>
              <a:pPr algn="ctr">
                <a:lnSpc>
                  <a:spcPts val="3360"/>
                </a:lnSpc>
              </a:pPr>
            </a:p>
          </p:txBody>
        </p:sp>
      </p:grpSp>
      <p:grpSp>
        <p:nvGrpSpPr>
          <p:cNvPr name="Group 41" id="41"/>
          <p:cNvGrpSpPr/>
          <p:nvPr/>
        </p:nvGrpSpPr>
        <p:grpSpPr>
          <a:xfrm rot="0">
            <a:off x="146583" y="7184100"/>
            <a:ext cx="4482161" cy="1991870"/>
            <a:chOff x="0" y="0"/>
            <a:chExt cx="1180487" cy="524608"/>
          </a:xfrm>
        </p:grpSpPr>
        <p:sp>
          <p:nvSpPr>
            <p:cNvPr name="Freeform 42" id="42"/>
            <p:cNvSpPr/>
            <p:nvPr/>
          </p:nvSpPr>
          <p:spPr>
            <a:xfrm flipH="false" flipV="false" rot="0">
              <a:off x="0" y="0"/>
              <a:ext cx="1180487" cy="524608"/>
            </a:xfrm>
            <a:custGeom>
              <a:avLst/>
              <a:gdLst/>
              <a:ahLst/>
              <a:cxnLst/>
              <a:rect r="r" b="b" t="t" l="l"/>
              <a:pathLst>
                <a:path h="524608" w="1180487">
                  <a:moveTo>
                    <a:pt x="0" y="0"/>
                  </a:moveTo>
                  <a:lnTo>
                    <a:pt x="1180487" y="0"/>
                  </a:lnTo>
                  <a:lnTo>
                    <a:pt x="1180487" y="524608"/>
                  </a:lnTo>
                  <a:lnTo>
                    <a:pt x="0" y="524608"/>
                  </a:lnTo>
                  <a:close/>
                </a:path>
              </a:pathLst>
            </a:custGeom>
            <a:solidFill>
              <a:srgbClr val="D9D9D9"/>
            </a:solidFill>
          </p:spPr>
        </p:sp>
        <p:sp>
          <p:nvSpPr>
            <p:cNvPr name="TextBox 43" id="43"/>
            <p:cNvSpPr txBox="true"/>
            <p:nvPr/>
          </p:nvSpPr>
          <p:spPr>
            <a:xfrm>
              <a:off x="0" y="-47625"/>
              <a:ext cx="1180487" cy="572233"/>
            </a:xfrm>
            <a:prstGeom prst="rect">
              <a:avLst/>
            </a:prstGeom>
          </p:spPr>
          <p:txBody>
            <a:bodyPr anchor="ctr" rtlCol="false" tIns="50800" lIns="50800" bIns="50800" rIns="50800"/>
            <a:lstStyle/>
            <a:p>
              <a:pPr algn="ctr">
                <a:lnSpc>
                  <a:spcPts val="3360"/>
                </a:lnSpc>
              </a:pPr>
            </a:p>
          </p:txBody>
        </p:sp>
      </p:grpSp>
      <p:grpSp>
        <p:nvGrpSpPr>
          <p:cNvPr name="Group 44" id="44"/>
          <p:cNvGrpSpPr/>
          <p:nvPr/>
        </p:nvGrpSpPr>
        <p:grpSpPr>
          <a:xfrm rot="0">
            <a:off x="13525292" y="6346245"/>
            <a:ext cx="4482161" cy="2835855"/>
            <a:chOff x="0" y="0"/>
            <a:chExt cx="5976214" cy="3781140"/>
          </a:xfrm>
        </p:grpSpPr>
        <p:grpSp>
          <p:nvGrpSpPr>
            <p:cNvPr name="Group 45" id="45"/>
            <p:cNvGrpSpPr/>
            <p:nvPr/>
          </p:nvGrpSpPr>
          <p:grpSpPr>
            <a:xfrm rot="0">
              <a:off x="0" y="0"/>
              <a:ext cx="5976214" cy="3781140"/>
              <a:chOff x="0" y="0"/>
              <a:chExt cx="1180487" cy="746892"/>
            </a:xfrm>
          </p:grpSpPr>
          <p:sp>
            <p:nvSpPr>
              <p:cNvPr name="Freeform 46" id="46"/>
              <p:cNvSpPr/>
              <p:nvPr/>
            </p:nvSpPr>
            <p:spPr>
              <a:xfrm flipH="false" flipV="false" rot="0">
                <a:off x="0" y="0"/>
                <a:ext cx="1180487" cy="746892"/>
              </a:xfrm>
              <a:custGeom>
                <a:avLst/>
                <a:gdLst/>
                <a:ahLst/>
                <a:cxnLst/>
                <a:rect r="r" b="b" t="t" l="l"/>
                <a:pathLst>
                  <a:path h="746892" w="1180487">
                    <a:moveTo>
                      <a:pt x="0" y="0"/>
                    </a:moveTo>
                    <a:lnTo>
                      <a:pt x="1180487" y="0"/>
                    </a:lnTo>
                    <a:lnTo>
                      <a:pt x="1180487" y="746892"/>
                    </a:lnTo>
                    <a:lnTo>
                      <a:pt x="0" y="746892"/>
                    </a:lnTo>
                    <a:close/>
                  </a:path>
                </a:pathLst>
              </a:custGeom>
              <a:solidFill>
                <a:srgbClr val="D9D9D9"/>
              </a:solidFill>
            </p:spPr>
          </p:sp>
          <p:sp>
            <p:nvSpPr>
              <p:cNvPr name="TextBox 47" id="47"/>
              <p:cNvSpPr txBox="true"/>
              <p:nvPr/>
            </p:nvSpPr>
            <p:spPr>
              <a:xfrm>
                <a:off x="0" y="-47625"/>
                <a:ext cx="1180487" cy="794517"/>
              </a:xfrm>
              <a:prstGeom prst="rect">
                <a:avLst/>
              </a:prstGeom>
            </p:spPr>
            <p:txBody>
              <a:bodyPr anchor="ctr" rtlCol="false" tIns="50800" lIns="50800" bIns="50800" rIns="50800"/>
              <a:lstStyle/>
              <a:p>
                <a:pPr algn="ctr">
                  <a:lnSpc>
                    <a:spcPts val="3360"/>
                  </a:lnSpc>
                </a:pPr>
              </a:p>
            </p:txBody>
          </p:sp>
        </p:grpSp>
        <p:sp>
          <p:nvSpPr>
            <p:cNvPr name="TextBox 48" id="48"/>
            <p:cNvSpPr txBox="true"/>
            <p:nvPr/>
          </p:nvSpPr>
          <p:spPr>
            <a:xfrm rot="0">
              <a:off x="291171" y="302388"/>
              <a:ext cx="5393872" cy="466725"/>
            </a:xfrm>
            <a:prstGeom prst="rect">
              <a:avLst/>
            </a:prstGeom>
          </p:spPr>
          <p:txBody>
            <a:bodyPr anchor="t" rtlCol="false" tIns="0" lIns="0" bIns="0" rIns="0">
              <a:spAutoFit/>
            </a:bodyPr>
            <a:lstStyle/>
            <a:p>
              <a:pPr algn="ctr" marL="0" indent="0" lvl="0">
                <a:lnSpc>
                  <a:spcPts val="2759"/>
                </a:lnSpc>
              </a:pPr>
              <a:r>
                <a:rPr lang="en-US" b="true" sz="2299">
                  <a:solidFill>
                    <a:srgbClr val="000000"/>
                  </a:solidFill>
                  <a:latin typeface="TT Firs Neue Bold"/>
                  <a:ea typeface="TT Firs Neue Bold"/>
                  <a:cs typeface="TT Firs Neue Bold"/>
                  <a:sym typeface="TT Firs Neue Bold"/>
                </a:rPr>
                <a:t>Why Bb and not A#?</a:t>
              </a:r>
            </a:p>
          </p:txBody>
        </p:sp>
        <p:sp>
          <p:nvSpPr>
            <p:cNvPr name="TextBox 49" id="49"/>
            <p:cNvSpPr txBox="true"/>
            <p:nvPr/>
          </p:nvSpPr>
          <p:spPr>
            <a:xfrm rot="0">
              <a:off x="291171" y="1051688"/>
              <a:ext cx="5393872" cy="2447925"/>
            </a:xfrm>
            <a:prstGeom prst="rect">
              <a:avLst/>
            </a:prstGeom>
          </p:spPr>
          <p:txBody>
            <a:bodyPr anchor="t" rtlCol="false" tIns="0" lIns="0" bIns="0" rIns="0">
              <a:spAutoFit/>
            </a:bodyPr>
            <a:lstStyle/>
            <a:p>
              <a:pPr algn="ctr">
                <a:lnSpc>
                  <a:spcPts val="2400"/>
                </a:lnSpc>
              </a:pPr>
              <a:r>
                <a:rPr lang="en-US" sz="2000">
                  <a:solidFill>
                    <a:srgbClr val="000000"/>
                  </a:solidFill>
                  <a:latin typeface="TT Firs Neue"/>
                  <a:ea typeface="TT Firs Neue"/>
                  <a:cs typeface="TT Firs Neue"/>
                  <a:sym typeface="TT Firs Neue"/>
                </a:rPr>
                <a:t>A maj</a:t>
              </a:r>
              <a:r>
                <a:rPr lang="en-US" sz="2000">
                  <a:solidFill>
                    <a:srgbClr val="000000"/>
                  </a:solidFill>
                  <a:latin typeface="TT Firs Neue"/>
                  <a:ea typeface="TT Firs Neue"/>
                  <a:cs typeface="TT Firs Neue"/>
                  <a:sym typeface="TT Firs Neue"/>
                </a:rPr>
                <a:t>o</a:t>
              </a:r>
              <a:r>
                <a:rPr lang="en-US" sz="2000">
                  <a:solidFill>
                    <a:srgbClr val="000000"/>
                  </a:solidFill>
                  <a:latin typeface="TT Firs Neue"/>
                  <a:ea typeface="TT Firs Neue"/>
                  <a:cs typeface="TT Firs Neue"/>
                  <a:sym typeface="TT Firs Neue"/>
                </a:rPr>
                <a:t>r scale must use </a:t>
              </a:r>
              <a:r>
                <a:rPr lang="en-US" sz="2000" b="true">
                  <a:solidFill>
                    <a:srgbClr val="000000"/>
                  </a:solidFill>
                  <a:latin typeface="TT Firs Neue Bold"/>
                  <a:ea typeface="TT Firs Neue Bold"/>
                  <a:cs typeface="TT Firs Neue Bold"/>
                  <a:sym typeface="TT Firs Neue Bold"/>
                </a:rPr>
                <a:t>each letter name once, in order,</a:t>
              </a:r>
              <a:r>
                <a:rPr lang="en-US" sz="2000">
                  <a:solidFill>
                    <a:srgbClr val="000000"/>
                  </a:solidFill>
                  <a:latin typeface="TT Firs Neue"/>
                  <a:ea typeface="TT Firs Neue"/>
                  <a:cs typeface="TT Firs Neue"/>
                  <a:sym typeface="TT Firs Neue"/>
                </a:rPr>
                <a:t> a</a:t>
              </a:r>
              <a:r>
                <a:rPr lang="en-US" sz="2000">
                  <a:solidFill>
                    <a:srgbClr val="000000"/>
                  </a:solidFill>
                  <a:latin typeface="TT Firs Neue"/>
                  <a:ea typeface="TT Firs Neue"/>
                  <a:cs typeface="TT Firs Neue"/>
                  <a:sym typeface="TT Firs Neue"/>
                </a:rPr>
                <a:t>n</a:t>
              </a:r>
              <a:r>
                <a:rPr lang="en-US" sz="2000">
                  <a:solidFill>
                    <a:srgbClr val="000000"/>
                  </a:solidFill>
                  <a:latin typeface="TT Firs Neue"/>
                  <a:ea typeface="TT Firs Neue"/>
                  <a:cs typeface="TT Firs Neue"/>
                  <a:sym typeface="TT Firs Neue"/>
                </a:rPr>
                <a:t>d Bb is the only spelli</a:t>
              </a:r>
              <a:r>
                <a:rPr lang="en-US" sz="2000">
                  <a:solidFill>
                    <a:srgbClr val="000000"/>
                  </a:solidFill>
                  <a:latin typeface="TT Firs Neue"/>
                  <a:ea typeface="TT Firs Neue"/>
                  <a:cs typeface="TT Firs Neue"/>
                  <a:sym typeface="TT Firs Neue"/>
                </a:rPr>
                <a:t>n</a:t>
              </a:r>
              <a:r>
                <a:rPr lang="en-US" sz="2000">
                  <a:solidFill>
                    <a:srgbClr val="000000"/>
                  </a:solidFill>
                  <a:latin typeface="TT Firs Neue"/>
                  <a:ea typeface="TT Firs Neue"/>
                  <a:cs typeface="TT Firs Neue"/>
                  <a:sym typeface="TT Firs Neue"/>
                </a:rPr>
                <a:t>g</a:t>
              </a:r>
              <a:r>
                <a:rPr lang="en-US" sz="2000">
                  <a:solidFill>
                    <a:srgbClr val="000000"/>
                  </a:solidFill>
                  <a:latin typeface="TT Firs Neue"/>
                  <a:ea typeface="TT Firs Neue"/>
                  <a:cs typeface="TT Firs Neue"/>
                  <a:sym typeface="TT Firs Neue"/>
                </a:rPr>
                <a:t> </a:t>
              </a:r>
              <a:r>
                <a:rPr lang="en-US" sz="2000">
                  <a:solidFill>
                    <a:srgbClr val="000000"/>
                  </a:solidFill>
                  <a:latin typeface="TT Firs Neue"/>
                  <a:ea typeface="TT Firs Neue"/>
                  <a:cs typeface="TT Firs Neue"/>
                  <a:sym typeface="TT Firs Neue"/>
                </a:rPr>
                <a:t>tha</a:t>
              </a:r>
              <a:r>
                <a:rPr lang="en-US" sz="2000">
                  <a:solidFill>
                    <a:srgbClr val="000000"/>
                  </a:solidFill>
                  <a:latin typeface="TT Firs Neue"/>
                  <a:ea typeface="TT Firs Neue"/>
                  <a:cs typeface="TT Firs Neue"/>
                  <a:sym typeface="TT Firs Neue"/>
                </a:rPr>
                <a:t>t </a:t>
              </a:r>
              <a:r>
                <a:rPr lang="en-US" sz="2000">
                  <a:solidFill>
                    <a:srgbClr val="000000"/>
                  </a:solidFill>
                  <a:latin typeface="TT Firs Neue"/>
                  <a:ea typeface="TT Firs Neue"/>
                  <a:cs typeface="TT Firs Neue"/>
                  <a:sym typeface="TT Firs Neue"/>
                </a:rPr>
                <a:t>keeps the scale correctly organized.</a:t>
              </a:r>
            </a:p>
            <a:p>
              <a:pPr algn="ctr">
                <a:lnSpc>
                  <a:spcPts val="2400"/>
                </a:lnSpc>
              </a:pPr>
            </a:p>
            <a:p>
              <a:pPr algn="ctr" marL="0" indent="0" lvl="0">
                <a:lnSpc>
                  <a:spcPts val="2400"/>
                </a:lnSpc>
              </a:pPr>
              <a:r>
                <a:rPr lang="en-US" sz="2000">
                  <a:solidFill>
                    <a:srgbClr val="000000"/>
                  </a:solidFill>
                  <a:latin typeface="TT Firs Neue"/>
                  <a:ea typeface="TT Firs Neue"/>
                  <a:cs typeface="TT Firs Neue"/>
                  <a:sym typeface="TT Firs Neue"/>
                </a:rPr>
                <a:t>F-G-A-Bb-C-D-E-F</a:t>
              </a:r>
            </a:p>
          </p:txBody>
        </p:sp>
      </p:grpSp>
      <p:grpSp>
        <p:nvGrpSpPr>
          <p:cNvPr name="Group 50" id="50"/>
          <p:cNvGrpSpPr/>
          <p:nvPr/>
        </p:nvGrpSpPr>
        <p:grpSpPr>
          <a:xfrm rot="0">
            <a:off x="8185931" y="8578734"/>
            <a:ext cx="541678" cy="726603"/>
            <a:chOff x="0" y="0"/>
            <a:chExt cx="142664" cy="191369"/>
          </a:xfrm>
        </p:grpSpPr>
        <p:sp>
          <p:nvSpPr>
            <p:cNvPr name="Freeform 51" id="51"/>
            <p:cNvSpPr/>
            <p:nvPr/>
          </p:nvSpPr>
          <p:spPr>
            <a:xfrm flipH="false" flipV="false" rot="0">
              <a:off x="0" y="0"/>
              <a:ext cx="142664" cy="191369"/>
            </a:xfrm>
            <a:custGeom>
              <a:avLst/>
              <a:gdLst/>
              <a:ahLst/>
              <a:cxnLst/>
              <a:rect r="r" b="b" t="t" l="l"/>
              <a:pathLst>
                <a:path h="191369" w="142664">
                  <a:moveTo>
                    <a:pt x="0" y="0"/>
                  </a:moveTo>
                  <a:lnTo>
                    <a:pt x="142664" y="0"/>
                  </a:lnTo>
                  <a:lnTo>
                    <a:pt x="142664" y="191369"/>
                  </a:lnTo>
                  <a:lnTo>
                    <a:pt x="0" y="191369"/>
                  </a:lnTo>
                  <a:close/>
                </a:path>
              </a:pathLst>
            </a:custGeom>
            <a:solidFill>
              <a:srgbClr val="FEFEFE"/>
            </a:solidFill>
          </p:spPr>
        </p:sp>
        <p:sp>
          <p:nvSpPr>
            <p:cNvPr name="TextBox 52" id="52"/>
            <p:cNvSpPr txBox="true"/>
            <p:nvPr/>
          </p:nvSpPr>
          <p:spPr>
            <a:xfrm>
              <a:off x="0" y="-47625"/>
              <a:ext cx="142664" cy="238994"/>
            </a:xfrm>
            <a:prstGeom prst="rect">
              <a:avLst/>
            </a:prstGeom>
          </p:spPr>
          <p:txBody>
            <a:bodyPr anchor="ctr" rtlCol="false" tIns="50800" lIns="50800" bIns="50800" rIns="50800"/>
            <a:lstStyle/>
            <a:p>
              <a:pPr algn="ctr">
                <a:lnSpc>
                  <a:spcPts val="3360"/>
                </a:lnSpc>
              </a:pPr>
            </a:p>
          </p:txBody>
        </p:sp>
      </p:grpSp>
      <p:grpSp>
        <p:nvGrpSpPr>
          <p:cNvPr name="Group 53" id="53"/>
          <p:cNvGrpSpPr/>
          <p:nvPr/>
        </p:nvGrpSpPr>
        <p:grpSpPr>
          <a:xfrm rot="0">
            <a:off x="14963036" y="9446219"/>
            <a:ext cx="3324964" cy="840781"/>
            <a:chOff x="0" y="0"/>
            <a:chExt cx="875711" cy="221440"/>
          </a:xfrm>
        </p:grpSpPr>
        <p:sp>
          <p:nvSpPr>
            <p:cNvPr name="Freeform 54" id="54"/>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55" id="55"/>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Freeform 56" id="56"/>
          <p:cNvSpPr/>
          <p:nvPr/>
        </p:nvSpPr>
        <p:spPr>
          <a:xfrm flipH="false" flipV="false" rot="0">
            <a:off x="4945192" y="3875781"/>
            <a:ext cx="8095965" cy="1912672"/>
          </a:xfrm>
          <a:custGeom>
            <a:avLst/>
            <a:gdLst/>
            <a:ahLst/>
            <a:cxnLst/>
            <a:rect r="r" b="b" t="t" l="l"/>
            <a:pathLst>
              <a:path h="1912672" w="8095965">
                <a:moveTo>
                  <a:pt x="0" y="0"/>
                </a:moveTo>
                <a:lnTo>
                  <a:pt x="8095965" y="0"/>
                </a:lnTo>
                <a:lnTo>
                  <a:pt x="8095965" y="1912672"/>
                </a:lnTo>
                <a:lnTo>
                  <a:pt x="0" y="1912672"/>
                </a:lnTo>
                <a:lnTo>
                  <a:pt x="0" y="0"/>
                </a:lnTo>
                <a:close/>
              </a:path>
            </a:pathLst>
          </a:custGeom>
          <a:blipFill>
            <a:blip r:embed="rId6"/>
            <a:stretch>
              <a:fillRect l="0" t="0" r="0" b="0"/>
            </a:stretch>
          </a:blipFill>
        </p:spPr>
      </p:sp>
      <p:sp>
        <p:nvSpPr>
          <p:cNvPr name="TextBox 57" id="57"/>
          <p:cNvSpPr txBox="true"/>
          <p:nvPr/>
        </p:nvSpPr>
        <p:spPr>
          <a:xfrm rot="0">
            <a:off x="1934980" y="3170931"/>
            <a:ext cx="14116389" cy="590550"/>
          </a:xfrm>
          <a:prstGeom prst="rect">
            <a:avLst/>
          </a:prstGeom>
        </p:spPr>
        <p:txBody>
          <a:bodyPr anchor="t" rtlCol="false" tIns="0" lIns="0" bIns="0" rIns="0">
            <a:spAutoFit/>
          </a:bodyPr>
          <a:lstStyle/>
          <a:p>
            <a:pPr algn="ctr">
              <a:lnSpc>
                <a:spcPts val="2398"/>
              </a:lnSpc>
            </a:pPr>
            <a:r>
              <a:rPr lang="en-US" sz="1998">
                <a:solidFill>
                  <a:srgbClr val="0B0A0A"/>
                </a:solidFill>
                <a:latin typeface="TT Firs Neue"/>
                <a:ea typeface="TT Firs Neue"/>
                <a:cs typeface="TT Firs Neue"/>
                <a:sym typeface="TT Firs Neue"/>
              </a:rPr>
              <a:t>Any major scale that does not start on C needs at least one sharp or flat so it can follow the </a:t>
            </a:r>
          </a:p>
          <a:p>
            <a:pPr algn="ctr" marL="0" indent="0" lvl="0">
              <a:lnSpc>
                <a:spcPts val="2398"/>
              </a:lnSpc>
            </a:pPr>
            <a:r>
              <a:rPr lang="en-US" sz="1998">
                <a:solidFill>
                  <a:srgbClr val="0B0A0A"/>
                </a:solidFill>
                <a:latin typeface="TT Firs Neue"/>
                <a:ea typeface="TT Firs Neue"/>
                <a:cs typeface="TT Firs Neue"/>
                <a:sym typeface="TT Firs Neue"/>
              </a:rPr>
              <a:t>correct pattern of tones and semitones.</a:t>
            </a:r>
          </a:p>
        </p:txBody>
      </p:sp>
      <p:sp>
        <p:nvSpPr>
          <p:cNvPr name="TextBox 58" id="58"/>
          <p:cNvSpPr txBox="true"/>
          <p:nvPr/>
        </p:nvSpPr>
        <p:spPr>
          <a:xfrm rot="0">
            <a:off x="812901" y="209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F Major Scale</a:t>
            </a:r>
          </a:p>
        </p:txBody>
      </p:sp>
      <p:sp>
        <p:nvSpPr>
          <p:cNvPr name="TextBox 59" id="59"/>
          <p:cNvSpPr txBox="true"/>
          <p:nvPr/>
        </p:nvSpPr>
        <p:spPr>
          <a:xfrm rot="0">
            <a:off x="1937062" y="1872957"/>
            <a:ext cx="8982874" cy="590550"/>
          </a:xfrm>
          <a:prstGeom prst="rect">
            <a:avLst/>
          </a:prstGeom>
        </p:spPr>
        <p:txBody>
          <a:bodyPr anchor="t" rtlCol="false" tIns="0" lIns="0" bIns="0" rIns="0">
            <a:spAutoFit/>
          </a:bodyPr>
          <a:lstStyle/>
          <a:p>
            <a:pPr algn="l" marL="0" indent="0" lvl="0">
              <a:lnSpc>
                <a:spcPts val="2398"/>
              </a:lnSpc>
            </a:pPr>
            <a:r>
              <a:rPr lang="en-US" sz="1998">
                <a:solidFill>
                  <a:srgbClr val="0B0A0A"/>
                </a:solidFill>
                <a:latin typeface="TT Firs Neue"/>
                <a:ea typeface="TT Firs Neue"/>
                <a:cs typeface="TT Firs Neue"/>
                <a:sym typeface="TT Firs Neue"/>
              </a:rPr>
              <a:t>F Major is a </a:t>
            </a:r>
            <a:r>
              <a:rPr lang="en-US" b="true" sz="1998">
                <a:solidFill>
                  <a:srgbClr val="0B0A0A"/>
                </a:solidFill>
                <a:latin typeface="TT Firs Neue Bold"/>
                <a:ea typeface="TT Firs Neue Bold"/>
                <a:cs typeface="TT Firs Neue Bold"/>
                <a:sym typeface="TT Firs Neue Bold"/>
              </a:rPr>
              <a:t>Major Scale</a:t>
            </a:r>
            <a:r>
              <a:rPr lang="en-US" sz="1998">
                <a:solidFill>
                  <a:srgbClr val="0B0A0A"/>
                </a:solidFill>
                <a:latin typeface="TT Firs Neue"/>
                <a:ea typeface="TT Firs Neue"/>
                <a:cs typeface="TT Firs Neue"/>
                <a:sym typeface="TT Firs Neue"/>
              </a:rPr>
              <a:t> and therefore uses the same interval pattern of Tones and Semitones as C Major and G Major:</a:t>
            </a:r>
          </a:p>
        </p:txBody>
      </p:sp>
      <p:sp>
        <p:nvSpPr>
          <p:cNvPr name="TextBox 60" id="60"/>
          <p:cNvSpPr txBox="true"/>
          <p:nvPr/>
        </p:nvSpPr>
        <p:spPr>
          <a:xfrm rot="0">
            <a:off x="11377312" y="1939632"/>
            <a:ext cx="4858495" cy="542925"/>
          </a:xfrm>
          <a:prstGeom prst="rect">
            <a:avLst/>
          </a:prstGeom>
        </p:spPr>
        <p:txBody>
          <a:bodyPr anchor="t" rtlCol="false" tIns="0" lIns="0" bIns="0" rIns="0">
            <a:spAutoFit/>
          </a:bodyPr>
          <a:lstStyle/>
          <a:p>
            <a:pPr algn="l" marL="0" indent="0" lvl="0">
              <a:lnSpc>
                <a:spcPts val="4318"/>
              </a:lnSpc>
            </a:pPr>
            <a:r>
              <a:rPr lang="en-US" sz="3598">
                <a:solidFill>
                  <a:srgbClr val="263A99"/>
                </a:solidFill>
                <a:latin typeface="TT Firs Neue"/>
                <a:ea typeface="TT Firs Neue"/>
                <a:cs typeface="TT Firs Neue"/>
                <a:sym typeface="TT Firs Neue"/>
              </a:rPr>
              <a:t>T - T - S - T - T - T - S</a:t>
            </a:r>
          </a:p>
        </p:txBody>
      </p:sp>
      <p:sp>
        <p:nvSpPr>
          <p:cNvPr name="TextBox 61" id="61"/>
          <p:cNvSpPr txBox="true"/>
          <p:nvPr/>
        </p:nvSpPr>
        <p:spPr>
          <a:xfrm rot="0">
            <a:off x="364962" y="7408510"/>
            <a:ext cx="4045404" cy="1533525"/>
          </a:xfrm>
          <a:prstGeom prst="rect">
            <a:avLst/>
          </a:prstGeom>
        </p:spPr>
        <p:txBody>
          <a:bodyPr anchor="t" rtlCol="false" tIns="0" lIns="0" bIns="0" rIns="0">
            <a:spAutoFit/>
          </a:bodyPr>
          <a:lstStyle/>
          <a:p>
            <a:pPr algn="ctr">
              <a:lnSpc>
                <a:spcPts val="2400"/>
              </a:lnSpc>
            </a:pPr>
            <a:r>
              <a:rPr lang="en-US" sz="2000">
                <a:solidFill>
                  <a:srgbClr val="000000"/>
                </a:solidFill>
                <a:latin typeface="TT Firs Neue"/>
                <a:ea typeface="TT Firs Neue"/>
                <a:cs typeface="TT Firs Neue"/>
                <a:sym typeface="TT Firs Neue"/>
              </a:rPr>
              <a:t> From A to B is a </a:t>
            </a:r>
            <a:r>
              <a:rPr lang="en-US" sz="2000" b="true">
                <a:solidFill>
                  <a:srgbClr val="7ED957"/>
                </a:solidFill>
                <a:latin typeface="TT Firs Neue Bold"/>
                <a:ea typeface="TT Firs Neue Bold"/>
                <a:cs typeface="TT Firs Neue Bold"/>
                <a:sym typeface="TT Firs Neue Bold"/>
              </a:rPr>
              <a:t>Tone</a:t>
            </a:r>
            <a:r>
              <a:rPr lang="en-US" sz="2000">
                <a:solidFill>
                  <a:srgbClr val="000000"/>
                </a:solidFill>
                <a:latin typeface="TT Firs Neue"/>
                <a:ea typeface="TT Firs Neue"/>
                <a:cs typeface="TT Firs Neue"/>
                <a:sym typeface="TT Firs Neue"/>
              </a:rPr>
              <a:t> and the pattern requires a </a:t>
            </a:r>
            <a:r>
              <a:rPr lang="en-US" sz="2000" b="true">
                <a:solidFill>
                  <a:srgbClr val="FF3131"/>
                </a:solidFill>
                <a:latin typeface="TT Firs Neue Bold"/>
                <a:ea typeface="TT Firs Neue Bold"/>
                <a:cs typeface="TT Firs Neue Bold"/>
                <a:sym typeface="TT Firs Neue Bold"/>
              </a:rPr>
              <a:t>Semitone</a:t>
            </a:r>
            <a:r>
              <a:rPr lang="en-US" sz="2000">
                <a:solidFill>
                  <a:srgbClr val="000000"/>
                </a:solidFill>
                <a:latin typeface="TT Firs Neue"/>
                <a:ea typeface="TT Firs Neue"/>
                <a:cs typeface="TT Firs Neue"/>
                <a:sym typeface="TT Firs Neue"/>
              </a:rPr>
              <a:t>. </a:t>
            </a:r>
          </a:p>
          <a:p>
            <a:pPr algn="ctr">
              <a:lnSpc>
                <a:spcPts val="2400"/>
              </a:lnSpc>
            </a:pPr>
            <a:r>
              <a:rPr lang="en-US" sz="2000">
                <a:solidFill>
                  <a:srgbClr val="000000"/>
                </a:solidFill>
                <a:latin typeface="TT Firs Neue"/>
                <a:ea typeface="TT Firs Neue"/>
                <a:cs typeface="TT Firs Neue"/>
                <a:sym typeface="TT Firs Neue"/>
              </a:rPr>
              <a:t>A to Bb is a Semitone and therefore will </a:t>
            </a:r>
            <a:r>
              <a:rPr lang="en-US" sz="2000" b="true">
                <a:solidFill>
                  <a:srgbClr val="000000"/>
                </a:solidFill>
                <a:latin typeface="TT Firs Neue Bold"/>
                <a:ea typeface="TT Firs Neue Bold"/>
                <a:cs typeface="TT Firs Neue Bold"/>
                <a:sym typeface="TT Firs Neue Bold"/>
              </a:rPr>
              <a:t>sound correct </a:t>
            </a:r>
          </a:p>
          <a:p>
            <a:pPr algn="ctr" marL="0" indent="0" lvl="0">
              <a:lnSpc>
                <a:spcPts val="2400"/>
              </a:lnSpc>
            </a:pPr>
            <a:r>
              <a:rPr lang="en-US" sz="2000">
                <a:solidFill>
                  <a:srgbClr val="000000"/>
                </a:solidFill>
                <a:latin typeface="TT Firs Neue"/>
                <a:ea typeface="TT Firs Neue"/>
                <a:cs typeface="TT Firs Neue"/>
                <a:sym typeface="TT Firs Neue"/>
              </a:rPr>
              <a:t>when the scale is played.</a:t>
            </a:r>
          </a:p>
        </p:txBody>
      </p:sp>
      <p:sp>
        <p:nvSpPr>
          <p:cNvPr name="TextBox 62" id="62"/>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10-21</a:t>
            </a:r>
          </a:p>
        </p:txBody>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419061">
            <a:off x="12394994" y="-10734908"/>
            <a:ext cx="6373880" cy="16661921"/>
          </a:xfrm>
          <a:custGeom>
            <a:avLst/>
            <a:gdLst/>
            <a:ahLst/>
            <a:cxnLst/>
            <a:rect r="r" b="b" t="t" l="l"/>
            <a:pathLst>
              <a:path h="16661921" w="6373880">
                <a:moveTo>
                  <a:pt x="0" y="0"/>
                </a:moveTo>
                <a:lnTo>
                  <a:pt x="6373880" y="0"/>
                </a:lnTo>
                <a:lnTo>
                  <a:pt x="6373880" y="16661921"/>
                </a:lnTo>
                <a:lnTo>
                  <a:pt x="0" y="16661921"/>
                </a:lnTo>
                <a:lnTo>
                  <a:pt x="0" y="0"/>
                </a:lnTo>
                <a:close/>
              </a:path>
            </a:pathLst>
          </a:custGeom>
          <a:blipFill>
            <a:blip r:embed="rId4"/>
            <a:stretch>
              <a:fillRect l="0" t="0" r="0" b="0"/>
            </a:stretch>
          </a:blipFill>
        </p:spPr>
      </p:sp>
      <p:grpSp>
        <p:nvGrpSpPr>
          <p:cNvPr name="Group 11" id="11"/>
          <p:cNvGrpSpPr/>
          <p:nvPr/>
        </p:nvGrpSpPr>
        <p:grpSpPr>
          <a:xfrm rot="0">
            <a:off x="1901368" y="5810206"/>
            <a:ext cx="14485265" cy="2350779"/>
            <a:chOff x="0" y="0"/>
            <a:chExt cx="3815049" cy="619135"/>
          </a:xfrm>
        </p:grpSpPr>
        <p:sp>
          <p:nvSpPr>
            <p:cNvPr name="Freeform 12" id="12"/>
            <p:cNvSpPr/>
            <p:nvPr/>
          </p:nvSpPr>
          <p:spPr>
            <a:xfrm flipH="false" flipV="false" rot="0">
              <a:off x="0" y="0"/>
              <a:ext cx="3815049" cy="619135"/>
            </a:xfrm>
            <a:custGeom>
              <a:avLst/>
              <a:gdLst/>
              <a:ahLst/>
              <a:cxnLst/>
              <a:rect r="r" b="b" t="t" l="l"/>
              <a:pathLst>
                <a:path h="619135" w="3815049">
                  <a:moveTo>
                    <a:pt x="0" y="0"/>
                  </a:moveTo>
                  <a:lnTo>
                    <a:pt x="3815049" y="0"/>
                  </a:lnTo>
                  <a:lnTo>
                    <a:pt x="3815049" y="619135"/>
                  </a:lnTo>
                  <a:lnTo>
                    <a:pt x="0" y="619135"/>
                  </a:lnTo>
                  <a:close/>
                </a:path>
              </a:pathLst>
            </a:custGeom>
            <a:solidFill>
              <a:srgbClr val="B0B3BE"/>
            </a:solidFill>
          </p:spPr>
        </p:sp>
        <p:sp>
          <p:nvSpPr>
            <p:cNvPr name="TextBox 13" id="13"/>
            <p:cNvSpPr txBox="true"/>
            <p:nvPr/>
          </p:nvSpPr>
          <p:spPr>
            <a:xfrm>
              <a:off x="0" y="-47625"/>
              <a:ext cx="3815049" cy="666760"/>
            </a:xfrm>
            <a:prstGeom prst="rect">
              <a:avLst/>
            </a:prstGeom>
          </p:spPr>
          <p:txBody>
            <a:bodyPr anchor="ctr" rtlCol="false" tIns="50800" lIns="50800" bIns="50800" rIns="50800"/>
            <a:lstStyle/>
            <a:p>
              <a:pPr algn="ctr">
                <a:lnSpc>
                  <a:spcPts val="3360"/>
                </a:lnSpc>
              </a:pPr>
            </a:p>
          </p:txBody>
        </p:sp>
      </p:grpSp>
      <p:sp>
        <p:nvSpPr>
          <p:cNvPr name="Freeform 14" id="14"/>
          <p:cNvSpPr/>
          <p:nvPr/>
        </p:nvSpPr>
        <p:spPr>
          <a:xfrm flipH="false" flipV="false" rot="0">
            <a:off x="2483505" y="8332435"/>
            <a:ext cx="13098429" cy="1735542"/>
          </a:xfrm>
          <a:custGeom>
            <a:avLst/>
            <a:gdLst/>
            <a:ahLst/>
            <a:cxnLst/>
            <a:rect r="r" b="b" t="t" l="l"/>
            <a:pathLst>
              <a:path h="1735542" w="13098429">
                <a:moveTo>
                  <a:pt x="0" y="0"/>
                </a:moveTo>
                <a:lnTo>
                  <a:pt x="13098429" y="0"/>
                </a:lnTo>
                <a:lnTo>
                  <a:pt x="13098429" y="1735542"/>
                </a:lnTo>
                <a:lnTo>
                  <a:pt x="0" y="1735542"/>
                </a:lnTo>
                <a:lnTo>
                  <a:pt x="0" y="0"/>
                </a:lnTo>
                <a:close/>
              </a:path>
            </a:pathLst>
          </a:custGeom>
          <a:blipFill>
            <a:blip r:embed="rId5"/>
            <a:stretch>
              <a:fillRect l="0" t="0" r="0" b="0"/>
            </a:stretch>
          </a:blipFill>
        </p:spPr>
      </p:sp>
      <p:sp>
        <p:nvSpPr>
          <p:cNvPr name="TextBox 15" id="15"/>
          <p:cNvSpPr txBox="true"/>
          <p:nvPr/>
        </p:nvSpPr>
        <p:spPr>
          <a:xfrm rot="0">
            <a:off x="1901368" y="5903560"/>
            <a:ext cx="14485265" cy="2200275"/>
          </a:xfrm>
          <a:prstGeom prst="rect">
            <a:avLst/>
          </a:prstGeom>
        </p:spPr>
        <p:txBody>
          <a:bodyPr anchor="t" rtlCol="false" tIns="0" lIns="0" bIns="0" rIns="0">
            <a:spAutoFit/>
          </a:bodyPr>
          <a:lstStyle/>
          <a:p>
            <a:pPr algn="ctr">
              <a:lnSpc>
                <a:spcPts val="2518"/>
              </a:lnSpc>
            </a:pPr>
            <a:r>
              <a:rPr lang="en-US" sz="2098">
                <a:solidFill>
                  <a:srgbClr val="0B0A0A"/>
                </a:solidFill>
                <a:latin typeface="TT Firs Neue"/>
                <a:ea typeface="TT Firs Neue"/>
                <a:cs typeface="TT Firs Neue"/>
                <a:sym typeface="TT Firs Neue"/>
              </a:rPr>
              <a:t>Remember that there is no B note in the F Major Scale, only a Bb. </a:t>
            </a:r>
          </a:p>
          <a:p>
            <a:pPr algn="ctr">
              <a:lnSpc>
                <a:spcPts val="2518"/>
              </a:lnSpc>
            </a:pPr>
            <a:r>
              <a:rPr lang="en-US" sz="2098">
                <a:solidFill>
                  <a:srgbClr val="0B0A0A"/>
                </a:solidFill>
                <a:latin typeface="TT Firs Neue"/>
                <a:ea typeface="TT Firs Neue"/>
                <a:cs typeface="TT Firs Neue"/>
                <a:sym typeface="TT Firs Neue"/>
              </a:rPr>
              <a:t>Therefore, this Key Signature applies to all B lines and spaces on the staff (including B Leger Lines). </a:t>
            </a:r>
          </a:p>
          <a:p>
            <a:pPr algn="ctr">
              <a:lnSpc>
                <a:spcPts val="2518"/>
              </a:lnSpc>
            </a:pPr>
          </a:p>
          <a:p>
            <a:pPr algn="ctr" marL="0" indent="0" lvl="0">
              <a:lnSpc>
                <a:spcPts val="2518"/>
              </a:lnSpc>
            </a:pPr>
            <a:r>
              <a:rPr lang="en-US" sz="2098">
                <a:solidFill>
                  <a:srgbClr val="0B0A0A"/>
                </a:solidFill>
                <a:latin typeface="TT Firs Neue"/>
                <a:ea typeface="TT Firs Neue"/>
                <a:cs typeface="TT Firs Neue"/>
                <a:sym typeface="TT Firs Neue"/>
              </a:rPr>
              <a:t>Below is the melody of Yesterday by The Beatles. Here, the artists chose F Major for the song and then used a natural accidental to change the first Bb to a B and to change the next note, D, to a Db. They effectively used notes outside the F Major scale in order to obtain the sound they wanted. The Beatles couldn’t read or write music notation (they just played what sounded right to them). However, this is a valid and normal use of accidentals. </a:t>
            </a:r>
          </a:p>
        </p:txBody>
      </p:sp>
      <p:grpSp>
        <p:nvGrpSpPr>
          <p:cNvPr name="Group 16" id="16"/>
          <p:cNvGrpSpPr/>
          <p:nvPr/>
        </p:nvGrpSpPr>
        <p:grpSpPr>
          <a:xfrm rot="0">
            <a:off x="1901368" y="1687706"/>
            <a:ext cx="14485265" cy="3708081"/>
            <a:chOff x="0" y="0"/>
            <a:chExt cx="19313687" cy="4944107"/>
          </a:xfrm>
        </p:grpSpPr>
        <p:grpSp>
          <p:nvGrpSpPr>
            <p:cNvPr name="Group 17" id="17"/>
            <p:cNvGrpSpPr/>
            <p:nvPr/>
          </p:nvGrpSpPr>
          <p:grpSpPr>
            <a:xfrm rot="0">
              <a:off x="0" y="0"/>
              <a:ext cx="19313687" cy="4944107"/>
              <a:chOff x="0" y="0"/>
              <a:chExt cx="3815049" cy="976614"/>
            </a:xfrm>
          </p:grpSpPr>
          <p:sp>
            <p:nvSpPr>
              <p:cNvPr name="Freeform 18" id="18"/>
              <p:cNvSpPr/>
              <p:nvPr/>
            </p:nvSpPr>
            <p:spPr>
              <a:xfrm flipH="false" flipV="false" rot="0">
                <a:off x="0" y="0"/>
                <a:ext cx="3815049" cy="976614"/>
              </a:xfrm>
              <a:custGeom>
                <a:avLst/>
                <a:gdLst/>
                <a:ahLst/>
                <a:cxnLst/>
                <a:rect r="r" b="b" t="t" l="l"/>
                <a:pathLst>
                  <a:path h="976614" w="3815049">
                    <a:moveTo>
                      <a:pt x="0" y="0"/>
                    </a:moveTo>
                    <a:lnTo>
                      <a:pt x="3815049" y="0"/>
                    </a:lnTo>
                    <a:lnTo>
                      <a:pt x="3815049" y="976614"/>
                    </a:lnTo>
                    <a:lnTo>
                      <a:pt x="0" y="976614"/>
                    </a:lnTo>
                    <a:close/>
                  </a:path>
                </a:pathLst>
              </a:custGeom>
              <a:solidFill>
                <a:srgbClr val="B0B3BE"/>
              </a:solidFill>
            </p:spPr>
          </p:sp>
          <p:sp>
            <p:nvSpPr>
              <p:cNvPr name="TextBox 19" id="19"/>
              <p:cNvSpPr txBox="true"/>
              <p:nvPr/>
            </p:nvSpPr>
            <p:spPr>
              <a:xfrm>
                <a:off x="0" y="-47625"/>
                <a:ext cx="3815049" cy="1024239"/>
              </a:xfrm>
              <a:prstGeom prst="rect">
                <a:avLst/>
              </a:prstGeom>
            </p:spPr>
            <p:txBody>
              <a:bodyPr anchor="ctr" rtlCol="false" tIns="50800" lIns="50800" bIns="50800" rIns="50800"/>
              <a:lstStyle/>
              <a:p>
                <a:pPr algn="ctr">
                  <a:lnSpc>
                    <a:spcPts val="3360"/>
                  </a:lnSpc>
                </a:pPr>
              </a:p>
            </p:txBody>
          </p:sp>
        </p:grpSp>
        <p:sp>
          <p:nvSpPr>
            <p:cNvPr name="TextBox 20" id="20"/>
            <p:cNvSpPr txBox="true"/>
            <p:nvPr/>
          </p:nvSpPr>
          <p:spPr>
            <a:xfrm rot="0">
              <a:off x="3865221" y="3727586"/>
              <a:ext cx="5410484" cy="965200"/>
            </a:xfrm>
            <a:prstGeom prst="rect">
              <a:avLst/>
            </a:prstGeom>
          </p:spPr>
          <p:txBody>
            <a:bodyPr anchor="t" rtlCol="false" tIns="0" lIns="0" bIns="0" rIns="0">
              <a:spAutoFit/>
            </a:bodyPr>
            <a:lstStyle/>
            <a:p>
              <a:pPr algn="ctr">
                <a:lnSpc>
                  <a:spcPts val="2878"/>
                </a:lnSpc>
              </a:pPr>
              <a:r>
                <a:rPr lang="en-US" sz="2398">
                  <a:solidFill>
                    <a:srgbClr val="263A99"/>
                  </a:solidFill>
                  <a:latin typeface="TT Firs Neue"/>
                  <a:ea typeface="TT Firs Neue"/>
                  <a:cs typeface="TT Firs Neue"/>
                  <a:sym typeface="TT Firs Neue"/>
                </a:rPr>
                <a:t>On the B line</a:t>
              </a:r>
            </a:p>
            <a:p>
              <a:pPr algn="ctr" marL="0" indent="0" lvl="0">
                <a:lnSpc>
                  <a:spcPts val="2878"/>
                </a:lnSpc>
              </a:pPr>
              <a:r>
                <a:rPr lang="en-US" sz="2398">
                  <a:solidFill>
                    <a:srgbClr val="263A99"/>
                  </a:solidFill>
                  <a:latin typeface="TT Firs Neue"/>
                  <a:ea typeface="TT Firs Neue"/>
                  <a:cs typeface="TT Firs Neue"/>
                  <a:sym typeface="TT Firs Neue"/>
                </a:rPr>
                <a:t>(third line of the Treble)</a:t>
              </a:r>
            </a:p>
          </p:txBody>
        </p:sp>
        <p:sp>
          <p:nvSpPr>
            <p:cNvPr name="Freeform 21" id="21"/>
            <p:cNvSpPr/>
            <p:nvPr/>
          </p:nvSpPr>
          <p:spPr>
            <a:xfrm flipH="false" flipV="false" rot="0">
              <a:off x="3865221" y="1032422"/>
              <a:ext cx="11181043" cy="2507264"/>
            </a:xfrm>
            <a:custGeom>
              <a:avLst/>
              <a:gdLst/>
              <a:ahLst/>
              <a:cxnLst/>
              <a:rect r="r" b="b" t="t" l="l"/>
              <a:pathLst>
                <a:path h="2507264" w="11181043">
                  <a:moveTo>
                    <a:pt x="0" y="0"/>
                  </a:moveTo>
                  <a:lnTo>
                    <a:pt x="11181043" y="0"/>
                  </a:lnTo>
                  <a:lnTo>
                    <a:pt x="11181043" y="2507264"/>
                  </a:lnTo>
                  <a:lnTo>
                    <a:pt x="0" y="2507264"/>
                  </a:lnTo>
                  <a:lnTo>
                    <a:pt x="0" y="0"/>
                  </a:lnTo>
                  <a:close/>
                </a:path>
              </a:pathLst>
            </a:custGeom>
            <a:blipFill>
              <a:blip r:embed="rId6"/>
              <a:stretch>
                <a:fillRect l="-23570" t="-159425" r="-78418" b="-213474"/>
              </a:stretch>
            </a:blipFill>
          </p:spPr>
        </p:sp>
        <p:sp>
          <p:nvSpPr>
            <p:cNvPr name="AutoShape 22" id="22"/>
            <p:cNvSpPr/>
            <p:nvPr/>
          </p:nvSpPr>
          <p:spPr>
            <a:xfrm flipH="true" flipV="true">
              <a:off x="5922075" y="2286054"/>
              <a:ext cx="648387" cy="1441532"/>
            </a:xfrm>
            <a:prstGeom prst="line">
              <a:avLst/>
            </a:prstGeom>
            <a:ln cap="flat" w="152400">
              <a:solidFill>
                <a:srgbClr val="263A99"/>
              </a:solidFill>
              <a:prstDash val="solid"/>
              <a:headEnd type="none" len="sm" w="sm"/>
              <a:tailEnd type="triangle" len="med" w="lg"/>
            </a:ln>
          </p:spPr>
        </p:sp>
        <p:sp>
          <p:nvSpPr>
            <p:cNvPr name="AutoShape 23" id="23"/>
            <p:cNvSpPr/>
            <p:nvPr/>
          </p:nvSpPr>
          <p:spPr>
            <a:xfrm flipH="true" flipV="true">
              <a:off x="11408560" y="2548825"/>
              <a:ext cx="822450" cy="1167706"/>
            </a:xfrm>
            <a:prstGeom prst="line">
              <a:avLst/>
            </a:prstGeom>
            <a:ln cap="flat" w="152400">
              <a:solidFill>
                <a:srgbClr val="263A99"/>
              </a:solidFill>
              <a:prstDash val="solid"/>
              <a:headEnd type="none" len="sm" w="sm"/>
              <a:tailEnd type="triangle" len="med" w="lg"/>
            </a:ln>
          </p:spPr>
        </p:sp>
        <p:sp>
          <p:nvSpPr>
            <p:cNvPr name="TextBox 24" id="24"/>
            <p:cNvSpPr txBox="true"/>
            <p:nvPr/>
          </p:nvSpPr>
          <p:spPr>
            <a:xfrm rot="0">
              <a:off x="245917" y="228600"/>
              <a:ext cx="18821852" cy="482600"/>
            </a:xfrm>
            <a:prstGeom prst="rect">
              <a:avLst/>
            </a:prstGeom>
          </p:spPr>
          <p:txBody>
            <a:bodyPr anchor="t" rtlCol="false" tIns="0" lIns="0" bIns="0" rIns="0">
              <a:spAutoFit/>
            </a:bodyPr>
            <a:lstStyle/>
            <a:p>
              <a:pPr algn="ctr" marL="0" indent="0" lvl="0">
                <a:lnSpc>
                  <a:spcPts val="2878"/>
                </a:lnSpc>
              </a:pPr>
              <a:r>
                <a:rPr lang="en-US" sz="2398">
                  <a:solidFill>
                    <a:srgbClr val="0B0A0A"/>
                  </a:solidFill>
                  <a:latin typeface="TT Firs Neue"/>
                  <a:ea typeface="TT Firs Neue"/>
                  <a:cs typeface="TT Firs Neue"/>
                  <a:sym typeface="TT Firs Neue"/>
                </a:rPr>
                <a:t>Rather than write the “b” in front of the B each time, it is written as a </a:t>
              </a:r>
              <a:r>
                <a:rPr lang="en-US" b="true" sz="2398">
                  <a:solidFill>
                    <a:srgbClr val="0B0A0A"/>
                  </a:solidFill>
                  <a:latin typeface="TT Firs Neue Bold"/>
                  <a:ea typeface="TT Firs Neue Bold"/>
                  <a:cs typeface="TT Firs Neue Bold"/>
                  <a:sym typeface="TT Firs Neue Bold"/>
                </a:rPr>
                <a:t>Key Signature</a:t>
              </a:r>
              <a:r>
                <a:rPr lang="en-US" sz="2398">
                  <a:solidFill>
                    <a:srgbClr val="0B0A0A"/>
                  </a:solidFill>
                  <a:latin typeface="TT Firs Neue"/>
                  <a:ea typeface="TT Firs Neue"/>
                  <a:cs typeface="TT Firs Neue"/>
                  <a:sym typeface="TT Firs Neue"/>
                </a:rPr>
                <a:t>.</a:t>
              </a:r>
            </a:p>
          </p:txBody>
        </p:sp>
        <p:sp>
          <p:nvSpPr>
            <p:cNvPr name="TextBox 25" id="25"/>
            <p:cNvSpPr txBox="true"/>
            <p:nvPr/>
          </p:nvSpPr>
          <p:spPr>
            <a:xfrm rot="0">
              <a:off x="9656843" y="3727586"/>
              <a:ext cx="5410484" cy="965200"/>
            </a:xfrm>
            <a:prstGeom prst="rect">
              <a:avLst/>
            </a:prstGeom>
          </p:spPr>
          <p:txBody>
            <a:bodyPr anchor="t" rtlCol="false" tIns="0" lIns="0" bIns="0" rIns="0">
              <a:spAutoFit/>
            </a:bodyPr>
            <a:lstStyle/>
            <a:p>
              <a:pPr algn="ctr">
                <a:lnSpc>
                  <a:spcPts val="2878"/>
                </a:lnSpc>
              </a:pPr>
              <a:r>
                <a:rPr lang="en-US" sz="2398">
                  <a:solidFill>
                    <a:srgbClr val="263A99"/>
                  </a:solidFill>
                  <a:latin typeface="TT Firs Neue"/>
                  <a:ea typeface="TT Firs Neue"/>
                  <a:cs typeface="TT Firs Neue"/>
                  <a:sym typeface="TT Firs Neue"/>
                </a:rPr>
                <a:t>On the B line</a:t>
              </a:r>
            </a:p>
            <a:p>
              <a:pPr algn="ctr" marL="0" indent="0" lvl="0">
                <a:lnSpc>
                  <a:spcPts val="2878"/>
                </a:lnSpc>
              </a:pPr>
              <a:r>
                <a:rPr lang="en-US" sz="2398">
                  <a:solidFill>
                    <a:srgbClr val="263A99"/>
                  </a:solidFill>
                  <a:latin typeface="TT Firs Neue"/>
                  <a:ea typeface="TT Firs Neue"/>
                  <a:cs typeface="TT Firs Neue"/>
                  <a:sym typeface="TT Firs Neue"/>
                </a:rPr>
                <a:t>(second line of the Bass)</a:t>
              </a:r>
            </a:p>
          </p:txBody>
        </p:sp>
      </p:grpSp>
      <p:sp>
        <p:nvSpPr>
          <p:cNvPr name="TextBox 26" id="26"/>
          <p:cNvSpPr txBox="true"/>
          <p:nvPr/>
        </p:nvSpPr>
        <p:spPr>
          <a:xfrm rot="0">
            <a:off x="812901" y="209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Key Signature for F Major</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4033139" y="5525124"/>
            <a:ext cx="11250456" cy="3834540"/>
            <a:chOff x="0" y="0"/>
            <a:chExt cx="2963083" cy="1009920"/>
          </a:xfrm>
        </p:grpSpPr>
        <p:sp>
          <p:nvSpPr>
            <p:cNvPr name="Freeform 14" id="14"/>
            <p:cNvSpPr/>
            <p:nvPr/>
          </p:nvSpPr>
          <p:spPr>
            <a:xfrm flipH="false" flipV="false" rot="0">
              <a:off x="0" y="0"/>
              <a:ext cx="2963083" cy="1009920"/>
            </a:xfrm>
            <a:custGeom>
              <a:avLst/>
              <a:gdLst/>
              <a:ahLst/>
              <a:cxnLst/>
              <a:rect r="r" b="b" t="t" l="l"/>
              <a:pathLst>
                <a:path h="1009920" w="2963083">
                  <a:moveTo>
                    <a:pt x="0" y="0"/>
                  </a:moveTo>
                  <a:lnTo>
                    <a:pt x="2963083" y="0"/>
                  </a:lnTo>
                  <a:lnTo>
                    <a:pt x="2963083" y="1009920"/>
                  </a:lnTo>
                  <a:lnTo>
                    <a:pt x="0" y="1009920"/>
                  </a:lnTo>
                  <a:close/>
                </a:path>
              </a:pathLst>
            </a:custGeom>
            <a:solidFill>
              <a:srgbClr val="FFFFFF"/>
            </a:solidFill>
          </p:spPr>
        </p:sp>
        <p:sp>
          <p:nvSpPr>
            <p:cNvPr name="TextBox 15" id="15"/>
            <p:cNvSpPr txBox="true"/>
            <p:nvPr/>
          </p:nvSpPr>
          <p:spPr>
            <a:xfrm>
              <a:off x="0" y="-47625"/>
              <a:ext cx="2963083" cy="1057545"/>
            </a:xfrm>
            <a:prstGeom prst="rect">
              <a:avLst/>
            </a:prstGeom>
          </p:spPr>
          <p:txBody>
            <a:bodyPr anchor="ctr" rtlCol="false" tIns="50800" lIns="50800" bIns="50800" rIns="50800"/>
            <a:lstStyle/>
            <a:p>
              <a:pPr algn="ctr">
                <a:lnSpc>
                  <a:spcPts val="3360"/>
                </a:lnSpc>
              </a:pPr>
            </a:p>
          </p:txBody>
        </p:sp>
      </p:grpSp>
      <p:sp>
        <p:nvSpPr>
          <p:cNvPr name="Freeform 16" id="16"/>
          <p:cNvSpPr/>
          <p:nvPr/>
        </p:nvSpPr>
        <p:spPr>
          <a:xfrm flipH="false" flipV="false" rot="0">
            <a:off x="5014918" y="7165321"/>
            <a:ext cx="10815438" cy="2036477"/>
          </a:xfrm>
          <a:custGeom>
            <a:avLst/>
            <a:gdLst/>
            <a:ahLst/>
            <a:cxnLst/>
            <a:rect r="r" b="b" t="t" l="l"/>
            <a:pathLst>
              <a:path h="2036477" w="10815438">
                <a:moveTo>
                  <a:pt x="0" y="0"/>
                </a:moveTo>
                <a:lnTo>
                  <a:pt x="10815438" y="0"/>
                </a:lnTo>
                <a:lnTo>
                  <a:pt x="10815438" y="2036477"/>
                </a:lnTo>
                <a:lnTo>
                  <a:pt x="0" y="2036477"/>
                </a:lnTo>
                <a:lnTo>
                  <a:pt x="0" y="0"/>
                </a:lnTo>
                <a:close/>
              </a:path>
            </a:pathLst>
          </a:custGeom>
          <a:blipFill>
            <a:blip r:embed="rId4"/>
            <a:stretch>
              <a:fillRect l="0" t="-73515" r="0" b="0"/>
            </a:stretch>
          </a:blipFill>
        </p:spPr>
      </p:sp>
      <p:sp>
        <p:nvSpPr>
          <p:cNvPr name="Freeform 17" id="17"/>
          <p:cNvSpPr/>
          <p:nvPr/>
        </p:nvSpPr>
        <p:spPr>
          <a:xfrm flipH="false" flipV="false" rot="0">
            <a:off x="4033139" y="5230055"/>
            <a:ext cx="11250456" cy="1965730"/>
          </a:xfrm>
          <a:custGeom>
            <a:avLst/>
            <a:gdLst/>
            <a:ahLst/>
            <a:cxnLst/>
            <a:rect r="r" b="b" t="t" l="l"/>
            <a:pathLst>
              <a:path h="1965730" w="11250456">
                <a:moveTo>
                  <a:pt x="0" y="0"/>
                </a:moveTo>
                <a:lnTo>
                  <a:pt x="11250456" y="0"/>
                </a:lnTo>
                <a:lnTo>
                  <a:pt x="11250456" y="1965730"/>
                </a:lnTo>
                <a:lnTo>
                  <a:pt x="0" y="1965730"/>
                </a:lnTo>
                <a:lnTo>
                  <a:pt x="0" y="0"/>
                </a:lnTo>
                <a:close/>
              </a:path>
            </a:pathLst>
          </a:custGeom>
          <a:blipFill>
            <a:blip r:embed="rId5"/>
            <a:stretch>
              <a:fillRect l="0" t="-62334" r="0" b="-138138"/>
            </a:stretch>
          </a:blipFill>
        </p:spPr>
      </p:sp>
      <p:grpSp>
        <p:nvGrpSpPr>
          <p:cNvPr name="Group 18" id="18"/>
          <p:cNvGrpSpPr/>
          <p:nvPr/>
        </p:nvGrpSpPr>
        <p:grpSpPr>
          <a:xfrm rot="0">
            <a:off x="146024" y="5459951"/>
            <a:ext cx="3811431" cy="3670150"/>
            <a:chOff x="0" y="0"/>
            <a:chExt cx="1003834" cy="966624"/>
          </a:xfrm>
        </p:grpSpPr>
        <p:sp>
          <p:nvSpPr>
            <p:cNvPr name="Freeform 19" id="19"/>
            <p:cNvSpPr/>
            <p:nvPr/>
          </p:nvSpPr>
          <p:spPr>
            <a:xfrm flipH="false" flipV="false" rot="0">
              <a:off x="0" y="0"/>
              <a:ext cx="1003834" cy="966624"/>
            </a:xfrm>
            <a:custGeom>
              <a:avLst/>
              <a:gdLst/>
              <a:ahLst/>
              <a:cxnLst/>
              <a:rect r="r" b="b" t="t" l="l"/>
              <a:pathLst>
                <a:path h="966624" w="1003834">
                  <a:moveTo>
                    <a:pt x="0" y="0"/>
                  </a:moveTo>
                  <a:lnTo>
                    <a:pt x="1003834" y="0"/>
                  </a:lnTo>
                  <a:lnTo>
                    <a:pt x="1003834" y="966624"/>
                  </a:lnTo>
                  <a:lnTo>
                    <a:pt x="0" y="966624"/>
                  </a:lnTo>
                  <a:close/>
                </a:path>
              </a:pathLst>
            </a:custGeom>
            <a:solidFill>
              <a:srgbClr val="D9D9D9"/>
            </a:solidFill>
          </p:spPr>
        </p:sp>
        <p:sp>
          <p:nvSpPr>
            <p:cNvPr name="TextBox 20" id="20"/>
            <p:cNvSpPr txBox="true"/>
            <p:nvPr/>
          </p:nvSpPr>
          <p:spPr>
            <a:xfrm>
              <a:off x="0" y="-47625"/>
              <a:ext cx="1003834" cy="1014249"/>
            </a:xfrm>
            <a:prstGeom prst="rect">
              <a:avLst/>
            </a:prstGeom>
          </p:spPr>
          <p:txBody>
            <a:bodyPr anchor="ctr" rtlCol="false" tIns="50800" lIns="50800" bIns="50800" rIns="50800"/>
            <a:lstStyle/>
            <a:p>
              <a:pPr algn="ctr">
                <a:lnSpc>
                  <a:spcPts val="3360"/>
                </a:lnSpc>
              </a:pPr>
            </a:p>
          </p:txBody>
        </p:sp>
      </p:grpSp>
      <p:sp>
        <p:nvSpPr>
          <p:cNvPr name="TextBox 21" id="21"/>
          <p:cNvSpPr txBox="true"/>
          <p:nvPr/>
        </p:nvSpPr>
        <p:spPr>
          <a:xfrm rot="0">
            <a:off x="307235" y="5570834"/>
            <a:ext cx="3489009" cy="3438525"/>
          </a:xfrm>
          <a:prstGeom prst="rect">
            <a:avLst/>
          </a:prstGeom>
        </p:spPr>
        <p:txBody>
          <a:bodyPr anchor="t" rtlCol="false" tIns="0" lIns="0" bIns="0" rIns="0">
            <a:spAutoFit/>
          </a:bodyPr>
          <a:lstStyle/>
          <a:p>
            <a:pPr algn="l">
              <a:lnSpc>
                <a:spcPts val="2758"/>
              </a:lnSpc>
            </a:pPr>
            <a:r>
              <a:rPr lang="en-US" b="true" sz="2298">
                <a:solidFill>
                  <a:srgbClr val="0B0A0A"/>
                </a:solidFill>
                <a:latin typeface="TT Firs Neue Bold"/>
                <a:ea typeface="TT Firs Neue Bold"/>
                <a:cs typeface="TT Firs Neue Bold"/>
                <a:sym typeface="TT Firs Neue Bold"/>
              </a:rPr>
              <a:t>Unison </a:t>
            </a:r>
            <a:r>
              <a:rPr lang="en-US" sz="2298">
                <a:solidFill>
                  <a:srgbClr val="0B0A0A"/>
                </a:solidFill>
                <a:latin typeface="TT Firs Neue"/>
                <a:ea typeface="TT Firs Neue"/>
                <a:cs typeface="TT Firs Neue"/>
                <a:sym typeface="TT Firs Neue"/>
              </a:rPr>
              <a:t>is an interval because it describes the distance between two notes. Even though one instrument can’t play the same pitch twice, multiple instruments can. Music theory needs a name for that distance, so we call it unison.</a:t>
            </a:r>
          </a:p>
        </p:txBody>
      </p:sp>
      <p:sp>
        <p:nvSpPr>
          <p:cNvPr name="TextBox 22" id="22"/>
          <p:cNvSpPr txBox="true"/>
          <p:nvPr/>
        </p:nvSpPr>
        <p:spPr>
          <a:xfrm rot="0">
            <a:off x="812901" y="209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Intervals</a:t>
            </a:r>
          </a:p>
        </p:txBody>
      </p:sp>
      <p:sp>
        <p:nvSpPr>
          <p:cNvPr name="TextBox 23" id="23"/>
          <p:cNvSpPr txBox="true"/>
          <p:nvPr/>
        </p:nvSpPr>
        <p:spPr>
          <a:xfrm rot="0">
            <a:off x="4033139" y="1898299"/>
            <a:ext cx="10815438" cy="352425"/>
          </a:xfrm>
          <a:prstGeom prst="rect">
            <a:avLst/>
          </a:prstGeom>
        </p:spPr>
        <p:txBody>
          <a:bodyPr anchor="t" rtlCol="false" tIns="0" lIns="0" bIns="0" rIns="0">
            <a:spAutoFit/>
          </a:bodyPr>
          <a:lstStyle/>
          <a:p>
            <a:pPr algn="l" marL="0" indent="0" lvl="0">
              <a:lnSpc>
                <a:spcPts val="2758"/>
              </a:lnSpc>
            </a:pPr>
            <a:r>
              <a:rPr lang="en-US" sz="2298">
                <a:solidFill>
                  <a:srgbClr val="0B0A0A"/>
                </a:solidFill>
                <a:latin typeface="TT Firs Neue"/>
                <a:ea typeface="TT Firs Neue"/>
                <a:cs typeface="TT Firs Neue"/>
                <a:sym typeface="TT Firs Neue"/>
              </a:rPr>
              <a:t>An </a:t>
            </a:r>
            <a:r>
              <a:rPr lang="en-US" b="true" sz="2298">
                <a:solidFill>
                  <a:srgbClr val="0B0A0A"/>
                </a:solidFill>
                <a:latin typeface="TT Firs Neue Bold"/>
                <a:ea typeface="TT Firs Neue Bold"/>
                <a:cs typeface="TT Firs Neue Bold"/>
                <a:sym typeface="TT Firs Neue Bold"/>
              </a:rPr>
              <a:t>Interval</a:t>
            </a:r>
            <a:r>
              <a:rPr lang="en-US" sz="2298">
                <a:solidFill>
                  <a:srgbClr val="0B0A0A"/>
                </a:solidFill>
                <a:latin typeface="TT Firs Neue"/>
                <a:ea typeface="TT Firs Neue"/>
                <a:cs typeface="TT Firs Neue"/>
                <a:sym typeface="TT Firs Neue"/>
              </a:rPr>
              <a:t> describes the distance between two notes.</a:t>
            </a:r>
          </a:p>
        </p:txBody>
      </p:sp>
      <p:sp>
        <p:nvSpPr>
          <p:cNvPr name="TextBox 24" id="24"/>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1-5</a:t>
            </a:r>
          </a:p>
        </p:txBody>
      </p:sp>
      <p:sp>
        <p:nvSpPr>
          <p:cNvPr name="TextBox 25" id="25"/>
          <p:cNvSpPr txBox="true"/>
          <p:nvPr/>
        </p:nvSpPr>
        <p:spPr>
          <a:xfrm rot="0">
            <a:off x="1090545" y="1229534"/>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13</a:t>
            </a:r>
          </a:p>
        </p:txBody>
      </p:sp>
      <p:sp>
        <p:nvSpPr>
          <p:cNvPr name="TextBox 26" id="26"/>
          <p:cNvSpPr txBox="true"/>
          <p:nvPr/>
        </p:nvSpPr>
        <p:spPr>
          <a:xfrm rot="0">
            <a:off x="4033139" y="2518963"/>
            <a:ext cx="8982874" cy="2409825"/>
          </a:xfrm>
          <a:prstGeom prst="rect">
            <a:avLst/>
          </a:prstGeom>
        </p:spPr>
        <p:txBody>
          <a:bodyPr anchor="t" rtlCol="false" tIns="0" lIns="0" bIns="0" rIns="0">
            <a:spAutoFit/>
          </a:bodyPr>
          <a:lstStyle/>
          <a:p>
            <a:pPr algn="l">
              <a:lnSpc>
                <a:spcPts val="2758"/>
              </a:lnSpc>
            </a:pPr>
            <a:r>
              <a:rPr lang="en-US" sz="2298">
                <a:solidFill>
                  <a:srgbClr val="0B0A0A"/>
                </a:solidFill>
                <a:latin typeface="TT Firs Neue"/>
                <a:ea typeface="TT Firs Neue"/>
                <a:cs typeface="TT Firs Neue"/>
                <a:sym typeface="TT Firs Neue"/>
              </a:rPr>
              <a:t>Count the letter names from the bottom note through to the top note (including themselves) to find the name of the interval:</a:t>
            </a:r>
          </a:p>
          <a:p>
            <a:pPr algn="l">
              <a:lnSpc>
                <a:spcPts val="2758"/>
              </a:lnSpc>
            </a:pPr>
          </a:p>
          <a:p>
            <a:pPr algn="l" marL="496265" indent="-248132" lvl="1">
              <a:lnSpc>
                <a:spcPts val="2758"/>
              </a:lnSpc>
              <a:buFont typeface="Arial"/>
              <a:buChar char="•"/>
            </a:pPr>
            <a:r>
              <a:rPr lang="en-US" sz="2298">
                <a:solidFill>
                  <a:srgbClr val="0B0A0A"/>
                </a:solidFill>
                <a:latin typeface="TT Firs Neue"/>
                <a:ea typeface="TT Firs Neue"/>
                <a:cs typeface="TT Firs Neue"/>
                <a:sym typeface="TT Firs Neue"/>
              </a:rPr>
              <a:t>C to D is a second (two notes C and D)</a:t>
            </a:r>
          </a:p>
          <a:p>
            <a:pPr algn="l" marL="496265" indent="-248132" lvl="1">
              <a:lnSpc>
                <a:spcPts val="2758"/>
              </a:lnSpc>
              <a:buFont typeface="Arial"/>
              <a:buChar char="•"/>
            </a:pPr>
            <a:r>
              <a:rPr lang="en-US" sz="2298">
                <a:solidFill>
                  <a:srgbClr val="0B0A0A"/>
                </a:solidFill>
                <a:latin typeface="TT Firs Neue"/>
                <a:ea typeface="TT Firs Neue"/>
                <a:cs typeface="TT Firs Neue"/>
                <a:sym typeface="TT Firs Neue"/>
              </a:rPr>
              <a:t>C to E is a third (three notes C, D and E)</a:t>
            </a:r>
          </a:p>
          <a:p>
            <a:pPr algn="l" marL="496265" indent="-248132" lvl="1">
              <a:lnSpc>
                <a:spcPts val="2758"/>
              </a:lnSpc>
              <a:buFont typeface="Arial"/>
              <a:buChar char="•"/>
            </a:pPr>
            <a:r>
              <a:rPr lang="en-US" sz="2298">
                <a:solidFill>
                  <a:srgbClr val="0B0A0A"/>
                </a:solidFill>
                <a:latin typeface="TT Firs Neue"/>
                <a:ea typeface="TT Firs Neue"/>
                <a:cs typeface="TT Firs Neue"/>
                <a:sym typeface="TT Firs Neue"/>
              </a:rPr>
              <a:t>C to F is a fourth (four notes C, D, E and F)</a:t>
            </a:r>
          </a:p>
          <a:p>
            <a:pPr algn="l" marL="496265" indent="-248132" lvl="1">
              <a:lnSpc>
                <a:spcPts val="2758"/>
              </a:lnSpc>
              <a:buFont typeface="Arial"/>
              <a:buChar char="•"/>
            </a:pPr>
            <a:r>
              <a:rPr lang="en-US" sz="2298">
                <a:solidFill>
                  <a:srgbClr val="0B0A0A"/>
                </a:solidFill>
                <a:latin typeface="TT Firs Neue"/>
                <a:ea typeface="TT Firs Neue"/>
                <a:cs typeface="TT Firs Neue"/>
                <a:sym typeface="TT Firs Neue"/>
              </a:rPr>
              <a:t>C to G is a fifth (five notes C, D, E, F and G), etc</a:t>
            </a:r>
          </a:p>
        </p:txBody>
      </p:sp>
      <p:grpSp>
        <p:nvGrpSpPr>
          <p:cNvPr name="Group 27" id="27"/>
          <p:cNvGrpSpPr/>
          <p:nvPr/>
        </p:nvGrpSpPr>
        <p:grpSpPr>
          <a:xfrm rot="0">
            <a:off x="15650937" y="5677227"/>
            <a:ext cx="2504102" cy="2222182"/>
            <a:chOff x="0" y="0"/>
            <a:chExt cx="659516" cy="585266"/>
          </a:xfrm>
        </p:grpSpPr>
        <p:sp>
          <p:nvSpPr>
            <p:cNvPr name="Freeform 28" id="28"/>
            <p:cNvSpPr/>
            <p:nvPr/>
          </p:nvSpPr>
          <p:spPr>
            <a:xfrm flipH="false" flipV="false" rot="0">
              <a:off x="0" y="0"/>
              <a:ext cx="659516" cy="585266"/>
            </a:xfrm>
            <a:custGeom>
              <a:avLst/>
              <a:gdLst/>
              <a:ahLst/>
              <a:cxnLst/>
              <a:rect r="r" b="b" t="t" l="l"/>
              <a:pathLst>
                <a:path h="585266" w="659516">
                  <a:moveTo>
                    <a:pt x="0" y="0"/>
                  </a:moveTo>
                  <a:lnTo>
                    <a:pt x="659516" y="0"/>
                  </a:lnTo>
                  <a:lnTo>
                    <a:pt x="659516" y="585266"/>
                  </a:lnTo>
                  <a:lnTo>
                    <a:pt x="0" y="585266"/>
                  </a:lnTo>
                  <a:close/>
                </a:path>
              </a:pathLst>
            </a:custGeom>
            <a:solidFill>
              <a:srgbClr val="D9D9D9"/>
            </a:solidFill>
          </p:spPr>
        </p:sp>
        <p:sp>
          <p:nvSpPr>
            <p:cNvPr name="TextBox 29" id="29"/>
            <p:cNvSpPr txBox="true"/>
            <p:nvPr/>
          </p:nvSpPr>
          <p:spPr>
            <a:xfrm>
              <a:off x="0" y="-47625"/>
              <a:ext cx="659516" cy="632891"/>
            </a:xfrm>
            <a:prstGeom prst="rect">
              <a:avLst/>
            </a:prstGeom>
          </p:spPr>
          <p:txBody>
            <a:bodyPr anchor="ctr" rtlCol="false" tIns="50800" lIns="50800" bIns="50800" rIns="50800"/>
            <a:lstStyle/>
            <a:p>
              <a:pPr algn="ctr">
                <a:lnSpc>
                  <a:spcPts val="3360"/>
                </a:lnSpc>
              </a:pPr>
            </a:p>
          </p:txBody>
        </p:sp>
      </p:grpSp>
      <p:sp>
        <p:nvSpPr>
          <p:cNvPr name="TextBox 30" id="30"/>
          <p:cNvSpPr txBox="true"/>
          <p:nvPr/>
        </p:nvSpPr>
        <p:spPr>
          <a:xfrm rot="0">
            <a:off x="15764290" y="5921543"/>
            <a:ext cx="2359664" cy="1724025"/>
          </a:xfrm>
          <a:prstGeom prst="rect">
            <a:avLst/>
          </a:prstGeom>
        </p:spPr>
        <p:txBody>
          <a:bodyPr anchor="t" rtlCol="false" tIns="0" lIns="0" bIns="0" rIns="0">
            <a:spAutoFit/>
          </a:bodyPr>
          <a:lstStyle/>
          <a:p>
            <a:pPr algn="l" marL="0" indent="0" lvl="0">
              <a:lnSpc>
                <a:spcPts val="2758"/>
              </a:lnSpc>
            </a:pPr>
            <a:r>
              <a:rPr lang="en-US" sz="2298">
                <a:solidFill>
                  <a:srgbClr val="0B0A0A"/>
                </a:solidFill>
                <a:latin typeface="TT Firs Neue"/>
                <a:ea typeface="TT Firs Neue"/>
                <a:cs typeface="TT Firs Neue"/>
                <a:sym typeface="TT Firs Neue"/>
              </a:rPr>
              <a:t>An </a:t>
            </a:r>
            <a:r>
              <a:rPr lang="en-US" b="true" sz="2298">
                <a:solidFill>
                  <a:srgbClr val="0B0A0A"/>
                </a:solidFill>
                <a:latin typeface="TT Firs Neue Bold"/>
                <a:ea typeface="TT Firs Neue Bold"/>
                <a:cs typeface="TT Firs Neue Bold"/>
                <a:sym typeface="TT Firs Neue Bold"/>
              </a:rPr>
              <a:t>octave </a:t>
            </a:r>
            <a:r>
              <a:rPr lang="en-US" sz="2298">
                <a:solidFill>
                  <a:srgbClr val="0B0A0A"/>
                </a:solidFill>
                <a:latin typeface="TT Firs Neue"/>
                <a:ea typeface="TT Firs Neue"/>
                <a:cs typeface="TT Firs Neue"/>
                <a:sym typeface="TT Firs Neue"/>
              </a:rPr>
              <a:t>(interval of 8 notes) can also be written as </a:t>
            </a:r>
            <a:r>
              <a:rPr lang="en-US" b="true" sz="2298">
                <a:solidFill>
                  <a:srgbClr val="0B0A0A"/>
                </a:solidFill>
                <a:latin typeface="TT Firs Neue Bold"/>
                <a:ea typeface="TT Firs Neue Bold"/>
                <a:cs typeface="TT Firs Neue Bold"/>
                <a:sym typeface="TT Firs Neue Bold"/>
              </a:rPr>
              <a:t>8ve</a:t>
            </a:r>
            <a:r>
              <a:rPr lang="en-US" sz="2298">
                <a:solidFill>
                  <a:srgbClr val="0B0A0A"/>
                </a:solidFill>
                <a:latin typeface="TT Firs Neue"/>
                <a:ea typeface="TT Firs Neue"/>
                <a:cs typeface="TT Firs Neue"/>
                <a:sym typeface="TT Firs Neue"/>
              </a:rPr>
              <a:t>.</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TextBox 10" id="10"/>
          <p:cNvSpPr txBox="true"/>
          <p:nvPr/>
        </p:nvSpPr>
        <p:spPr>
          <a:xfrm rot="0">
            <a:off x="1030769" y="1948796"/>
            <a:ext cx="15924811" cy="1000125"/>
          </a:xfrm>
          <a:prstGeom prst="rect">
            <a:avLst/>
          </a:prstGeom>
        </p:spPr>
        <p:txBody>
          <a:bodyPr anchor="t" rtlCol="false" tIns="0" lIns="0" bIns="0" rIns="0">
            <a:spAutoFit/>
          </a:bodyPr>
          <a:lstStyle/>
          <a:p>
            <a:pPr algn="l" marL="0" indent="0" lvl="0">
              <a:lnSpc>
                <a:spcPts val="2697"/>
              </a:lnSpc>
            </a:pPr>
            <a:r>
              <a:rPr lang="en-US" sz="2247">
                <a:solidFill>
                  <a:srgbClr val="0B0A0A"/>
                </a:solidFill>
                <a:latin typeface="TT Firs Neue"/>
                <a:ea typeface="TT Firs Neue"/>
                <a:cs typeface="TT Firs Neue"/>
                <a:sym typeface="TT Firs Neue"/>
              </a:rPr>
              <a:t>When we learned the C Major scale (Lesson 11), we learned that a </a:t>
            </a:r>
            <a:r>
              <a:rPr lang="en-US" b="true" sz="2247">
                <a:solidFill>
                  <a:srgbClr val="0B0A0A"/>
                </a:solidFill>
                <a:latin typeface="TT Firs Neue Bold"/>
                <a:ea typeface="TT Firs Neue Bold"/>
                <a:cs typeface="TT Firs Neue Bold"/>
                <a:sym typeface="TT Firs Neue Bold"/>
              </a:rPr>
              <a:t>Diatonic </a:t>
            </a:r>
            <a:r>
              <a:rPr lang="en-US" sz="2247">
                <a:solidFill>
                  <a:srgbClr val="0B0A0A"/>
                </a:solidFill>
                <a:latin typeface="TT Firs Neue"/>
                <a:ea typeface="TT Firs Neue"/>
                <a:cs typeface="TT Firs Neue"/>
                <a:sym typeface="TT Firs Neue"/>
              </a:rPr>
              <a:t>scale is a seven‑note scale built from </a:t>
            </a:r>
            <a:r>
              <a:rPr lang="en-US" sz="2247">
                <a:solidFill>
                  <a:srgbClr val="0B0A0A"/>
                </a:solidFill>
                <a:latin typeface="TT Firs Neue"/>
                <a:ea typeface="TT Firs Neue"/>
                <a:cs typeface="TT Firs Neue"/>
                <a:sym typeface="TT Firs Neue"/>
              </a:rPr>
              <a:t>a</a:t>
            </a:r>
            <a:r>
              <a:rPr lang="en-US" sz="2247">
                <a:solidFill>
                  <a:srgbClr val="0B0A0A"/>
                </a:solidFill>
                <a:latin typeface="TT Firs Neue"/>
                <a:ea typeface="TT Firs Neue"/>
                <a:cs typeface="TT Firs Neue"/>
                <a:sym typeface="TT Firs Neue"/>
              </a:rPr>
              <a:t> </a:t>
            </a:r>
            <a:r>
              <a:rPr lang="en-US" sz="2247">
                <a:solidFill>
                  <a:srgbClr val="0B0A0A"/>
                </a:solidFill>
                <a:latin typeface="TT Firs Neue"/>
                <a:ea typeface="TT Firs Neue"/>
                <a:cs typeface="TT Firs Neue"/>
                <a:sym typeface="TT Firs Neue"/>
              </a:rPr>
              <a:t>mi</a:t>
            </a:r>
            <a:r>
              <a:rPr lang="en-US" sz="2247">
                <a:solidFill>
                  <a:srgbClr val="0B0A0A"/>
                </a:solidFill>
                <a:latin typeface="TT Firs Neue"/>
                <a:ea typeface="TT Firs Neue"/>
                <a:cs typeface="TT Firs Neue"/>
                <a:sym typeface="TT Firs Neue"/>
              </a:rPr>
              <a:t>x of</a:t>
            </a:r>
            <a:r>
              <a:rPr lang="en-US" sz="2247">
                <a:solidFill>
                  <a:srgbClr val="0B0A0A"/>
                </a:solidFill>
                <a:latin typeface="TT Firs Neue"/>
                <a:ea typeface="TT Firs Neue"/>
                <a:cs typeface="TT Firs Neue"/>
                <a:sym typeface="TT Firs Neue"/>
              </a:rPr>
              <a:t> </a:t>
            </a:r>
            <a:r>
              <a:rPr lang="en-US" b="true" sz="2247">
                <a:solidFill>
                  <a:srgbClr val="0B0A0A"/>
                </a:solidFill>
                <a:latin typeface="TT Firs Neue Bold"/>
                <a:ea typeface="TT Firs Neue Bold"/>
                <a:cs typeface="TT Firs Neue Bold"/>
                <a:sym typeface="TT Firs Neue Bold"/>
              </a:rPr>
              <a:t>Tones</a:t>
            </a:r>
            <a:r>
              <a:rPr lang="en-US" sz="2247">
                <a:solidFill>
                  <a:srgbClr val="0B0A0A"/>
                </a:solidFill>
                <a:latin typeface="TT Firs Neue"/>
                <a:ea typeface="TT Firs Neue"/>
                <a:cs typeface="TT Firs Neue"/>
                <a:sym typeface="TT Firs Neue"/>
              </a:rPr>
              <a:t> and </a:t>
            </a:r>
            <a:r>
              <a:rPr lang="en-US" b="true" sz="2247">
                <a:solidFill>
                  <a:srgbClr val="0B0A0A"/>
                </a:solidFill>
                <a:latin typeface="TT Firs Neue Bold"/>
                <a:ea typeface="TT Firs Neue Bold"/>
                <a:cs typeface="TT Firs Neue Bold"/>
                <a:sym typeface="TT Firs Neue Bold"/>
              </a:rPr>
              <a:t>Semitones</a:t>
            </a:r>
            <a:r>
              <a:rPr lang="en-US" sz="2247">
                <a:solidFill>
                  <a:srgbClr val="0B0A0A"/>
                </a:solidFill>
                <a:latin typeface="TT Firs Neue"/>
                <a:ea typeface="TT Firs Neue"/>
                <a:cs typeface="TT Firs Neue"/>
                <a:sym typeface="TT Firs Neue"/>
              </a:rPr>
              <a:t> </a:t>
            </a:r>
            <a:r>
              <a:rPr lang="en-US" sz="2247">
                <a:solidFill>
                  <a:srgbClr val="0B0A0A"/>
                </a:solidFill>
                <a:latin typeface="TT Firs Neue"/>
                <a:ea typeface="TT Firs Neue"/>
                <a:cs typeface="TT Firs Neue"/>
                <a:sym typeface="TT Firs Neue"/>
              </a:rPr>
              <a:t>in </a:t>
            </a:r>
            <a:r>
              <a:rPr lang="en-US" sz="2247">
                <a:solidFill>
                  <a:srgbClr val="0B0A0A"/>
                </a:solidFill>
                <a:latin typeface="TT Firs Neue"/>
                <a:ea typeface="TT Firs Neue"/>
                <a:cs typeface="TT Firs Neue"/>
                <a:sym typeface="TT Firs Neue"/>
              </a:rPr>
              <a:t>a </a:t>
            </a:r>
            <a:r>
              <a:rPr lang="en-US" sz="2247">
                <a:solidFill>
                  <a:srgbClr val="0B0A0A"/>
                </a:solidFill>
                <a:latin typeface="TT Firs Neue"/>
                <a:ea typeface="TT Firs Neue"/>
                <a:cs typeface="TT Firs Neue"/>
                <a:sym typeface="TT Firs Neue"/>
              </a:rPr>
              <a:t>fix</a:t>
            </a:r>
            <a:r>
              <a:rPr lang="en-US" sz="2247">
                <a:solidFill>
                  <a:srgbClr val="0B0A0A"/>
                </a:solidFill>
                <a:latin typeface="TT Firs Neue"/>
                <a:ea typeface="TT Firs Neue"/>
                <a:cs typeface="TT Firs Neue"/>
                <a:sym typeface="TT Firs Neue"/>
              </a:rPr>
              <a:t>ed </a:t>
            </a:r>
            <a:r>
              <a:rPr lang="en-US" sz="2247">
                <a:solidFill>
                  <a:srgbClr val="0B0A0A"/>
                </a:solidFill>
                <a:latin typeface="TT Firs Neue"/>
                <a:ea typeface="TT Firs Neue"/>
                <a:cs typeface="TT Firs Neue"/>
                <a:sym typeface="TT Firs Neue"/>
              </a:rPr>
              <a:t>patt</a:t>
            </a:r>
            <a:r>
              <a:rPr lang="en-US" sz="2247">
                <a:solidFill>
                  <a:srgbClr val="0B0A0A"/>
                </a:solidFill>
                <a:latin typeface="TT Firs Neue"/>
                <a:ea typeface="TT Firs Neue"/>
                <a:cs typeface="TT Firs Neue"/>
                <a:sym typeface="TT Firs Neue"/>
              </a:rPr>
              <a:t>ern. Major scales use the fixed pattern T - T - S - T - T - T - S and are therefore Diatonic. </a:t>
            </a:r>
          </a:p>
        </p:txBody>
      </p:sp>
      <p:sp>
        <p:nvSpPr>
          <p:cNvPr name="Freeform 11" id="11"/>
          <p:cNvSpPr/>
          <p:nvPr/>
        </p:nvSpPr>
        <p:spPr>
          <a:xfrm flipH="false" flipV="false" rot="0">
            <a:off x="3518772" y="3319146"/>
            <a:ext cx="11250456" cy="1965730"/>
          </a:xfrm>
          <a:custGeom>
            <a:avLst/>
            <a:gdLst/>
            <a:ahLst/>
            <a:cxnLst/>
            <a:rect r="r" b="b" t="t" l="l"/>
            <a:pathLst>
              <a:path h="1965730" w="11250456">
                <a:moveTo>
                  <a:pt x="0" y="0"/>
                </a:moveTo>
                <a:lnTo>
                  <a:pt x="11250456" y="0"/>
                </a:lnTo>
                <a:lnTo>
                  <a:pt x="11250456" y="1965729"/>
                </a:lnTo>
                <a:lnTo>
                  <a:pt x="0" y="1965729"/>
                </a:lnTo>
                <a:lnTo>
                  <a:pt x="0" y="0"/>
                </a:lnTo>
                <a:close/>
              </a:path>
            </a:pathLst>
          </a:custGeom>
          <a:blipFill>
            <a:blip r:embed="rId4"/>
            <a:stretch>
              <a:fillRect l="0" t="-62334" r="0" b="-138138"/>
            </a:stretch>
          </a:blipFill>
        </p:spPr>
      </p:sp>
      <p:sp>
        <p:nvSpPr>
          <p:cNvPr name="TextBox 12" id="12"/>
          <p:cNvSpPr txBox="true"/>
          <p:nvPr/>
        </p:nvSpPr>
        <p:spPr>
          <a:xfrm rot="0">
            <a:off x="1030769" y="5656350"/>
            <a:ext cx="15924811" cy="666750"/>
          </a:xfrm>
          <a:prstGeom prst="rect">
            <a:avLst/>
          </a:prstGeom>
        </p:spPr>
        <p:txBody>
          <a:bodyPr anchor="t" rtlCol="false" tIns="0" lIns="0" bIns="0" rIns="0">
            <a:spAutoFit/>
          </a:bodyPr>
          <a:lstStyle/>
          <a:p>
            <a:pPr algn="l" marL="0" indent="0" lvl="0">
              <a:lnSpc>
                <a:spcPts val="2697"/>
              </a:lnSpc>
            </a:pPr>
            <a:r>
              <a:rPr lang="en-US" sz="2247">
                <a:solidFill>
                  <a:srgbClr val="0B0A0A"/>
                </a:solidFill>
                <a:latin typeface="TT Firs Neue"/>
                <a:ea typeface="TT Firs Neue"/>
                <a:cs typeface="TT Firs Neue"/>
                <a:sym typeface="TT Firs Neue"/>
              </a:rPr>
              <a:t>All of the intervals above have C as their bottom note, and they all use the notes of the C Major scale for their top note. Therefore, they are called </a:t>
            </a:r>
            <a:r>
              <a:rPr lang="en-US" b="true" sz="2247">
                <a:solidFill>
                  <a:srgbClr val="0B0A0A"/>
                </a:solidFill>
                <a:latin typeface="TT Firs Neue Bold"/>
                <a:ea typeface="TT Firs Neue Bold"/>
                <a:cs typeface="TT Firs Neue Bold"/>
                <a:sym typeface="TT Firs Neue Bold"/>
              </a:rPr>
              <a:t>Diatonic Intervals</a:t>
            </a:r>
            <a:r>
              <a:rPr lang="en-US" sz="2247">
                <a:solidFill>
                  <a:srgbClr val="0B0A0A"/>
                </a:solidFill>
                <a:latin typeface="TT Firs Neue"/>
                <a:ea typeface="TT Firs Neue"/>
                <a:cs typeface="TT Firs Neue"/>
                <a:sym typeface="TT Firs Neue"/>
              </a:rPr>
              <a:t>.</a:t>
            </a:r>
          </a:p>
        </p:txBody>
      </p:sp>
      <p:sp>
        <p:nvSpPr>
          <p:cNvPr name="TextBox 13" id="13"/>
          <p:cNvSpPr txBox="true"/>
          <p:nvPr/>
        </p:nvSpPr>
        <p:spPr>
          <a:xfrm rot="0">
            <a:off x="1030769" y="6837450"/>
            <a:ext cx="15924811" cy="666750"/>
          </a:xfrm>
          <a:prstGeom prst="rect">
            <a:avLst/>
          </a:prstGeom>
        </p:spPr>
        <p:txBody>
          <a:bodyPr anchor="t" rtlCol="false" tIns="0" lIns="0" bIns="0" rIns="0">
            <a:spAutoFit/>
          </a:bodyPr>
          <a:lstStyle/>
          <a:p>
            <a:pPr algn="l" marL="0" indent="0" lvl="0">
              <a:lnSpc>
                <a:spcPts val="2697"/>
              </a:lnSpc>
            </a:pPr>
            <a:r>
              <a:rPr lang="en-US" sz="2247">
                <a:solidFill>
                  <a:srgbClr val="0B0A0A"/>
                </a:solidFill>
                <a:latin typeface="TT Firs Neue"/>
                <a:ea typeface="TT Firs Neue"/>
                <a:cs typeface="TT Firs Neue"/>
                <a:sym typeface="TT Firs Neue"/>
              </a:rPr>
              <a:t>If the top note is not in the scale of the bottom note then it is a </a:t>
            </a:r>
            <a:r>
              <a:rPr lang="en-US" b="true" sz="2247">
                <a:solidFill>
                  <a:srgbClr val="0B0A0A"/>
                </a:solidFill>
                <a:latin typeface="TT Firs Neue Bold"/>
                <a:ea typeface="TT Firs Neue Bold"/>
                <a:cs typeface="TT Firs Neue Bold"/>
                <a:sym typeface="TT Firs Neue Bold"/>
              </a:rPr>
              <a:t>Chromatic Interval</a:t>
            </a:r>
            <a:r>
              <a:rPr lang="en-US" sz="2247">
                <a:solidFill>
                  <a:srgbClr val="0B0A0A"/>
                </a:solidFill>
                <a:latin typeface="TT Firs Neue"/>
                <a:ea typeface="TT Firs Neue"/>
                <a:cs typeface="TT Firs Neue"/>
                <a:sym typeface="TT Firs Neue"/>
              </a:rPr>
              <a:t>. For example, C to F# (F# is not in the C Major scale and so the interval is chromatic).</a:t>
            </a:r>
          </a:p>
        </p:txBody>
      </p:sp>
      <p:grpSp>
        <p:nvGrpSpPr>
          <p:cNvPr name="Group 14" id="14"/>
          <p:cNvGrpSpPr/>
          <p:nvPr/>
        </p:nvGrpSpPr>
        <p:grpSpPr>
          <a:xfrm rot="0">
            <a:off x="14963036" y="9446219"/>
            <a:ext cx="3324964" cy="840781"/>
            <a:chOff x="0" y="0"/>
            <a:chExt cx="875711" cy="221440"/>
          </a:xfrm>
        </p:grpSpPr>
        <p:sp>
          <p:nvSpPr>
            <p:cNvPr name="Freeform 15" id="15"/>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6" id="16"/>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6-20</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236703" y="116782"/>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66417" y="-1530489"/>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803211" y="644511"/>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241059" y="8570621"/>
            <a:ext cx="19894422" cy="3975384"/>
            <a:chOff x="0" y="0"/>
            <a:chExt cx="5239683" cy="1047015"/>
          </a:xfrm>
        </p:grpSpPr>
        <p:sp>
          <p:nvSpPr>
            <p:cNvPr name="Freeform 8" id="8"/>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9" id="9"/>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1470903" y="4997651"/>
            <a:ext cx="7896873" cy="2916737"/>
          </a:xfrm>
          <a:custGeom>
            <a:avLst/>
            <a:gdLst/>
            <a:ahLst/>
            <a:cxnLst/>
            <a:rect r="r" b="b" t="t" l="l"/>
            <a:pathLst>
              <a:path h="2916737" w="7896873">
                <a:moveTo>
                  <a:pt x="0" y="0"/>
                </a:moveTo>
                <a:lnTo>
                  <a:pt x="7896873" y="0"/>
                </a:lnTo>
                <a:lnTo>
                  <a:pt x="7896873" y="2916737"/>
                </a:lnTo>
                <a:lnTo>
                  <a:pt x="0" y="2916737"/>
                </a:lnTo>
                <a:lnTo>
                  <a:pt x="0" y="0"/>
                </a:lnTo>
                <a:close/>
              </a:path>
            </a:pathLst>
          </a:custGeom>
          <a:blipFill>
            <a:blip r:embed="rId4"/>
            <a:stretch>
              <a:fillRect l="0" t="-20330" r="0" b="0"/>
            </a:stretch>
          </a:blipFill>
        </p:spPr>
      </p:sp>
      <p:sp>
        <p:nvSpPr>
          <p:cNvPr name="TextBox 11" id="11"/>
          <p:cNvSpPr txBox="true"/>
          <p:nvPr/>
        </p:nvSpPr>
        <p:spPr>
          <a:xfrm rot="0">
            <a:off x="802085" y="2496503"/>
            <a:ext cx="10389702" cy="2083062"/>
          </a:xfrm>
          <a:prstGeom prst="rect">
            <a:avLst/>
          </a:prstGeom>
        </p:spPr>
        <p:txBody>
          <a:bodyPr anchor="t" rtlCol="false" tIns="0" lIns="0" bIns="0" rIns="0">
            <a:spAutoFit/>
          </a:bodyPr>
          <a:lstStyle/>
          <a:p>
            <a:pPr algn="l" marL="0" indent="0" lvl="0">
              <a:lnSpc>
                <a:spcPts val="3310"/>
              </a:lnSpc>
            </a:pPr>
            <a:r>
              <a:rPr lang="en-US" sz="2364">
                <a:solidFill>
                  <a:srgbClr val="000000"/>
                </a:solidFill>
                <a:latin typeface="TT Firs Neue"/>
                <a:ea typeface="TT Firs Neue"/>
                <a:cs typeface="TT Firs Neue"/>
                <a:sym typeface="TT Firs Neue"/>
              </a:rPr>
              <a:t>Notes also show the </a:t>
            </a:r>
            <a:r>
              <a:rPr lang="en-US" b="true" sz="2364">
                <a:solidFill>
                  <a:srgbClr val="000000"/>
                </a:solidFill>
                <a:latin typeface="TT Firs Neue Bold"/>
                <a:ea typeface="TT Firs Neue Bold"/>
                <a:cs typeface="TT Firs Neue Bold"/>
                <a:sym typeface="TT Firs Neue Bold"/>
              </a:rPr>
              <a:t>Pitch</a:t>
            </a:r>
            <a:r>
              <a:rPr lang="en-US" sz="2364">
                <a:solidFill>
                  <a:srgbClr val="000000"/>
                </a:solidFill>
                <a:latin typeface="TT Firs Neue"/>
                <a:ea typeface="TT Firs Neue"/>
                <a:cs typeface="TT Firs Neue"/>
                <a:sym typeface="TT Firs Neue"/>
              </a:rPr>
              <a:t> of sounds (how high or low they are) by their position on the </a:t>
            </a:r>
            <a:r>
              <a:rPr lang="en-US" b="true" sz="2364">
                <a:solidFill>
                  <a:srgbClr val="000000"/>
                </a:solidFill>
                <a:latin typeface="TT Firs Neue Bold"/>
                <a:ea typeface="TT Firs Neue Bold"/>
                <a:cs typeface="TT Firs Neue Bold"/>
                <a:sym typeface="TT Firs Neue Bold"/>
              </a:rPr>
              <a:t>Stave</a:t>
            </a:r>
            <a:r>
              <a:rPr lang="en-US" sz="2364">
                <a:solidFill>
                  <a:srgbClr val="000000"/>
                </a:solidFill>
                <a:latin typeface="TT Firs Neue"/>
                <a:ea typeface="TT Firs Neue"/>
                <a:cs typeface="TT Firs Neue"/>
                <a:sym typeface="TT Firs Neue"/>
              </a:rPr>
              <a:t> (also called the </a:t>
            </a:r>
            <a:r>
              <a:rPr lang="en-US" b="true" sz="2364">
                <a:solidFill>
                  <a:srgbClr val="000000"/>
                </a:solidFill>
                <a:latin typeface="TT Firs Neue Bold"/>
                <a:ea typeface="TT Firs Neue Bold"/>
                <a:cs typeface="TT Firs Neue Bold"/>
                <a:sym typeface="TT Firs Neue Bold"/>
              </a:rPr>
              <a:t>Staff</a:t>
            </a:r>
            <a:r>
              <a:rPr lang="en-US" sz="2364">
                <a:solidFill>
                  <a:srgbClr val="000000"/>
                </a:solidFill>
                <a:latin typeface="TT Firs Neue"/>
                <a:ea typeface="TT Firs Neue"/>
                <a:cs typeface="TT Firs Neue"/>
                <a:sym typeface="TT Firs Neue"/>
              </a:rPr>
              <a:t>). </a:t>
            </a:r>
          </a:p>
          <a:p>
            <a:pPr algn="l" marL="0" indent="0" lvl="0">
              <a:lnSpc>
                <a:spcPts val="3310"/>
              </a:lnSpc>
            </a:pPr>
          </a:p>
          <a:p>
            <a:pPr algn="l" marL="0" indent="0" lvl="0">
              <a:lnSpc>
                <a:spcPts val="3310"/>
              </a:lnSpc>
            </a:pPr>
            <a:r>
              <a:rPr lang="en-US" sz="2364">
                <a:solidFill>
                  <a:srgbClr val="000000"/>
                </a:solidFill>
                <a:latin typeface="TT Firs Neue"/>
                <a:ea typeface="TT Firs Neue"/>
                <a:cs typeface="TT Firs Neue"/>
                <a:sym typeface="TT Firs Neue"/>
              </a:rPr>
              <a:t>The stave is a set of five lines with four spaces between them. These lines and spaces are numbered from the bottom up as follows:</a:t>
            </a:r>
          </a:p>
        </p:txBody>
      </p:sp>
      <p:sp>
        <p:nvSpPr>
          <p:cNvPr name="TextBox 12" id="12"/>
          <p:cNvSpPr txBox="true"/>
          <p:nvPr/>
        </p:nvSpPr>
        <p:spPr>
          <a:xfrm rot="0">
            <a:off x="802085" y="590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The Stave or Staff</a:t>
            </a:r>
          </a:p>
        </p:txBody>
      </p:sp>
      <p:sp>
        <p:nvSpPr>
          <p:cNvPr name="TextBox 13" id="13"/>
          <p:cNvSpPr txBox="true"/>
          <p:nvPr/>
        </p:nvSpPr>
        <p:spPr>
          <a:xfrm rot="0">
            <a:off x="1079729" y="1610534"/>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2</a:t>
            </a:r>
          </a:p>
        </p:txBody>
      </p:sp>
      <p:sp>
        <p:nvSpPr>
          <p:cNvPr name="TextBox 14" id="14"/>
          <p:cNvSpPr txBox="true"/>
          <p:nvPr/>
        </p:nvSpPr>
        <p:spPr>
          <a:xfrm rot="0">
            <a:off x="802085" y="8430820"/>
            <a:ext cx="10389702" cy="1663962"/>
          </a:xfrm>
          <a:prstGeom prst="rect">
            <a:avLst/>
          </a:prstGeom>
        </p:spPr>
        <p:txBody>
          <a:bodyPr anchor="t" rtlCol="false" tIns="0" lIns="0" bIns="0" rIns="0">
            <a:spAutoFit/>
          </a:bodyPr>
          <a:lstStyle/>
          <a:p>
            <a:pPr algn="l">
              <a:lnSpc>
                <a:spcPts val="3310"/>
              </a:lnSpc>
            </a:pPr>
            <a:r>
              <a:rPr lang="en-US" sz="2364">
                <a:solidFill>
                  <a:srgbClr val="000000"/>
                </a:solidFill>
                <a:latin typeface="TT Firs Neue"/>
                <a:ea typeface="TT Firs Neue"/>
                <a:cs typeface="TT Firs Neue"/>
                <a:sym typeface="TT Firs Neue"/>
              </a:rPr>
              <a:t>The lower down on the stave the notes are written, the lower the sound.</a:t>
            </a:r>
          </a:p>
          <a:p>
            <a:pPr algn="l" marL="0" indent="0" lvl="0">
              <a:lnSpc>
                <a:spcPts val="3310"/>
              </a:lnSpc>
            </a:pPr>
            <a:r>
              <a:rPr lang="en-US" sz="2364">
                <a:solidFill>
                  <a:srgbClr val="000000"/>
                </a:solidFill>
                <a:latin typeface="TT Firs Neue"/>
                <a:ea typeface="TT Firs Neue"/>
                <a:cs typeface="TT Firs Neue"/>
                <a:sym typeface="TT Firs Neue"/>
              </a:rPr>
              <a:t>The higher up on the stave they are written, the higher the sound.</a:t>
            </a:r>
          </a:p>
          <a:p>
            <a:pPr algn="l" marL="0" indent="0" lvl="0">
              <a:lnSpc>
                <a:spcPts val="3310"/>
              </a:lnSpc>
            </a:pPr>
          </a:p>
          <a:p>
            <a:pPr algn="l" marL="0" indent="0" lvl="0">
              <a:lnSpc>
                <a:spcPts val="3310"/>
              </a:lnSpc>
            </a:pPr>
            <a:r>
              <a:rPr lang="en-US" sz="2364">
                <a:solidFill>
                  <a:srgbClr val="000000"/>
                </a:solidFill>
                <a:latin typeface="TT Firs Neue"/>
                <a:ea typeface="TT Firs Neue"/>
                <a:cs typeface="TT Firs Neue"/>
                <a:sym typeface="TT Firs Neue"/>
              </a:rPr>
              <a:t>If there is more than one Staff or Stave, the plural for both is </a:t>
            </a:r>
            <a:r>
              <a:rPr lang="en-US" b="true" sz="2364">
                <a:solidFill>
                  <a:srgbClr val="000000"/>
                </a:solidFill>
                <a:latin typeface="TT Firs Neue Bold"/>
                <a:ea typeface="TT Firs Neue Bold"/>
                <a:cs typeface="TT Firs Neue Bold"/>
                <a:sym typeface="TT Firs Neue Bold"/>
              </a:rPr>
              <a:t>Staves</a:t>
            </a:r>
            <a:r>
              <a:rPr lang="en-US" sz="2364">
                <a:solidFill>
                  <a:srgbClr val="000000"/>
                </a:solidFill>
                <a:latin typeface="TT Firs Neue"/>
                <a:ea typeface="TT Firs Neue"/>
                <a:cs typeface="TT Firs Neue"/>
                <a:sym typeface="TT Firs Neue"/>
              </a:rPr>
              <a:t>.</a:t>
            </a:r>
          </a:p>
        </p:txBody>
      </p:sp>
      <p:grpSp>
        <p:nvGrpSpPr>
          <p:cNvPr name="Group 15" id="15"/>
          <p:cNvGrpSpPr/>
          <p:nvPr/>
        </p:nvGrpSpPr>
        <p:grpSpPr>
          <a:xfrm rot="0">
            <a:off x="11733359" y="2632203"/>
            <a:ext cx="6031545" cy="6204166"/>
            <a:chOff x="0" y="0"/>
            <a:chExt cx="8042060" cy="8272222"/>
          </a:xfrm>
        </p:grpSpPr>
        <p:grpSp>
          <p:nvGrpSpPr>
            <p:cNvPr name="Group 16" id="16"/>
            <p:cNvGrpSpPr/>
            <p:nvPr/>
          </p:nvGrpSpPr>
          <p:grpSpPr>
            <a:xfrm rot="0">
              <a:off x="0" y="0"/>
              <a:ext cx="8042060" cy="8272222"/>
              <a:chOff x="0" y="0"/>
              <a:chExt cx="1871006" cy="1924554"/>
            </a:xfrm>
          </p:grpSpPr>
          <p:sp>
            <p:nvSpPr>
              <p:cNvPr name="Freeform 17" id="17"/>
              <p:cNvSpPr/>
              <p:nvPr/>
            </p:nvSpPr>
            <p:spPr>
              <a:xfrm flipH="false" flipV="false" rot="0">
                <a:off x="0" y="0"/>
                <a:ext cx="1871006" cy="1924554"/>
              </a:xfrm>
              <a:custGeom>
                <a:avLst/>
                <a:gdLst/>
                <a:ahLst/>
                <a:cxnLst/>
                <a:rect r="r" b="b" t="t" l="l"/>
                <a:pathLst>
                  <a:path h="1924554" w="1871006">
                    <a:moveTo>
                      <a:pt x="0" y="0"/>
                    </a:moveTo>
                    <a:lnTo>
                      <a:pt x="1871006" y="0"/>
                    </a:lnTo>
                    <a:lnTo>
                      <a:pt x="1871006" y="1924554"/>
                    </a:lnTo>
                    <a:lnTo>
                      <a:pt x="0" y="1924554"/>
                    </a:lnTo>
                    <a:close/>
                  </a:path>
                </a:pathLst>
              </a:custGeom>
              <a:solidFill>
                <a:srgbClr val="A6A5A1"/>
              </a:solidFill>
            </p:spPr>
          </p:sp>
          <p:sp>
            <p:nvSpPr>
              <p:cNvPr name="TextBox 18" id="18"/>
              <p:cNvSpPr txBox="true"/>
              <p:nvPr/>
            </p:nvSpPr>
            <p:spPr>
              <a:xfrm>
                <a:off x="0" y="-47625"/>
                <a:ext cx="1871006" cy="1972179"/>
              </a:xfrm>
              <a:prstGeom prst="rect">
                <a:avLst/>
              </a:prstGeom>
            </p:spPr>
            <p:txBody>
              <a:bodyPr anchor="ctr" rtlCol="false" tIns="43131" lIns="43131" bIns="43131" rIns="43131"/>
              <a:lstStyle/>
              <a:p>
                <a:pPr algn="ctr">
                  <a:lnSpc>
                    <a:spcPts val="3359"/>
                  </a:lnSpc>
                </a:pPr>
              </a:p>
            </p:txBody>
          </p:sp>
        </p:grpSp>
        <p:sp>
          <p:nvSpPr>
            <p:cNvPr name="Freeform 19" id="19"/>
            <p:cNvSpPr/>
            <p:nvPr/>
          </p:nvSpPr>
          <p:spPr>
            <a:xfrm flipH="false" flipV="false" rot="0">
              <a:off x="765741" y="749300"/>
              <a:ext cx="6474786" cy="4679629"/>
            </a:xfrm>
            <a:custGeom>
              <a:avLst/>
              <a:gdLst/>
              <a:ahLst/>
              <a:cxnLst/>
              <a:rect r="r" b="b" t="t" l="l"/>
              <a:pathLst>
                <a:path h="4679629" w="6474786">
                  <a:moveTo>
                    <a:pt x="0" y="0"/>
                  </a:moveTo>
                  <a:lnTo>
                    <a:pt x="6474787" y="0"/>
                  </a:lnTo>
                  <a:lnTo>
                    <a:pt x="6474787" y="4679629"/>
                  </a:lnTo>
                  <a:lnTo>
                    <a:pt x="0" y="4679629"/>
                  </a:lnTo>
                  <a:lnTo>
                    <a:pt x="0" y="0"/>
                  </a:lnTo>
                  <a:close/>
                </a:path>
              </a:pathLst>
            </a:custGeom>
            <a:blipFill>
              <a:blip r:embed="rId5"/>
              <a:stretch>
                <a:fillRect l="-184312" t="-6567" r="-707217" b="-49484"/>
              </a:stretch>
            </a:blipFill>
          </p:spPr>
        </p:sp>
        <p:sp>
          <p:nvSpPr>
            <p:cNvPr name="TextBox 20" id="20"/>
            <p:cNvSpPr txBox="true"/>
            <p:nvPr/>
          </p:nvSpPr>
          <p:spPr>
            <a:xfrm rot="0">
              <a:off x="765741" y="5643358"/>
              <a:ext cx="6474786" cy="2504790"/>
            </a:xfrm>
            <a:prstGeom prst="rect">
              <a:avLst/>
            </a:prstGeom>
          </p:spPr>
          <p:txBody>
            <a:bodyPr anchor="t" rtlCol="false" tIns="0" lIns="0" bIns="0" rIns="0">
              <a:spAutoFit/>
            </a:bodyPr>
            <a:lstStyle/>
            <a:p>
              <a:pPr algn="l">
                <a:lnSpc>
                  <a:spcPts val="3030"/>
                </a:lnSpc>
              </a:pPr>
              <a:r>
                <a:rPr lang="en-US" sz="2164">
                  <a:solidFill>
                    <a:srgbClr val="FEFEFE"/>
                  </a:solidFill>
                  <a:latin typeface="TT Firs Neue"/>
                  <a:ea typeface="TT Firs Neue"/>
                  <a:cs typeface="TT Firs Neue"/>
                  <a:sym typeface="TT Firs Neue"/>
                </a:rPr>
                <a:t>The stave above shows 2 crotchets:</a:t>
              </a:r>
            </a:p>
            <a:p>
              <a:pPr algn="l" marL="467353" indent="-233676" lvl="1">
                <a:lnSpc>
                  <a:spcPts val="3030"/>
                </a:lnSpc>
                <a:buFont typeface="Arial"/>
                <a:buChar char="•"/>
              </a:pPr>
              <a:r>
                <a:rPr lang="en-US" sz="2164">
                  <a:solidFill>
                    <a:srgbClr val="FEFEFE"/>
                  </a:solidFill>
                  <a:latin typeface="TT Firs Neue"/>
                  <a:ea typeface="TT Firs Neue"/>
                  <a:cs typeface="TT Firs Neue"/>
                  <a:sym typeface="TT Firs Neue"/>
                </a:rPr>
                <a:t>The crotchet on the left is in the 1</a:t>
              </a:r>
              <a:r>
                <a:rPr lang="en-US" sz="2164">
                  <a:solidFill>
                    <a:srgbClr val="FEFEFE"/>
                  </a:solidFill>
                  <a:latin typeface="TT Firs Neue"/>
                  <a:ea typeface="TT Firs Neue"/>
                  <a:cs typeface="TT Firs Neue"/>
                  <a:sym typeface="TT Firs Neue"/>
                </a:rPr>
                <a:t>st</a:t>
              </a:r>
              <a:r>
                <a:rPr lang="en-US" sz="2164">
                  <a:solidFill>
                    <a:srgbClr val="FEFEFE"/>
                  </a:solidFill>
                  <a:latin typeface="TT Firs Neue"/>
                  <a:ea typeface="TT Firs Neue"/>
                  <a:cs typeface="TT Firs Neue"/>
                  <a:sym typeface="TT Firs Neue"/>
                </a:rPr>
                <a:t> space. </a:t>
              </a:r>
            </a:p>
            <a:p>
              <a:pPr algn="l" marL="467353" indent="-233676" lvl="1">
                <a:lnSpc>
                  <a:spcPts val="3030"/>
                </a:lnSpc>
                <a:buFont typeface="Arial"/>
                <a:buChar char="•"/>
              </a:pPr>
              <a:r>
                <a:rPr lang="en-US" sz="2164">
                  <a:solidFill>
                    <a:srgbClr val="FEFEFE"/>
                  </a:solidFill>
                  <a:latin typeface="TT Firs Neue"/>
                  <a:ea typeface="TT Firs Neue"/>
                  <a:cs typeface="TT Firs Neue"/>
                  <a:sym typeface="TT Firs Neue"/>
                </a:rPr>
                <a:t>The crotchet on the right is on the 2</a:t>
              </a:r>
              <a:r>
                <a:rPr lang="en-US" sz="2164">
                  <a:solidFill>
                    <a:srgbClr val="FEFEFE"/>
                  </a:solidFill>
                  <a:latin typeface="TT Firs Neue"/>
                  <a:ea typeface="TT Firs Neue"/>
                  <a:cs typeface="TT Firs Neue"/>
                  <a:sym typeface="TT Firs Neue"/>
                </a:rPr>
                <a:t>nd</a:t>
              </a:r>
              <a:r>
                <a:rPr lang="en-US" sz="2164">
                  <a:solidFill>
                    <a:srgbClr val="FEFEFE"/>
                  </a:solidFill>
                  <a:latin typeface="TT Firs Neue"/>
                  <a:ea typeface="TT Firs Neue"/>
                  <a:cs typeface="TT Firs Neue"/>
                  <a:sym typeface="TT Firs Neue"/>
                </a:rPr>
                <a:t> line.</a:t>
              </a:r>
            </a:p>
          </p:txBody>
        </p:sp>
        <p:sp>
          <p:nvSpPr>
            <p:cNvPr name="TextBox 21" id="21"/>
            <p:cNvSpPr txBox="true"/>
            <p:nvPr/>
          </p:nvSpPr>
          <p:spPr>
            <a:xfrm rot="0">
              <a:off x="1040847" y="25400"/>
              <a:ext cx="5924575" cy="723900"/>
            </a:xfrm>
            <a:prstGeom prst="rect">
              <a:avLst/>
            </a:prstGeom>
          </p:spPr>
          <p:txBody>
            <a:bodyPr anchor="t" rtlCol="false" tIns="0" lIns="0" bIns="0" rIns="0">
              <a:spAutoFit/>
            </a:bodyPr>
            <a:lstStyle/>
            <a:p>
              <a:pPr algn="ctr" marL="0" indent="0" lvl="0">
                <a:lnSpc>
                  <a:spcPts val="4320"/>
                </a:lnSpc>
              </a:pPr>
              <a:r>
                <a:rPr lang="en-US" b="true" sz="3600">
                  <a:solidFill>
                    <a:srgbClr val="FEFEFE"/>
                  </a:solidFill>
                  <a:latin typeface="TT Firs Neue Bold"/>
                  <a:ea typeface="TT Firs Neue Bold"/>
                  <a:cs typeface="TT Firs Neue Bold"/>
                  <a:sym typeface="TT Firs Neue Bold"/>
                </a:rPr>
                <a:t>For Example</a:t>
              </a:r>
            </a:p>
          </p:txBody>
        </p:sp>
      </p:grpSp>
      <p:grpSp>
        <p:nvGrpSpPr>
          <p:cNvPr name="Group 22" id="22"/>
          <p:cNvGrpSpPr/>
          <p:nvPr/>
        </p:nvGrpSpPr>
        <p:grpSpPr>
          <a:xfrm rot="0">
            <a:off x="14963036" y="9446219"/>
            <a:ext cx="3324964" cy="840781"/>
            <a:chOff x="0" y="0"/>
            <a:chExt cx="875711" cy="221440"/>
          </a:xfrm>
        </p:grpSpPr>
        <p:sp>
          <p:nvSpPr>
            <p:cNvPr name="Freeform 23" id="23"/>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24" id="24"/>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25" id="25"/>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1-2</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TextBox 10" id="10"/>
          <p:cNvSpPr txBox="true"/>
          <p:nvPr/>
        </p:nvSpPr>
        <p:spPr>
          <a:xfrm rot="0">
            <a:off x="686074" y="8752854"/>
            <a:ext cx="16764584" cy="1381125"/>
          </a:xfrm>
          <a:prstGeom prst="rect">
            <a:avLst/>
          </a:prstGeom>
        </p:spPr>
        <p:txBody>
          <a:bodyPr anchor="t" rtlCol="false" tIns="0" lIns="0" bIns="0" rIns="0">
            <a:spAutoFit/>
          </a:bodyPr>
          <a:lstStyle/>
          <a:p>
            <a:pPr algn="l">
              <a:lnSpc>
                <a:spcPts val="2758"/>
              </a:lnSpc>
            </a:pPr>
            <a:r>
              <a:rPr lang="en-US" sz="2298">
                <a:solidFill>
                  <a:srgbClr val="0B0A0A"/>
                </a:solidFill>
                <a:latin typeface="TT Firs Neue"/>
                <a:ea typeface="TT Firs Neue"/>
                <a:cs typeface="TT Firs Neue"/>
                <a:sym typeface="TT Firs Neue"/>
              </a:rPr>
              <a:t>A triad can be built starting on any note, but the one we use most in a key is the triad built on the </a:t>
            </a:r>
            <a:r>
              <a:rPr lang="en-US" sz="2298" b="true">
                <a:solidFill>
                  <a:srgbClr val="0B0A0A"/>
                </a:solidFill>
                <a:latin typeface="TT Firs Neue Bold"/>
                <a:ea typeface="TT Firs Neue Bold"/>
                <a:cs typeface="TT Firs Neue Bold"/>
                <a:sym typeface="TT Firs Neue Bold"/>
              </a:rPr>
              <a:t>Tonic</a:t>
            </a:r>
            <a:r>
              <a:rPr lang="en-US" sz="2298">
                <a:solidFill>
                  <a:srgbClr val="0B0A0A"/>
                </a:solidFill>
                <a:latin typeface="TT Firs Neue"/>
                <a:ea typeface="TT Firs Neue"/>
                <a:cs typeface="TT Firs Neue"/>
                <a:sym typeface="TT Firs Neue"/>
              </a:rPr>
              <a:t> </a:t>
            </a:r>
            <a:r>
              <a:rPr lang="en-US" sz="2298">
                <a:solidFill>
                  <a:srgbClr val="0B0A0A"/>
                </a:solidFill>
                <a:latin typeface="TT Firs Neue"/>
                <a:ea typeface="TT Firs Neue"/>
                <a:cs typeface="TT Firs Neue"/>
                <a:sym typeface="TT Firs Neue"/>
              </a:rPr>
              <a:t>— the first note of the scale.</a:t>
            </a:r>
          </a:p>
          <a:p>
            <a:pPr algn="l">
              <a:lnSpc>
                <a:spcPts val="2758"/>
              </a:lnSpc>
            </a:pPr>
          </a:p>
          <a:p>
            <a:pPr algn="l" marL="0" indent="0" lvl="0">
              <a:lnSpc>
                <a:spcPts val="2758"/>
              </a:lnSpc>
            </a:pPr>
            <a:r>
              <a:rPr lang="en-US" sz="2298">
                <a:solidFill>
                  <a:srgbClr val="0B0A0A"/>
                </a:solidFill>
                <a:latin typeface="TT Firs Neue"/>
                <a:ea typeface="TT Firs Neue"/>
                <a:cs typeface="TT Firs Neue"/>
                <a:sym typeface="TT Firs Neue"/>
              </a:rPr>
              <a:t>So in the C major scale, the </a:t>
            </a:r>
            <a:r>
              <a:rPr lang="en-US" b="true" sz="2298">
                <a:solidFill>
                  <a:srgbClr val="0B0A0A"/>
                </a:solidFill>
                <a:latin typeface="TT Firs Neue Bold"/>
                <a:ea typeface="TT Firs Neue Bold"/>
                <a:cs typeface="TT Firs Neue Bold"/>
                <a:sym typeface="TT Firs Neue Bold"/>
              </a:rPr>
              <a:t>Tonic Triad</a:t>
            </a:r>
            <a:r>
              <a:rPr lang="en-US" sz="2298">
                <a:solidFill>
                  <a:srgbClr val="0B0A0A"/>
                </a:solidFill>
                <a:latin typeface="TT Firs Neue"/>
                <a:ea typeface="TT Firs Neue"/>
                <a:cs typeface="TT Firs Neue"/>
                <a:sym typeface="TT Firs Neue"/>
              </a:rPr>
              <a:t> </a:t>
            </a:r>
            <a:r>
              <a:rPr lang="en-US" sz="2298">
                <a:solidFill>
                  <a:srgbClr val="0B0A0A"/>
                </a:solidFill>
                <a:latin typeface="TT Firs Neue"/>
                <a:ea typeface="TT Firs Neue"/>
                <a:cs typeface="TT Firs Neue"/>
                <a:sym typeface="TT Firs Neue"/>
              </a:rPr>
              <a:t>is a </a:t>
            </a:r>
            <a:r>
              <a:rPr lang="en-US" sz="2298">
                <a:solidFill>
                  <a:srgbClr val="0B0A0A"/>
                </a:solidFill>
                <a:latin typeface="TT Firs Neue"/>
                <a:ea typeface="TT Firs Neue"/>
                <a:cs typeface="TT Firs Neue"/>
                <a:sym typeface="TT Firs Neue"/>
              </a:rPr>
              <a:t>C</a:t>
            </a:r>
            <a:r>
              <a:rPr lang="en-US" sz="2298">
                <a:solidFill>
                  <a:srgbClr val="0B0A0A"/>
                </a:solidFill>
                <a:latin typeface="TT Firs Neue"/>
                <a:ea typeface="TT Firs Neue"/>
                <a:cs typeface="TT Firs Neue"/>
                <a:sym typeface="TT Firs Neue"/>
              </a:rPr>
              <a:t> major chord. We will define a major chord later on.</a:t>
            </a:r>
          </a:p>
        </p:txBody>
      </p:sp>
      <p:sp>
        <p:nvSpPr>
          <p:cNvPr name="TextBox 11" id="11"/>
          <p:cNvSpPr txBox="true"/>
          <p:nvPr/>
        </p:nvSpPr>
        <p:spPr>
          <a:xfrm rot="0">
            <a:off x="812901" y="123992"/>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Tonic Triads</a:t>
            </a:r>
          </a:p>
        </p:txBody>
      </p:sp>
      <p:sp>
        <p:nvSpPr>
          <p:cNvPr name="TextBox 12" id="12"/>
          <p:cNvSpPr txBox="true"/>
          <p:nvPr/>
        </p:nvSpPr>
        <p:spPr>
          <a:xfrm rot="0">
            <a:off x="1090545" y="1143809"/>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14</a:t>
            </a:r>
          </a:p>
        </p:txBody>
      </p:sp>
      <p:sp>
        <p:nvSpPr>
          <p:cNvPr name="TextBox 13" id="13"/>
          <p:cNvSpPr txBox="true"/>
          <p:nvPr/>
        </p:nvSpPr>
        <p:spPr>
          <a:xfrm rot="0">
            <a:off x="686074" y="1818970"/>
            <a:ext cx="16877656" cy="352425"/>
          </a:xfrm>
          <a:prstGeom prst="rect">
            <a:avLst/>
          </a:prstGeom>
        </p:spPr>
        <p:txBody>
          <a:bodyPr anchor="t" rtlCol="false" tIns="0" lIns="0" bIns="0" rIns="0">
            <a:spAutoFit/>
          </a:bodyPr>
          <a:lstStyle/>
          <a:p>
            <a:pPr algn="l" marL="0" indent="0" lvl="0">
              <a:lnSpc>
                <a:spcPts val="2758"/>
              </a:lnSpc>
            </a:pPr>
            <a:r>
              <a:rPr lang="en-US" sz="2298">
                <a:solidFill>
                  <a:srgbClr val="0B0A0A"/>
                </a:solidFill>
                <a:latin typeface="TT Firs Neue"/>
                <a:ea typeface="TT Firs Neue"/>
                <a:cs typeface="TT Firs Neue"/>
                <a:sym typeface="TT Firs Neue"/>
              </a:rPr>
              <a:t>A </a:t>
            </a:r>
            <a:r>
              <a:rPr lang="en-US" b="true" sz="2298">
                <a:solidFill>
                  <a:srgbClr val="0B0A0A"/>
                </a:solidFill>
                <a:latin typeface="TT Firs Neue Bold"/>
                <a:ea typeface="TT Firs Neue Bold"/>
                <a:cs typeface="TT Firs Neue Bold"/>
                <a:sym typeface="TT Firs Neue Bold"/>
              </a:rPr>
              <a:t>Chord </a:t>
            </a:r>
            <a:r>
              <a:rPr lang="en-US" sz="2298">
                <a:solidFill>
                  <a:srgbClr val="0B0A0A"/>
                </a:solidFill>
                <a:latin typeface="TT Firs Neue"/>
                <a:ea typeface="TT Firs Neue"/>
                <a:cs typeface="TT Firs Neue"/>
                <a:sym typeface="TT Firs Neue"/>
              </a:rPr>
              <a:t>is defined as two or more notes played at the same time. It gives a richer sound than playing a single note.</a:t>
            </a:r>
          </a:p>
        </p:txBody>
      </p:sp>
      <p:grpSp>
        <p:nvGrpSpPr>
          <p:cNvPr name="Group 14" id="14"/>
          <p:cNvGrpSpPr/>
          <p:nvPr/>
        </p:nvGrpSpPr>
        <p:grpSpPr>
          <a:xfrm rot="0">
            <a:off x="9144000" y="2314270"/>
            <a:ext cx="8306658" cy="6248085"/>
            <a:chOff x="0" y="0"/>
            <a:chExt cx="2187762" cy="1645586"/>
          </a:xfrm>
        </p:grpSpPr>
        <p:sp>
          <p:nvSpPr>
            <p:cNvPr name="Freeform 15" id="15"/>
            <p:cNvSpPr/>
            <p:nvPr/>
          </p:nvSpPr>
          <p:spPr>
            <a:xfrm flipH="false" flipV="false" rot="0">
              <a:off x="0" y="0"/>
              <a:ext cx="2187762" cy="1645586"/>
            </a:xfrm>
            <a:custGeom>
              <a:avLst/>
              <a:gdLst/>
              <a:ahLst/>
              <a:cxnLst/>
              <a:rect r="r" b="b" t="t" l="l"/>
              <a:pathLst>
                <a:path h="1645586" w="2187762">
                  <a:moveTo>
                    <a:pt x="0" y="0"/>
                  </a:moveTo>
                  <a:lnTo>
                    <a:pt x="2187762" y="0"/>
                  </a:lnTo>
                  <a:lnTo>
                    <a:pt x="2187762" y="1645586"/>
                  </a:lnTo>
                  <a:lnTo>
                    <a:pt x="0" y="1645586"/>
                  </a:lnTo>
                  <a:close/>
                </a:path>
              </a:pathLst>
            </a:custGeom>
            <a:solidFill>
              <a:srgbClr val="B0B3BE"/>
            </a:solidFill>
          </p:spPr>
        </p:sp>
        <p:sp>
          <p:nvSpPr>
            <p:cNvPr name="TextBox 16" id="16"/>
            <p:cNvSpPr txBox="true"/>
            <p:nvPr/>
          </p:nvSpPr>
          <p:spPr>
            <a:xfrm>
              <a:off x="0" y="-47625"/>
              <a:ext cx="2187762" cy="1693211"/>
            </a:xfrm>
            <a:prstGeom prst="rect">
              <a:avLst/>
            </a:prstGeom>
          </p:spPr>
          <p:txBody>
            <a:bodyPr anchor="ctr" rtlCol="false" tIns="50800" lIns="50800" bIns="50800" rIns="50800"/>
            <a:lstStyle/>
            <a:p>
              <a:pPr algn="ctr">
                <a:lnSpc>
                  <a:spcPts val="3360"/>
                </a:lnSpc>
              </a:pPr>
            </a:p>
          </p:txBody>
        </p:sp>
      </p:grpSp>
      <p:sp>
        <p:nvSpPr>
          <p:cNvPr name="Freeform 17" id="17"/>
          <p:cNvSpPr/>
          <p:nvPr/>
        </p:nvSpPr>
        <p:spPr>
          <a:xfrm flipH="false" flipV="false" rot="0">
            <a:off x="11293418" y="3614694"/>
            <a:ext cx="4007823" cy="2832452"/>
          </a:xfrm>
          <a:custGeom>
            <a:avLst/>
            <a:gdLst/>
            <a:ahLst/>
            <a:cxnLst/>
            <a:rect r="r" b="b" t="t" l="l"/>
            <a:pathLst>
              <a:path h="2832452" w="4007823">
                <a:moveTo>
                  <a:pt x="0" y="0"/>
                </a:moveTo>
                <a:lnTo>
                  <a:pt x="4007822" y="0"/>
                </a:lnTo>
                <a:lnTo>
                  <a:pt x="4007822" y="2832451"/>
                </a:lnTo>
                <a:lnTo>
                  <a:pt x="0" y="2832451"/>
                </a:lnTo>
                <a:lnTo>
                  <a:pt x="0" y="0"/>
                </a:lnTo>
                <a:close/>
              </a:path>
            </a:pathLst>
          </a:custGeom>
          <a:blipFill>
            <a:blip r:embed="rId4"/>
            <a:stretch>
              <a:fillRect l="0" t="0" r="0" b="0"/>
            </a:stretch>
          </a:blipFill>
        </p:spPr>
      </p:sp>
      <p:sp>
        <p:nvSpPr>
          <p:cNvPr name="TextBox 18" id="18"/>
          <p:cNvSpPr txBox="true"/>
          <p:nvPr/>
        </p:nvSpPr>
        <p:spPr>
          <a:xfrm rot="0">
            <a:off x="9675420" y="2686698"/>
            <a:ext cx="7460055" cy="695325"/>
          </a:xfrm>
          <a:prstGeom prst="rect">
            <a:avLst/>
          </a:prstGeom>
        </p:spPr>
        <p:txBody>
          <a:bodyPr anchor="t" rtlCol="false" tIns="0" lIns="0" bIns="0" rIns="0">
            <a:spAutoFit/>
          </a:bodyPr>
          <a:lstStyle/>
          <a:p>
            <a:pPr algn="l" marL="0" indent="0" lvl="0">
              <a:lnSpc>
                <a:spcPts val="2758"/>
              </a:lnSpc>
            </a:pPr>
            <a:r>
              <a:rPr lang="en-US" sz="2298">
                <a:solidFill>
                  <a:srgbClr val="0B0A0A"/>
                </a:solidFill>
                <a:latin typeface="TT Firs Neue"/>
                <a:ea typeface="TT Firs Neue"/>
                <a:cs typeface="TT Firs Neue"/>
                <a:sym typeface="TT Firs Neue"/>
              </a:rPr>
              <a:t>Assuming the C note played is middle C, then the chord looks like this on the treble stave.</a:t>
            </a:r>
          </a:p>
        </p:txBody>
      </p:sp>
      <p:grpSp>
        <p:nvGrpSpPr>
          <p:cNvPr name="Group 19" id="19"/>
          <p:cNvGrpSpPr/>
          <p:nvPr/>
        </p:nvGrpSpPr>
        <p:grpSpPr>
          <a:xfrm rot="0">
            <a:off x="686074" y="2314270"/>
            <a:ext cx="8020022" cy="6248085"/>
            <a:chOff x="0" y="0"/>
            <a:chExt cx="2112269" cy="1645586"/>
          </a:xfrm>
        </p:grpSpPr>
        <p:sp>
          <p:nvSpPr>
            <p:cNvPr name="Freeform 20" id="20"/>
            <p:cNvSpPr/>
            <p:nvPr/>
          </p:nvSpPr>
          <p:spPr>
            <a:xfrm flipH="false" flipV="false" rot="0">
              <a:off x="0" y="0"/>
              <a:ext cx="2112269" cy="1645586"/>
            </a:xfrm>
            <a:custGeom>
              <a:avLst/>
              <a:gdLst/>
              <a:ahLst/>
              <a:cxnLst/>
              <a:rect r="r" b="b" t="t" l="l"/>
              <a:pathLst>
                <a:path h="1645586" w="2112269">
                  <a:moveTo>
                    <a:pt x="0" y="0"/>
                  </a:moveTo>
                  <a:lnTo>
                    <a:pt x="2112269" y="0"/>
                  </a:lnTo>
                  <a:lnTo>
                    <a:pt x="2112269" y="1645586"/>
                  </a:lnTo>
                  <a:lnTo>
                    <a:pt x="0" y="1645586"/>
                  </a:lnTo>
                  <a:close/>
                </a:path>
              </a:pathLst>
            </a:custGeom>
            <a:solidFill>
              <a:srgbClr val="B0B3BE"/>
            </a:solidFill>
          </p:spPr>
        </p:sp>
        <p:sp>
          <p:nvSpPr>
            <p:cNvPr name="TextBox 21" id="21"/>
            <p:cNvSpPr txBox="true"/>
            <p:nvPr/>
          </p:nvSpPr>
          <p:spPr>
            <a:xfrm>
              <a:off x="0" y="-47625"/>
              <a:ext cx="2112269" cy="1693211"/>
            </a:xfrm>
            <a:prstGeom prst="rect">
              <a:avLst/>
            </a:prstGeom>
          </p:spPr>
          <p:txBody>
            <a:bodyPr anchor="ctr" rtlCol="false" tIns="50800" lIns="50800" bIns="50800" rIns="50800"/>
            <a:lstStyle/>
            <a:p>
              <a:pPr algn="ctr">
                <a:lnSpc>
                  <a:spcPts val="3360"/>
                </a:lnSpc>
              </a:pPr>
            </a:p>
          </p:txBody>
        </p:sp>
      </p:grpSp>
      <p:sp>
        <p:nvSpPr>
          <p:cNvPr name="TextBox 22" id="22"/>
          <p:cNvSpPr txBox="true"/>
          <p:nvPr/>
        </p:nvSpPr>
        <p:spPr>
          <a:xfrm rot="0">
            <a:off x="1247644" y="7392718"/>
            <a:ext cx="7040951" cy="1038225"/>
          </a:xfrm>
          <a:prstGeom prst="rect">
            <a:avLst/>
          </a:prstGeom>
        </p:spPr>
        <p:txBody>
          <a:bodyPr anchor="t" rtlCol="false" tIns="0" lIns="0" bIns="0" rIns="0">
            <a:spAutoFit/>
          </a:bodyPr>
          <a:lstStyle/>
          <a:p>
            <a:pPr algn="l" marL="0" indent="0" lvl="0">
              <a:lnSpc>
                <a:spcPts val="2758"/>
              </a:lnSpc>
            </a:pPr>
            <a:r>
              <a:rPr lang="en-US" sz="2298">
                <a:solidFill>
                  <a:srgbClr val="0B0A0A"/>
                </a:solidFill>
                <a:latin typeface="TT Firs Neue"/>
                <a:ea typeface="TT Firs Neue"/>
                <a:cs typeface="TT Firs Neue"/>
                <a:sym typeface="TT Firs Neue"/>
              </a:rPr>
              <a:t>A </a:t>
            </a:r>
            <a:r>
              <a:rPr lang="en-US" b="true" sz="2298">
                <a:solidFill>
                  <a:srgbClr val="0B0A0A"/>
                </a:solidFill>
                <a:latin typeface="TT Firs Neue Bold"/>
                <a:ea typeface="TT Firs Neue Bold"/>
                <a:cs typeface="TT Firs Neue Bold"/>
                <a:sym typeface="TT Firs Neue Bold"/>
              </a:rPr>
              <a:t>Triad </a:t>
            </a:r>
            <a:r>
              <a:rPr lang="en-US" sz="2298">
                <a:solidFill>
                  <a:srgbClr val="0B0A0A"/>
                </a:solidFill>
                <a:latin typeface="TT Firs Neue"/>
                <a:ea typeface="TT Firs Neue"/>
                <a:cs typeface="TT Firs Neue"/>
                <a:sym typeface="TT Firs Neue"/>
              </a:rPr>
              <a:t>is a chord of three notes. It consists of a  </a:t>
            </a:r>
            <a:r>
              <a:rPr lang="en-US" b="true" sz="2298">
                <a:solidFill>
                  <a:srgbClr val="0B0A0A"/>
                </a:solidFill>
                <a:latin typeface="TT Firs Neue Bold"/>
                <a:ea typeface="TT Firs Neue Bold"/>
                <a:cs typeface="TT Firs Neue Bold"/>
                <a:sym typeface="TT Firs Neue Bold"/>
              </a:rPr>
              <a:t>Root </a:t>
            </a:r>
            <a:r>
              <a:rPr lang="en-US" sz="2298">
                <a:solidFill>
                  <a:srgbClr val="0B0A0A"/>
                </a:solidFill>
                <a:latin typeface="TT Firs Neue"/>
                <a:ea typeface="TT Firs Neue"/>
                <a:cs typeface="TT Firs Neue"/>
                <a:sym typeface="TT Firs Neue"/>
              </a:rPr>
              <a:t>note with two other notes at the interval of a third and a fifth above the root.</a:t>
            </a:r>
          </a:p>
        </p:txBody>
      </p:sp>
      <p:sp>
        <p:nvSpPr>
          <p:cNvPr name="TextBox 23" id="23"/>
          <p:cNvSpPr txBox="true"/>
          <p:nvPr/>
        </p:nvSpPr>
        <p:spPr>
          <a:xfrm rot="0">
            <a:off x="9548027" y="6678343"/>
            <a:ext cx="7711273" cy="1724025"/>
          </a:xfrm>
          <a:prstGeom prst="rect">
            <a:avLst/>
          </a:prstGeom>
        </p:spPr>
        <p:txBody>
          <a:bodyPr anchor="t" rtlCol="false" tIns="0" lIns="0" bIns="0" rIns="0">
            <a:spAutoFit/>
          </a:bodyPr>
          <a:lstStyle/>
          <a:p>
            <a:pPr algn="l" marL="0" indent="0" lvl="0">
              <a:lnSpc>
                <a:spcPts val="2758"/>
              </a:lnSpc>
            </a:pPr>
            <a:r>
              <a:rPr lang="en-US" sz="2298">
                <a:solidFill>
                  <a:srgbClr val="0B0A0A"/>
                </a:solidFill>
                <a:latin typeface="TT Firs Neue"/>
                <a:ea typeface="TT Firs Neue"/>
                <a:cs typeface="TT Firs Neue"/>
                <a:sym typeface="TT Firs Neue"/>
              </a:rPr>
              <a:t>Study the pattern the 3 notes make on the stave. All </a:t>
            </a:r>
            <a:r>
              <a:rPr lang="en-US" b="true" sz="2298">
                <a:solidFill>
                  <a:srgbClr val="0B0A0A"/>
                </a:solidFill>
                <a:latin typeface="TT Firs Neue Bold"/>
                <a:ea typeface="TT Firs Neue Bold"/>
                <a:cs typeface="TT Firs Neue Bold"/>
                <a:sym typeface="TT Firs Neue Bold"/>
              </a:rPr>
              <a:t>Triads </a:t>
            </a:r>
            <a:r>
              <a:rPr lang="en-US" sz="2298">
                <a:solidFill>
                  <a:srgbClr val="0B0A0A"/>
                </a:solidFill>
                <a:latin typeface="TT Firs Neue"/>
                <a:ea typeface="TT Firs Neue"/>
                <a:cs typeface="TT Firs Neue"/>
                <a:sym typeface="TT Firs Neue"/>
              </a:rPr>
              <a:t>form this pattern making them easy to recognise. This triad has all the notes on lines. Some triads have all the notes in the spaces, but the pattern remains the same for all triads.</a:t>
            </a:r>
          </a:p>
        </p:txBody>
      </p:sp>
      <p:grpSp>
        <p:nvGrpSpPr>
          <p:cNvPr name="Group 24" id="24"/>
          <p:cNvGrpSpPr/>
          <p:nvPr/>
        </p:nvGrpSpPr>
        <p:grpSpPr>
          <a:xfrm rot="0">
            <a:off x="14963036" y="9446219"/>
            <a:ext cx="3324964" cy="840781"/>
            <a:chOff x="0" y="0"/>
            <a:chExt cx="875711" cy="221440"/>
          </a:xfrm>
        </p:grpSpPr>
        <p:sp>
          <p:nvSpPr>
            <p:cNvPr name="Freeform 25" id="25"/>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26" id="26"/>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27" id="27"/>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1-4</a:t>
            </a:r>
          </a:p>
        </p:txBody>
      </p:sp>
      <p:grpSp>
        <p:nvGrpSpPr>
          <p:cNvPr name="Group 28" id="28"/>
          <p:cNvGrpSpPr/>
          <p:nvPr/>
        </p:nvGrpSpPr>
        <p:grpSpPr>
          <a:xfrm rot="0">
            <a:off x="1979975" y="2819095"/>
            <a:ext cx="5586531" cy="4480653"/>
            <a:chOff x="0" y="0"/>
            <a:chExt cx="7448708" cy="5974204"/>
          </a:xfrm>
        </p:grpSpPr>
        <p:sp>
          <p:nvSpPr>
            <p:cNvPr name="Freeform 29" id="29"/>
            <p:cNvSpPr/>
            <p:nvPr/>
          </p:nvSpPr>
          <p:spPr>
            <a:xfrm flipH="false" flipV="false" rot="0">
              <a:off x="0" y="14935"/>
              <a:ext cx="7448708" cy="3969910"/>
            </a:xfrm>
            <a:custGeom>
              <a:avLst/>
              <a:gdLst/>
              <a:ahLst/>
              <a:cxnLst/>
              <a:rect r="r" b="b" t="t" l="l"/>
              <a:pathLst>
                <a:path h="3969910" w="7448708">
                  <a:moveTo>
                    <a:pt x="0" y="0"/>
                  </a:moveTo>
                  <a:lnTo>
                    <a:pt x="7448708" y="0"/>
                  </a:lnTo>
                  <a:lnTo>
                    <a:pt x="7448708" y="3969911"/>
                  </a:lnTo>
                  <a:lnTo>
                    <a:pt x="0" y="3969911"/>
                  </a:lnTo>
                  <a:lnTo>
                    <a:pt x="0" y="0"/>
                  </a:lnTo>
                  <a:close/>
                </a:path>
              </a:pathLst>
            </a:custGeom>
            <a:blipFill>
              <a:blip r:embed="rId5"/>
              <a:stretch>
                <a:fillRect l="0" t="-41090" r="0" b="0"/>
              </a:stretch>
            </a:blipFill>
          </p:spPr>
        </p:sp>
        <p:grpSp>
          <p:nvGrpSpPr>
            <p:cNvPr name="Group 30" id="30"/>
            <p:cNvGrpSpPr/>
            <p:nvPr/>
          </p:nvGrpSpPr>
          <p:grpSpPr>
            <a:xfrm rot="0">
              <a:off x="5375965" y="14935"/>
              <a:ext cx="592235" cy="2130313"/>
              <a:chOff x="0" y="0"/>
              <a:chExt cx="158784" cy="571157"/>
            </a:xfrm>
          </p:grpSpPr>
          <p:sp>
            <p:nvSpPr>
              <p:cNvPr name="Freeform 31" id="31"/>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32" id="32"/>
              <p:cNvSpPr txBox="true"/>
              <p:nvPr/>
            </p:nvSpPr>
            <p:spPr>
              <a:xfrm>
                <a:off x="0" y="-47625"/>
                <a:ext cx="158784" cy="618782"/>
              </a:xfrm>
              <a:prstGeom prst="rect">
                <a:avLst/>
              </a:prstGeom>
            </p:spPr>
            <p:txBody>
              <a:bodyPr anchor="ctr" rtlCol="false" tIns="40451" lIns="40451" bIns="40451" rIns="40451"/>
              <a:lstStyle/>
              <a:p>
                <a:pPr algn="ctr">
                  <a:lnSpc>
                    <a:spcPts val="3360"/>
                  </a:lnSpc>
                </a:pPr>
              </a:p>
            </p:txBody>
          </p:sp>
        </p:grpSp>
        <p:sp>
          <p:nvSpPr>
            <p:cNvPr name="Freeform 33" id="33"/>
            <p:cNvSpPr/>
            <p:nvPr/>
          </p:nvSpPr>
          <p:spPr>
            <a:xfrm flipH="false" flipV="false" rot="-5400000">
              <a:off x="1771266" y="2466439"/>
              <a:ext cx="1108255" cy="4481912"/>
            </a:xfrm>
            <a:custGeom>
              <a:avLst/>
              <a:gdLst/>
              <a:ahLst/>
              <a:cxnLst/>
              <a:rect r="r" b="b" t="t" l="l"/>
              <a:pathLst>
                <a:path h="4481912" w="1108255">
                  <a:moveTo>
                    <a:pt x="0" y="0"/>
                  </a:moveTo>
                  <a:lnTo>
                    <a:pt x="1108255" y="0"/>
                  </a:lnTo>
                  <a:lnTo>
                    <a:pt x="1108255" y="4481913"/>
                  </a:lnTo>
                  <a:lnTo>
                    <a:pt x="0" y="44819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34" id="34"/>
            <p:cNvGrpSpPr/>
            <p:nvPr/>
          </p:nvGrpSpPr>
          <p:grpSpPr>
            <a:xfrm rot="0">
              <a:off x="144778" y="14935"/>
              <a:ext cx="855176" cy="3891278"/>
              <a:chOff x="0" y="0"/>
              <a:chExt cx="229281" cy="1043288"/>
            </a:xfrm>
          </p:grpSpPr>
          <p:sp>
            <p:nvSpPr>
              <p:cNvPr name="Freeform 35" id="35"/>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36" id="36"/>
              <p:cNvSpPr txBox="true"/>
              <p:nvPr/>
            </p:nvSpPr>
            <p:spPr>
              <a:xfrm>
                <a:off x="0" y="-47625"/>
                <a:ext cx="229281" cy="1090913"/>
              </a:xfrm>
              <a:prstGeom prst="rect">
                <a:avLst/>
              </a:prstGeom>
            </p:spPr>
            <p:txBody>
              <a:bodyPr anchor="ctr" rtlCol="false" tIns="40451" lIns="40451" bIns="40451" rIns="40451"/>
              <a:lstStyle/>
              <a:p>
                <a:pPr algn="ctr">
                  <a:lnSpc>
                    <a:spcPts val="3360"/>
                  </a:lnSpc>
                </a:pPr>
              </a:p>
            </p:txBody>
          </p:sp>
        </p:grpSp>
        <p:grpSp>
          <p:nvGrpSpPr>
            <p:cNvPr name="Group 37" id="37"/>
            <p:cNvGrpSpPr/>
            <p:nvPr/>
          </p:nvGrpSpPr>
          <p:grpSpPr>
            <a:xfrm rot="0">
              <a:off x="1967421" y="0"/>
              <a:ext cx="855176" cy="3891278"/>
              <a:chOff x="0" y="0"/>
              <a:chExt cx="229281" cy="1043288"/>
            </a:xfrm>
          </p:grpSpPr>
          <p:sp>
            <p:nvSpPr>
              <p:cNvPr name="Freeform 38" id="38"/>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39" id="39"/>
              <p:cNvSpPr txBox="true"/>
              <p:nvPr/>
            </p:nvSpPr>
            <p:spPr>
              <a:xfrm>
                <a:off x="0" y="-47625"/>
                <a:ext cx="229281" cy="1090913"/>
              </a:xfrm>
              <a:prstGeom prst="rect">
                <a:avLst/>
              </a:prstGeom>
            </p:spPr>
            <p:txBody>
              <a:bodyPr anchor="ctr" rtlCol="false" tIns="40451" lIns="40451" bIns="40451" rIns="40451"/>
              <a:lstStyle/>
              <a:p>
                <a:pPr algn="ctr">
                  <a:lnSpc>
                    <a:spcPts val="3360"/>
                  </a:lnSpc>
                </a:pPr>
              </a:p>
            </p:txBody>
          </p:sp>
        </p:grpSp>
        <p:grpSp>
          <p:nvGrpSpPr>
            <p:cNvPr name="Group 40" id="40"/>
            <p:cNvGrpSpPr/>
            <p:nvPr/>
          </p:nvGrpSpPr>
          <p:grpSpPr>
            <a:xfrm rot="0">
              <a:off x="3786347" y="14935"/>
              <a:ext cx="855176" cy="3891278"/>
              <a:chOff x="0" y="0"/>
              <a:chExt cx="229281" cy="1043288"/>
            </a:xfrm>
          </p:grpSpPr>
          <p:sp>
            <p:nvSpPr>
              <p:cNvPr name="Freeform 41" id="41"/>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42" id="42"/>
              <p:cNvSpPr txBox="true"/>
              <p:nvPr/>
            </p:nvSpPr>
            <p:spPr>
              <a:xfrm>
                <a:off x="0" y="-47625"/>
                <a:ext cx="229281" cy="1090913"/>
              </a:xfrm>
              <a:prstGeom prst="rect">
                <a:avLst/>
              </a:prstGeom>
            </p:spPr>
            <p:txBody>
              <a:bodyPr anchor="ctr" rtlCol="false" tIns="40451" lIns="40451" bIns="40451" rIns="40451"/>
              <a:lstStyle/>
              <a:p>
                <a:pPr algn="ctr">
                  <a:lnSpc>
                    <a:spcPts val="3360"/>
                  </a:lnSpc>
                </a:pPr>
              </a:p>
            </p:txBody>
          </p:sp>
        </p:grpSp>
        <p:grpSp>
          <p:nvGrpSpPr>
            <p:cNvPr name="Group 43" id="43"/>
            <p:cNvGrpSpPr/>
            <p:nvPr/>
          </p:nvGrpSpPr>
          <p:grpSpPr>
            <a:xfrm rot="0">
              <a:off x="667755" y="14935"/>
              <a:ext cx="592235" cy="2130313"/>
              <a:chOff x="0" y="0"/>
              <a:chExt cx="158784" cy="571157"/>
            </a:xfrm>
          </p:grpSpPr>
          <p:sp>
            <p:nvSpPr>
              <p:cNvPr name="Freeform 44" id="44"/>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45" id="45"/>
              <p:cNvSpPr txBox="true"/>
              <p:nvPr/>
            </p:nvSpPr>
            <p:spPr>
              <a:xfrm>
                <a:off x="0" y="-47625"/>
                <a:ext cx="158784" cy="618782"/>
              </a:xfrm>
              <a:prstGeom prst="rect">
                <a:avLst/>
              </a:prstGeom>
            </p:spPr>
            <p:txBody>
              <a:bodyPr anchor="ctr" rtlCol="false" tIns="40451" lIns="40451" bIns="40451" rIns="40451"/>
              <a:lstStyle/>
              <a:p>
                <a:pPr algn="ctr">
                  <a:lnSpc>
                    <a:spcPts val="3360"/>
                  </a:lnSpc>
                </a:pPr>
              </a:p>
            </p:txBody>
          </p:sp>
        </p:grpSp>
        <p:grpSp>
          <p:nvGrpSpPr>
            <p:cNvPr name="Group 46" id="46"/>
            <p:cNvGrpSpPr/>
            <p:nvPr/>
          </p:nvGrpSpPr>
          <p:grpSpPr>
            <a:xfrm rot="0">
              <a:off x="1709116" y="9357"/>
              <a:ext cx="592235" cy="2130313"/>
              <a:chOff x="0" y="0"/>
              <a:chExt cx="158784" cy="571157"/>
            </a:xfrm>
          </p:grpSpPr>
          <p:sp>
            <p:nvSpPr>
              <p:cNvPr name="Freeform 47" id="47"/>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48" id="48"/>
              <p:cNvSpPr txBox="true"/>
              <p:nvPr/>
            </p:nvSpPr>
            <p:spPr>
              <a:xfrm>
                <a:off x="0" y="-47625"/>
                <a:ext cx="158784" cy="618782"/>
              </a:xfrm>
              <a:prstGeom prst="rect">
                <a:avLst/>
              </a:prstGeom>
            </p:spPr>
            <p:txBody>
              <a:bodyPr anchor="ctr" rtlCol="false" tIns="40451" lIns="40451" bIns="40451" rIns="40451"/>
              <a:lstStyle/>
              <a:p>
                <a:pPr algn="ctr">
                  <a:lnSpc>
                    <a:spcPts val="3360"/>
                  </a:lnSpc>
                </a:pPr>
              </a:p>
            </p:txBody>
          </p:sp>
        </p:grpSp>
        <p:grpSp>
          <p:nvGrpSpPr>
            <p:cNvPr name="Group 49" id="49"/>
            <p:cNvGrpSpPr/>
            <p:nvPr/>
          </p:nvGrpSpPr>
          <p:grpSpPr>
            <a:xfrm rot="0">
              <a:off x="3296766" y="14935"/>
              <a:ext cx="592235" cy="2130313"/>
              <a:chOff x="0" y="0"/>
              <a:chExt cx="158784" cy="571157"/>
            </a:xfrm>
          </p:grpSpPr>
          <p:sp>
            <p:nvSpPr>
              <p:cNvPr name="Freeform 50" id="50"/>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51" id="51"/>
              <p:cNvSpPr txBox="true"/>
              <p:nvPr/>
            </p:nvSpPr>
            <p:spPr>
              <a:xfrm>
                <a:off x="0" y="-47625"/>
                <a:ext cx="158784" cy="618782"/>
              </a:xfrm>
              <a:prstGeom prst="rect">
                <a:avLst/>
              </a:prstGeom>
            </p:spPr>
            <p:txBody>
              <a:bodyPr anchor="ctr" rtlCol="false" tIns="40451" lIns="40451" bIns="40451" rIns="40451"/>
              <a:lstStyle/>
              <a:p>
                <a:pPr algn="ctr">
                  <a:lnSpc>
                    <a:spcPts val="3360"/>
                  </a:lnSpc>
                </a:pPr>
              </a:p>
            </p:txBody>
          </p:sp>
        </p:grpSp>
        <p:grpSp>
          <p:nvGrpSpPr>
            <p:cNvPr name="Group 52" id="52"/>
            <p:cNvGrpSpPr/>
            <p:nvPr/>
          </p:nvGrpSpPr>
          <p:grpSpPr>
            <a:xfrm rot="0">
              <a:off x="4334604" y="14935"/>
              <a:ext cx="592235" cy="2130313"/>
              <a:chOff x="0" y="0"/>
              <a:chExt cx="158784" cy="571157"/>
            </a:xfrm>
          </p:grpSpPr>
          <p:sp>
            <p:nvSpPr>
              <p:cNvPr name="Freeform 53" id="53"/>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54" id="54"/>
              <p:cNvSpPr txBox="true"/>
              <p:nvPr/>
            </p:nvSpPr>
            <p:spPr>
              <a:xfrm>
                <a:off x="0" y="-47625"/>
                <a:ext cx="158784" cy="618782"/>
              </a:xfrm>
              <a:prstGeom prst="rect">
                <a:avLst/>
              </a:prstGeom>
            </p:spPr>
            <p:txBody>
              <a:bodyPr anchor="ctr" rtlCol="false" tIns="40451" lIns="40451" bIns="40451" rIns="40451"/>
              <a:lstStyle/>
              <a:p>
                <a:pPr algn="ctr">
                  <a:lnSpc>
                    <a:spcPts val="3360"/>
                  </a:lnSpc>
                </a:pPr>
              </a:p>
            </p:txBody>
          </p:sp>
        </p:grpSp>
        <p:sp>
          <p:nvSpPr>
            <p:cNvPr name="TextBox 55" id="55"/>
            <p:cNvSpPr txBox="true"/>
            <p:nvPr/>
          </p:nvSpPr>
          <p:spPr>
            <a:xfrm rot="0">
              <a:off x="195085" y="3984846"/>
              <a:ext cx="6718232" cy="336844"/>
            </a:xfrm>
            <a:prstGeom prst="rect">
              <a:avLst/>
            </a:prstGeom>
          </p:spPr>
          <p:txBody>
            <a:bodyPr anchor="t" rtlCol="false" tIns="0" lIns="0" bIns="0" rIns="0">
              <a:spAutoFit/>
            </a:bodyPr>
            <a:lstStyle/>
            <a:p>
              <a:pPr algn="l" marL="0" indent="0" lvl="0">
                <a:lnSpc>
                  <a:spcPts val="2032"/>
                </a:lnSpc>
              </a:pPr>
              <a:r>
                <a:rPr lang="en-US" b="true" sz="1693">
                  <a:solidFill>
                    <a:srgbClr val="0B0A0A"/>
                  </a:solidFill>
                  <a:latin typeface="TT Firs Neue Bold"/>
                  <a:ea typeface="TT Firs Neue Bold"/>
                  <a:cs typeface="TT Firs Neue Bold"/>
                  <a:sym typeface="TT Firs Neue Bold"/>
                </a:rPr>
                <a:t>Root                 3</a:t>
              </a:r>
              <a:r>
                <a:rPr lang="en-US" b="true" sz="1693">
                  <a:solidFill>
                    <a:srgbClr val="0B0A0A"/>
                  </a:solidFill>
                  <a:latin typeface="TT Firs Neue Bold"/>
                  <a:ea typeface="TT Firs Neue Bold"/>
                  <a:cs typeface="TT Firs Neue Bold"/>
                  <a:sym typeface="TT Firs Neue Bold"/>
                </a:rPr>
                <a:t>rd</a:t>
              </a:r>
              <a:r>
                <a:rPr lang="en-US" b="true" sz="1693">
                  <a:solidFill>
                    <a:srgbClr val="0B0A0A"/>
                  </a:solidFill>
                  <a:latin typeface="TT Firs Neue Bold"/>
                  <a:ea typeface="TT Firs Neue Bold"/>
                  <a:cs typeface="TT Firs Neue Bold"/>
                  <a:sym typeface="TT Firs Neue Bold"/>
                </a:rPr>
                <a:t>                  5</a:t>
              </a:r>
              <a:r>
                <a:rPr lang="en-US" b="true" sz="1693">
                  <a:solidFill>
                    <a:srgbClr val="0B0A0A"/>
                  </a:solidFill>
                  <a:latin typeface="TT Firs Neue Bold"/>
                  <a:ea typeface="TT Firs Neue Bold"/>
                  <a:cs typeface="TT Firs Neue Bold"/>
                  <a:sym typeface="TT Firs Neue Bold"/>
                </a:rPr>
                <a:t>th</a:t>
              </a:r>
              <a:r>
                <a:rPr lang="en-US" b="true" sz="1693">
                  <a:solidFill>
                    <a:srgbClr val="0B0A0A"/>
                  </a:solidFill>
                  <a:latin typeface="TT Firs Neue Bold"/>
                  <a:ea typeface="TT Firs Neue Bold"/>
                  <a:cs typeface="TT Firs Neue Bold"/>
                  <a:sym typeface="TT Firs Neue Bold"/>
                </a:rPr>
                <a:t> </a:t>
              </a:r>
            </a:p>
          </p:txBody>
        </p:sp>
        <p:sp>
          <p:nvSpPr>
            <p:cNvPr name="TextBox 56" id="56"/>
            <p:cNvSpPr txBox="true"/>
            <p:nvPr/>
          </p:nvSpPr>
          <p:spPr>
            <a:xfrm rot="0">
              <a:off x="1589533" y="5355662"/>
              <a:ext cx="1645823" cy="618542"/>
            </a:xfrm>
            <a:prstGeom prst="rect">
              <a:avLst/>
            </a:prstGeom>
          </p:spPr>
          <p:txBody>
            <a:bodyPr anchor="t" rtlCol="false" tIns="0" lIns="0" bIns="0" rIns="0">
              <a:spAutoFit/>
            </a:bodyPr>
            <a:lstStyle/>
            <a:p>
              <a:pPr algn="l" marL="0" indent="0" lvl="0">
                <a:lnSpc>
                  <a:spcPts val="3717"/>
                </a:lnSpc>
              </a:pPr>
              <a:r>
                <a:rPr lang="en-US" b="true" sz="3097">
                  <a:solidFill>
                    <a:srgbClr val="0B0A0A"/>
                  </a:solidFill>
                  <a:latin typeface="TT Firs Neue Bold"/>
                  <a:ea typeface="TT Firs Neue Bold"/>
                  <a:cs typeface="TT Firs Neue Bold"/>
                  <a:sym typeface="TT Firs Neue Bold"/>
                </a:rPr>
                <a:t>Triad</a:t>
              </a:r>
            </a:p>
          </p:txBody>
        </p:sp>
      </p:grpSp>
      <p:sp>
        <p:nvSpPr>
          <p:cNvPr name="TextBox 57" id="57"/>
          <p:cNvSpPr txBox="true"/>
          <p:nvPr/>
        </p:nvSpPr>
        <p:spPr>
          <a:xfrm rot="0">
            <a:off x="924164" y="2419045"/>
            <a:ext cx="7514200" cy="352425"/>
          </a:xfrm>
          <a:prstGeom prst="rect">
            <a:avLst/>
          </a:prstGeom>
        </p:spPr>
        <p:txBody>
          <a:bodyPr anchor="t" rtlCol="false" tIns="0" lIns="0" bIns="0" rIns="0">
            <a:spAutoFit/>
          </a:bodyPr>
          <a:lstStyle/>
          <a:p>
            <a:pPr algn="l" marL="0" indent="0" lvl="0">
              <a:lnSpc>
                <a:spcPts val="2758"/>
              </a:lnSpc>
            </a:pPr>
            <a:r>
              <a:rPr lang="en-US" sz="2298">
                <a:solidFill>
                  <a:srgbClr val="0B0A0A"/>
                </a:solidFill>
                <a:latin typeface="TT Firs Neue"/>
                <a:ea typeface="TT Firs Neue"/>
                <a:cs typeface="TT Firs Neue"/>
                <a:sym typeface="TT Firs Neue"/>
              </a:rPr>
              <a:t>For example, in the C Major scale:</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505552" y="432119"/>
            <a:ext cx="8124904" cy="9629969"/>
            <a:chOff x="0" y="0"/>
            <a:chExt cx="2139892" cy="2536288"/>
          </a:xfrm>
        </p:grpSpPr>
        <p:sp>
          <p:nvSpPr>
            <p:cNvPr name="Freeform 11" id="11"/>
            <p:cNvSpPr/>
            <p:nvPr/>
          </p:nvSpPr>
          <p:spPr>
            <a:xfrm flipH="false" flipV="false" rot="0">
              <a:off x="0" y="0"/>
              <a:ext cx="2139892" cy="2536288"/>
            </a:xfrm>
            <a:custGeom>
              <a:avLst/>
              <a:gdLst/>
              <a:ahLst/>
              <a:cxnLst/>
              <a:rect r="r" b="b" t="t" l="l"/>
              <a:pathLst>
                <a:path h="2536288" w="2139892">
                  <a:moveTo>
                    <a:pt x="0" y="0"/>
                  </a:moveTo>
                  <a:lnTo>
                    <a:pt x="2139892" y="0"/>
                  </a:lnTo>
                  <a:lnTo>
                    <a:pt x="2139892" y="2536288"/>
                  </a:lnTo>
                  <a:lnTo>
                    <a:pt x="0" y="2536288"/>
                  </a:lnTo>
                  <a:close/>
                </a:path>
              </a:pathLst>
            </a:custGeom>
            <a:solidFill>
              <a:srgbClr val="B0B3BE"/>
            </a:solidFill>
          </p:spPr>
        </p:sp>
        <p:sp>
          <p:nvSpPr>
            <p:cNvPr name="TextBox 12" id="12"/>
            <p:cNvSpPr txBox="true"/>
            <p:nvPr/>
          </p:nvSpPr>
          <p:spPr>
            <a:xfrm>
              <a:off x="0" y="-47625"/>
              <a:ext cx="2139892" cy="2583913"/>
            </a:xfrm>
            <a:prstGeom prst="rect">
              <a:avLst/>
            </a:prstGeom>
          </p:spPr>
          <p:txBody>
            <a:bodyPr anchor="ctr" rtlCol="false" tIns="50800" lIns="50800" bIns="50800" rIns="50800"/>
            <a:lstStyle/>
            <a:p>
              <a:pPr algn="ctr">
                <a:lnSpc>
                  <a:spcPts val="3360"/>
                </a:lnSpc>
              </a:pPr>
            </a:p>
          </p:txBody>
        </p:sp>
      </p:grpSp>
      <p:sp>
        <p:nvSpPr>
          <p:cNvPr name="Freeform 13" id="13"/>
          <p:cNvSpPr/>
          <p:nvPr/>
        </p:nvSpPr>
        <p:spPr>
          <a:xfrm flipH="false" flipV="false" rot="0">
            <a:off x="778948" y="1777671"/>
            <a:ext cx="3777131" cy="4041279"/>
          </a:xfrm>
          <a:custGeom>
            <a:avLst/>
            <a:gdLst/>
            <a:ahLst/>
            <a:cxnLst/>
            <a:rect r="r" b="b" t="t" l="l"/>
            <a:pathLst>
              <a:path h="4041279" w="3777131">
                <a:moveTo>
                  <a:pt x="0" y="0"/>
                </a:moveTo>
                <a:lnTo>
                  <a:pt x="3777131" y="0"/>
                </a:lnTo>
                <a:lnTo>
                  <a:pt x="3777131" y="4041280"/>
                </a:lnTo>
                <a:lnTo>
                  <a:pt x="0" y="4041280"/>
                </a:lnTo>
                <a:lnTo>
                  <a:pt x="0" y="0"/>
                </a:lnTo>
                <a:close/>
              </a:path>
            </a:pathLst>
          </a:custGeom>
          <a:blipFill>
            <a:blip r:embed="rId4"/>
            <a:stretch>
              <a:fillRect l="-100750" t="-41090" r="0" b="0"/>
            </a:stretch>
          </a:blipFill>
        </p:spPr>
      </p:sp>
      <p:sp>
        <p:nvSpPr>
          <p:cNvPr name="Freeform 14" id="14"/>
          <p:cNvSpPr/>
          <p:nvPr/>
        </p:nvSpPr>
        <p:spPr>
          <a:xfrm flipH="false" flipV="false" rot="0">
            <a:off x="4479907" y="1777671"/>
            <a:ext cx="3742953" cy="4041279"/>
          </a:xfrm>
          <a:custGeom>
            <a:avLst/>
            <a:gdLst/>
            <a:ahLst/>
            <a:cxnLst/>
            <a:rect r="r" b="b" t="t" l="l"/>
            <a:pathLst>
              <a:path h="4041279" w="3742953">
                <a:moveTo>
                  <a:pt x="0" y="0"/>
                </a:moveTo>
                <a:lnTo>
                  <a:pt x="3742953" y="0"/>
                </a:lnTo>
                <a:lnTo>
                  <a:pt x="3742953" y="4041280"/>
                </a:lnTo>
                <a:lnTo>
                  <a:pt x="0" y="4041280"/>
                </a:lnTo>
                <a:lnTo>
                  <a:pt x="0" y="0"/>
                </a:lnTo>
                <a:close/>
              </a:path>
            </a:pathLst>
          </a:custGeom>
          <a:blipFill>
            <a:blip r:embed="rId4"/>
            <a:stretch>
              <a:fillRect l="-27158" t="-41090" r="-75425" b="0"/>
            </a:stretch>
          </a:blipFill>
        </p:spPr>
      </p:sp>
      <p:grpSp>
        <p:nvGrpSpPr>
          <p:cNvPr name="Group 15" id="15"/>
          <p:cNvGrpSpPr/>
          <p:nvPr/>
        </p:nvGrpSpPr>
        <p:grpSpPr>
          <a:xfrm rot="0">
            <a:off x="6862182" y="2621666"/>
            <a:ext cx="591101" cy="1176645"/>
            <a:chOff x="0" y="0"/>
            <a:chExt cx="155681" cy="309898"/>
          </a:xfrm>
        </p:grpSpPr>
        <p:sp>
          <p:nvSpPr>
            <p:cNvPr name="Freeform 16" id="16"/>
            <p:cNvSpPr/>
            <p:nvPr/>
          </p:nvSpPr>
          <p:spPr>
            <a:xfrm flipH="false" flipV="false" rot="0">
              <a:off x="0" y="0"/>
              <a:ext cx="155681" cy="309898"/>
            </a:xfrm>
            <a:custGeom>
              <a:avLst/>
              <a:gdLst/>
              <a:ahLst/>
              <a:cxnLst/>
              <a:rect r="r" b="b" t="t" l="l"/>
              <a:pathLst>
                <a:path h="309898" w="155681">
                  <a:moveTo>
                    <a:pt x="0" y="0"/>
                  </a:moveTo>
                  <a:lnTo>
                    <a:pt x="155681" y="0"/>
                  </a:lnTo>
                  <a:lnTo>
                    <a:pt x="155681" y="309898"/>
                  </a:lnTo>
                  <a:lnTo>
                    <a:pt x="0" y="309898"/>
                  </a:lnTo>
                  <a:close/>
                </a:path>
              </a:pathLst>
            </a:custGeom>
            <a:solidFill>
              <a:srgbClr val="000000"/>
            </a:solidFill>
          </p:spPr>
        </p:sp>
        <p:sp>
          <p:nvSpPr>
            <p:cNvPr name="TextBox 17" id="17"/>
            <p:cNvSpPr txBox="true"/>
            <p:nvPr/>
          </p:nvSpPr>
          <p:spPr>
            <a:xfrm>
              <a:off x="0" y="-47625"/>
              <a:ext cx="155681" cy="357523"/>
            </a:xfrm>
            <a:prstGeom prst="rect">
              <a:avLst/>
            </a:prstGeom>
          </p:spPr>
          <p:txBody>
            <a:bodyPr anchor="ctr" rtlCol="false" tIns="50800" lIns="50800" bIns="50800" rIns="50800"/>
            <a:lstStyle/>
            <a:p>
              <a:pPr algn="ctr">
                <a:lnSpc>
                  <a:spcPts val="3360"/>
                </a:lnSpc>
              </a:pPr>
            </a:p>
          </p:txBody>
        </p:sp>
      </p:grpSp>
      <p:grpSp>
        <p:nvGrpSpPr>
          <p:cNvPr name="Group 18" id="18"/>
          <p:cNvGrpSpPr/>
          <p:nvPr/>
        </p:nvGrpSpPr>
        <p:grpSpPr>
          <a:xfrm rot="0">
            <a:off x="7948584" y="1874101"/>
            <a:ext cx="274276" cy="1580770"/>
            <a:chOff x="0" y="0"/>
            <a:chExt cx="72237" cy="416335"/>
          </a:xfrm>
        </p:grpSpPr>
        <p:sp>
          <p:nvSpPr>
            <p:cNvPr name="Freeform 19" id="19"/>
            <p:cNvSpPr/>
            <p:nvPr/>
          </p:nvSpPr>
          <p:spPr>
            <a:xfrm flipH="false" flipV="false" rot="0">
              <a:off x="0" y="0"/>
              <a:ext cx="72237" cy="416335"/>
            </a:xfrm>
            <a:custGeom>
              <a:avLst/>
              <a:gdLst/>
              <a:ahLst/>
              <a:cxnLst/>
              <a:rect r="r" b="b" t="t" l="l"/>
              <a:pathLst>
                <a:path h="416335" w="72237">
                  <a:moveTo>
                    <a:pt x="0" y="0"/>
                  </a:moveTo>
                  <a:lnTo>
                    <a:pt x="72237" y="0"/>
                  </a:lnTo>
                  <a:lnTo>
                    <a:pt x="72237" y="416335"/>
                  </a:lnTo>
                  <a:lnTo>
                    <a:pt x="0" y="416335"/>
                  </a:lnTo>
                  <a:close/>
                </a:path>
              </a:pathLst>
            </a:custGeom>
            <a:solidFill>
              <a:srgbClr val="000000"/>
            </a:solidFill>
          </p:spPr>
        </p:sp>
        <p:sp>
          <p:nvSpPr>
            <p:cNvPr name="TextBox 20" id="20"/>
            <p:cNvSpPr txBox="true"/>
            <p:nvPr/>
          </p:nvSpPr>
          <p:spPr>
            <a:xfrm>
              <a:off x="0" y="-47625"/>
              <a:ext cx="72237" cy="463960"/>
            </a:xfrm>
            <a:prstGeom prst="rect">
              <a:avLst/>
            </a:prstGeom>
          </p:spPr>
          <p:txBody>
            <a:bodyPr anchor="ctr" rtlCol="false" tIns="50800" lIns="50800" bIns="50800" rIns="50800"/>
            <a:lstStyle/>
            <a:p>
              <a:pPr algn="ctr">
                <a:lnSpc>
                  <a:spcPts val="3360"/>
                </a:lnSpc>
              </a:pPr>
            </a:p>
          </p:txBody>
        </p:sp>
      </p:grpSp>
      <p:grpSp>
        <p:nvGrpSpPr>
          <p:cNvPr name="Group 21" id="21"/>
          <p:cNvGrpSpPr/>
          <p:nvPr/>
        </p:nvGrpSpPr>
        <p:grpSpPr>
          <a:xfrm rot="0">
            <a:off x="6545570" y="4236461"/>
            <a:ext cx="541678" cy="726603"/>
            <a:chOff x="0" y="0"/>
            <a:chExt cx="142664" cy="191369"/>
          </a:xfrm>
        </p:grpSpPr>
        <p:sp>
          <p:nvSpPr>
            <p:cNvPr name="Freeform 22" id="22"/>
            <p:cNvSpPr/>
            <p:nvPr/>
          </p:nvSpPr>
          <p:spPr>
            <a:xfrm flipH="false" flipV="false" rot="0">
              <a:off x="0" y="0"/>
              <a:ext cx="142664" cy="191369"/>
            </a:xfrm>
            <a:custGeom>
              <a:avLst/>
              <a:gdLst/>
              <a:ahLst/>
              <a:cxnLst/>
              <a:rect r="r" b="b" t="t" l="l"/>
              <a:pathLst>
                <a:path h="191369" w="142664">
                  <a:moveTo>
                    <a:pt x="0" y="0"/>
                  </a:moveTo>
                  <a:lnTo>
                    <a:pt x="142664" y="0"/>
                  </a:lnTo>
                  <a:lnTo>
                    <a:pt x="142664" y="191369"/>
                  </a:lnTo>
                  <a:lnTo>
                    <a:pt x="0" y="191369"/>
                  </a:lnTo>
                  <a:close/>
                </a:path>
              </a:pathLst>
            </a:custGeom>
            <a:solidFill>
              <a:srgbClr val="FEFEFE"/>
            </a:solidFill>
          </p:spPr>
        </p:sp>
        <p:sp>
          <p:nvSpPr>
            <p:cNvPr name="TextBox 23" id="23"/>
            <p:cNvSpPr txBox="true"/>
            <p:nvPr/>
          </p:nvSpPr>
          <p:spPr>
            <a:xfrm>
              <a:off x="0" y="-47625"/>
              <a:ext cx="142664" cy="238994"/>
            </a:xfrm>
            <a:prstGeom prst="rect">
              <a:avLst/>
            </a:prstGeom>
          </p:spPr>
          <p:txBody>
            <a:bodyPr anchor="ctr" rtlCol="false" tIns="50800" lIns="50800" bIns="50800" rIns="50800"/>
            <a:lstStyle/>
            <a:p>
              <a:pPr algn="ctr">
                <a:lnSpc>
                  <a:spcPts val="3360"/>
                </a:lnSpc>
              </a:pPr>
            </a:p>
          </p:txBody>
        </p:sp>
      </p:grpSp>
      <p:sp>
        <p:nvSpPr>
          <p:cNvPr name="Freeform 24" id="24"/>
          <p:cNvSpPr/>
          <p:nvPr/>
        </p:nvSpPr>
        <p:spPr>
          <a:xfrm flipH="false" flipV="false" rot="-5400000">
            <a:off x="2486577" y="4288451"/>
            <a:ext cx="1128178" cy="4562485"/>
          </a:xfrm>
          <a:custGeom>
            <a:avLst/>
            <a:gdLst/>
            <a:ahLst/>
            <a:cxnLst/>
            <a:rect r="r" b="b" t="t" l="l"/>
            <a:pathLst>
              <a:path h="4562485" w="1128178">
                <a:moveTo>
                  <a:pt x="0" y="0"/>
                </a:moveTo>
                <a:lnTo>
                  <a:pt x="1128178" y="0"/>
                </a:lnTo>
                <a:lnTo>
                  <a:pt x="1128178" y="4562485"/>
                </a:lnTo>
                <a:lnTo>
                  <a:pt x="0" y="45624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5" id="25"/>
          <p:cNvGrpSpPr/>
          <p:nvPr/>
        </p:nvGrpSpPr>
        <p:grpSpPr>
          <a:xfrm rot="0">
            <a:off x="830848" y="1792875"/>
            <a:ext cx="870550" cy="3961233"/>
            <a:chOff x="0" y="0"/>
            <a:chExt cx="229281" cy="1043288"/>
          </a:xfrm>
        </p:grpSpPr>
        <p:sp>
          <p:nvSpPr>
            <p:cNvPr name="Freeform 26" id="26"/>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27" id="27"/>
            <p:cNvSpPr txBox="true"/>
            <p:nvPr/>
          </p:nvSpPr>
          <p:spPr>
            <a:xfrm>
              <a:off x="0" y="-47625"/>
              <a:ext cx="229281" cy="1090913"/>
            </a:xfrm>
            <a:prstGeom prst="rect">
              <a:avLst/>
            </a:prstGeom>
          </p:spPr>
          <p:txBody>
            <a:bodyPr anchor="ctr" rtlCol="false" tIns="50800" lIns="50800" bIns="50800" rIns="50800"/>
            <a:lstStyle/>
            <a:p>
              <a:pPr algn="ctr">
                <a:lnSpc>
                  <a:spcPts val="3360"/>
                </a:lnSpc>
              </a:pPr>
            </a:p>
          </p:txBody>
        </p:sp>
      </p:grpSp>
      <p:grpSp>
        <p:nvGrpSpPr>
          <p:cNvPr name="Group 28" id="28"/>
          <p:cNvGrpSpPr/>
          <p:nvPr/>
        </p:nvGrpSpPr>
        <p:grpSpPr>
          <a:xfrm rot="0">
            <a:off x="1440656" y="1777671"/>
            <a:ext cx="571904" cy="2128156"/>
            <a:chOff x="0" y="0"/>
            <a:chExt cx="150625" cy="560502"/>
          </a:xfrm>
        </p:grpSpPr>
        <p:sp>
          <p:nvSpPr>
            <p:cNvPr name="Freeform 29" id="29"/>
            <p:cNvSpPr/>
            <p:nvPr/>
          </p:nvSpPr>
          <p:spPr>
            <a:xfrm flipH="false" flipV="false" rot="0">
              <a:off x="0" y="0"/>
              <a:ext cx="150625" cy="560502"/>
            </a:xfrm>
            <a:custGeom>
              <a:avLst/>
              <a:gdLst/>
              <a:ahLst/>
              <a:cxnLst/>
              <a:rect r="r" b="b" t="t" l="l"/>
              <a:pathLst>
                <a:path h="560502" w="150625">
                  <a:moveTo>
                    <a:pt x="0" y="0"/>
                  </a:moveTo>
                  <a:lnTo>
                    <a:pt x="150625" y="0"/>
                  </a:lnTo>
                  <a:lnTo>
                    <a:pt x="150625" y="560502"/>
                  </a:lnTo>
                  <a:lnTo>
                    <a:pt x="0" y="560502"/>
                  </a:lnTo>
                  <a:close/>
                </a:path>
              </a:pathLst>
            </a:custGeom>
            <a:solidFill>
              <a:srgbClr val="000000"/>
            </a:solidFill>
          </p:spPr>
        </p:sp>
        <p:sp>
          <p:nvSpPr>
            <p:cNvPr name="TextBox 30" id="30"/>
            <p:cNvSpPr txBox="true"/>
            <p:nvPr/>
          </p:nvSpPr>
          <p:spPr>
            <a:xfrm>
              <a:off x="0" y="-47625"/>
              <a:ext cx="150625" cy="608127"/>
            </a:xfrm>
            <a:prstGeom prst="rect">
              <a:avLst/>
            </a:prstGeom>
          </p:spPr>
          <p:txBody>
            <a:bodyPr anchor="ctr" rtlCol="false" tIns="50800" lIns="50800" bIns="50800" rIns="50800"/>
            <a:lstStyle/>
            <a:p>
              <a:pPr algn="ctr">
                <a:lnSpc>
                  <a:spcPts val="3360"/>
                </a:lnSpc>
              </a:pPr>
            </a:p>
          </p:txBody>
        </p:sp>
      </p:grpSp>
      <p:grpSp>
        <p:nvGrpSpPr>
          <p:cNvPr name="Group 31" id="31"/>
          <p:cNvGrpSpPr/>
          <p:nvPr/>
        </p:nvGrpSpPr>
        <p:grpSpPr>
          <a:xfrm rot="0">
            <a:off x="2686258" y="1777671"/>
            <a:ext cx="870550" cy="3961233"/>
            <a:chOff x="0" y="0"/>
            <a:chExt cx="229281" cy="1043288"/>
          </a:xfrm>
        </p:grpSpPr>
        <p:sp>
          <p:nvSpPr>
            <p:cNvPr name="Freeform 32" id="32"/>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33" id="33"/>
            <p:cNvSpPr txBox="true"/>
            <p:nvPr/>
          </p:nvSpPr>
          <p:spPr>
            <a:xfrm>
              <a:off x="0" y="-47625"/>
              <a:ext cx="229281" cy="1090913"/>
            </a:xfrm>
            <a:prstGeom prst="rect">
              <a:avLst/>
            </a:prstGeom>
          </p:spPr>
          <p:txBody>
            <a:bodyPr anchor="ctr" rtlCol="false" tIns="50800" lIns="50800" bIns="50800" rIns="50800"/>
            <a:lstStyle/>
            <a:p>
              <a:pPr algn="ctr">
                <a:lnSpc>
                  <a:spcPts val="3360"/>
                </a:lnSpc>
              </a:pPr>
            </a:p>
          </p:txBody>
        </p:sp>
      </p:grpSp>
      <p:grpSp>
        <p:nvGrpSpPr>
          <p:cNvPr name="Group 34" id="34"/>
          <p:cNvGrpSpPr/>
          <p:nvPr/>
        </p:nvGrpSpPr>
        <p:grpSpPr>
          <a:xfrm rot="0">
            <a:off x="2507860" y="1777671"/>
            <a:ext cx="543329" cy="2128156"/>
            <a:chOff x="0" y="0"/>
            <a:chExt cx="143099" cy="560502"/>
          </a:xfrm>
        </p:grpSpPr>
        <p:sp>
          <p:nvSpPr>
            <p:cNvPr name="Freeform 35" id="35"/>
            <p:cNvSpPr/>
            <p:nvPr/>
          </p:nvSpPr>
          <p:spPr>
            <a:xfrm flipH="false" flipV="false" rot="0">
              <a:off x="0" y="0"/>
              <a:ext cx="143099" cy="560502"/>
            </a:xfrm>
            <a:custGeom>
              <a:avLst/>
              <a:gdLst/>
              <a:ahLst/>
              <a:cxnLst/>
              <a:rect r="r" b="b" t="t" l="l"/>
              <a:pathLst>
                <a:path h="560502" w="143099">
                  <a:moveTo>
                    <a:pt x="0" y="0"/>
                  </a:moveTo>
                  <a:lnTo>
                    <a:pt x="143099" y="0"/>
                  </a:lnTo>
                  <a:lnTo>
                    <a:pt x="143099" y="560502"/>
                  </a:lnTo>
                  <a:lnTo>
                    <a:pt x="0" y="560502"/>
                  </a:lnTo>
                  <a:close/>
                </a:path>
              </a:pathLst>
            </a:custGeom>
            <a:solidFill>
              <a:srgbClr val="000000"/>
            </a:solidFill>
          </p:spPr>
        </p:sp>
        <p:sp>
          <p:nvSpPr>
            <p:cNvPr name="TextBox 36" id="36"/>
            <p:cNvSpPr txBox="true"/>
            <p:nvPr/>
          </p:nvSpPr>
          <p:spPr>
            <a:xfrm>
              <a:off x="0" y="-47625"/>
              <a:ext cx="143099" cy="608127"/>
            </a:xfrm>
            <a:prstGeom prst="rect">
              <a:avLst/>
            </a:prstGeom>
          </p:spPr>
          <p:txBody>
            <a:bodyPr anchor="ctr" rtlCol="false" tIns="50800" lIns="50800" bIns="50800" rIns="50800"/>
            <a:lstStyle/>
            <a:p>
              <a:pPr algn="ctr">
                <a:lnSpc>
                  <a:spcPts val="3360"/>
                </a:lnSpc>
              </a:pPr>
            </a:p>
          </p:txBody>
        </p:sp>
      </p:grpSp>
      <p:grpSp>
        <p:nvGrpSpPr>
          <p:cNvPr name="Group 37" id="37"/>
          <p:cNvGrpSpPr/>
          <p:nvPr/>
        </p:nvGrpSpPr>
        <p:grpSpPr>
          <a:xfrm rot="0">
            <a:off x="4537884" y="1792875"/>
            <a:ext cx="870550" cy="3961233"/>
            <a:chOff x="0" y="0"/>
            <a:chExt cx="229281" cy="1043288"/>
          </a:xfrm>
        </p:grpSpPr>
        <p:sp>
          <p:nvSpPr>
            <p:cNvPr name="Freeform 38" id="38"/>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39" id="39"/>
            <p:cNvSpPr txBox="true"/>
            <p:nvPr/>
          </p:nvSpPr>
          <p:spPr>
            <a:xfrm>
              <a:off x="0" y="-47625"/>
              <a:ext cx="229281" cy="1090913"/>
            </a:xfrm>
            <a:prstGeom prst="rect">
              <a:avLst/>
            </a:prstGeom>
          </p:spPr>
          <p:txBody>
            <a:bodyPr anchor="ctr" rtlCol="false" tIns="50800" lIns="50800" bIns="50800" rIns="50800"/>
            <a:lstStyle/>
            <a:p>
              <a:pPr algn="ctr">
                <a:lnSpc>
                  <a:spcPts val="3360"/>
                </a:lnSpc>
              </a:pPr>
            </a:p>
          </p:txBody>
        </p:sp>
      </p:grpSp>
      <p:grpSp>
        <p:nvGrpSpPr>
          <p:cNvPr name="Group 40" id="40"/>
          <p:cNvGrpSpPr/>
          <p:nvPr/>
        </p:nvGrpSpPr>
        <p:grpSpPr>
          <a:xfrm rot="0">
            <a:off x="5204281" y="1777671"/>
            <a:ext cx="591101" cy="2128156"/>
            <a:chOff x="0" y="0"/>
            <a:chExt cx="155681" cy="560502"/>
          </a:xfrm>
        </p:grpSpPr>
        <p:sp>
          <p:nvSpPr>
            <p:cNvPr name="Freeform 41" id="41"/>
            <p:cNvSpPr/>
            <p:nvPr/>
          </p:nvSpPr>
          <p:spPr>
            <a:xfrm flipH="false" flipV="false" rot="0">
              <a:off x="0" y="0"/>
              <a:ext cx="155681" cy="560502"/>
            </a:xfrm>
            <a:custGeom>
              <a:avLst/>
              <a:gdLst/>
              <a:ahLst/>
              <a:cxnLst/>
              <a:rect r="r" b="b" t="t" l="l"/>
              <a:pathLst>
                <a:path h="560502" w="155681">
                  <a:moveTo>
                    <a:pt x="0" y="0"/>
                  </a:moveTo>
                  <a:lnTo>
                    <a:pt x="155681" y="0"/>
                  </a:lnTo>
                  <a:lnTo>
                    <a:pt x="155681" y="560502"/>
                  </a:lnTo>
                  <a:lnTo>
                    <a:pt x="0" y="560502"/>
                  </a:lnTo>
                  <a:close/>
                </a:path>
              </a:pathLst>
            </a:custGeom>
            <a:solidFill>
              <a:srgbClr val="000000"/>
            </a:solidFill>
          </p:spPr>
        </p:sp>
        <p:sp>
          <p:nvSpPr>
            <p:cNvPr name="TextBox 42" id="42"/>
            <p:cNvSpPr txBox="true"/>
            <p:nvPr/>
          </p:nvSpPr>
          <p:spPr>
            <a:xfrm>
              <a:off x="0" y="-47625"/>
              <a:ext cx="155681" cy="608127"/>
            </a:xfrm>
            <a:prstGeom prst="rect">
              <a:avLst/>
            </a:prstGeom>
          </p:spPr>
          <p:txBody>
            <a:bodyPr anchor="ctr" rtlCol="false" tIns="50800" lIns="50800" bIns="50800" rIns="50800"/>
            <a:lstStyle/>
            <a:p>
              <a:pPr algn="ctr">
                <a:lnSpc>
                  <a:spcPts val="3360"/>
                </a:lnSpc>
              </a:pPr>
            </a:p>
          </p:txBody>
        </p:sp>
      </p:grpSp>
      <p:grpSp>
        <p:nvGrpSpPr>
          <p:cNvPr name="Group 43" id="43"/>
          <p:cNvGrpSpPr/>
          <p:nvPr/>
        </p:nvGrpSpPr>
        <p:grpSpPr>
          <a:xfrm rot="0">
            <a:off x="4117880" y="1777671"/>
            <a:ext cx="591101" cy="2128156"/>
            <a:chOff x="0" y="0"/>
            <a:chExt cx="155681" cy="560502"/>
          </a:xfrm>
        </p:grpSpPr>
        <p:sp>
          <p:nvSpPr>
            <p:cNvPr name="Freeform 44" id="44"/>
            <p:cNvSpPr/>
            <p:nvPr/>
          </p:nvSpPr>
          <p:spPr>
            <a:xfrm flipH="false" flipV="false" rot="0">
              <a:off x="0" y="0"/>
              <a:ext cx="155681" cy="560502"/>
            </a:xfrm>
            <a:custGeom>
              <a:avLst/>
              <a:gdLst/>
              <a:ahLst/>
              <a:cxnLst/>
              <a:rect r="r" b="b" t="t" l="l"/>
              <a:pathLst>
                <a:path h="560502" w="155681">
                  <a:moveTo>
                    <a:pt x="0" y="0"/>
                  </a:moveTo>
                  <a:lnTo>
                    <a:pt x="155681" y="0"/>
                  </a:lnTo>
                  <a:lnTo>
                    <a:pt x="155681" y="560502"/>
                  </a:lnTo>
                  <a:lnTo>
                    <a:pt x="0" y="560502"/>
                  </a:lnTo>
                  <a:close/>
                </a:path>
              </a:pathLst>
            </a:custGeom>
            <a:solidFill>
              <a:srgbClr val="000000"/>
            </a:solidFill>
          </p:spPr>
        </p:sp>
        <p:sp>
          <p:nvSpPr>
            <p:cNvPr name="TextBox 45" id="45"/>
            <p:cNvSpPr txBox="true"/>
            <p:nvPr/>
          </p:nvSpPr>
          <p:spPr>
            <a:xfrm>
              <a:off x="0" y="-47625"/>
              <a:ext cx="155681" cy="608127"/>
            </a:xfrm>
            <a:prstGeom prst="rect">
              <a:avLst/>
            </a:prstGeom>
          </p:spPr>
          <p:txBody>
            <a:bodyPr anchor="ctr" rtlCol="false" tIns="50800" lIns="50800" bIns="50800" rIns="50800"/>
            <a:lstStyle/>
            <a:p>
              <a:pPr algn="ctr">
                <a:lnSpc>
                  <a:spcPts val="3360"/>
                </a:lnSpc>
              </a:pPr>
            </a:p>
          </p:txBody>
        </p:sp>
      </p:grpSp>
      <p:grpSp>
        <p:nvGrpSpPr>
          <p:cNvPr name="Group 46" id="46"/>
          <p:cNvGrpSpPr/>
          <p:nvPr/>
        </p:nvGrpSpPr>
        <p:grpSpPr>
          <a:xfrm rot="0">
            <a:off x="789670" y="1792875"/>
            <a:ext cx="134494" cy="2112952"/>
            <a:chOff x="0" y="0"/>
            <a:chExt cx="35422" cy="556498"/>
          </a:xfrm>
        </p:grpSpPr>
        <p:sp>
          <p:nvSpPr>
            <p:cNvPr name="Freeform 47" id="47"/>
            <p:cNvSpPr/>
            <p:nvPr/>
          </p:nvSpPr>
          <p:spPr>
            <a:xfrm flipH="false" flipV="false" rot="0">
              <a:off x="0" y="0"/>
              <a:ext cx="35422" cy="556498"/>
            </a:xfrm>
            <a:custGeom>
              <a:avLst/>
              <a:gdLst/>
              <a:ahLst/>
              <a:cxnLst/>
              <a:rect r="r" b="b" t="t" l="l"/>
              <a:pathLst>
                <a:path h="556498" w="35422">
                  <a:moveTo>
                    <a:pt x="0" y="0"/>
                  </a:moveTo>
                  <a:lnTo>
                    <a:pt x="35422" y="0"/>
                  </a:lnTo>
                  <a:lnTo>
                    <a:pt x="35422" y="556498"/>
                  </a:lnTo>
                  <a:lnTo>
                    <a:pt x="0" y="556498"/>
                  </a:lnTo>
                  <a:close/>
                </a:path>
              </a:pathLst>
            </a:custGeom>
            <a:solidFill>
              <a:srgbClr val="000000"/>
            </a:solidFill>
          </p:spPr>
        </p:sp>
        <p:sp>
          <p:nvSpPr>
            <p:cNvPr name="TextBox 48" id="48"/>
            <p:cNvSpPr txBox="true"/>
            <p:nvPr/>
          </p:nvSpPr>
          <p:spPr>
            <a:xfrm>
              <a:off x="0" y="-47625"/>
              <a:ext cx="35422" cy="604123"/>
            </a:xfrm>
            <a:prstGeom prst="rect">
              <a:avLst/>
            </a:prstGeom>
          </p:spPr>
          <p:txBody>
            <a:bodyPr anchor="ctr" rtlCol="false" tIns="50800" lIns="50800" bIns="50800" rIns="50800"/>
            <a:lstStyle/>
            <a:p>
              <a:pPr algn="ctr">
                <a:lnSpc>
                  <a:spcPts val="3360"/>
                </a:lnSpc>
              </a:pPr>
            </a:p>
          </p:txBody>
        </p:sp>
      </p:grpSp>
      <p:sp>
        <p:nvSpPr>
          <p:cNvPr name="Freeform 49" id="49"/>
          <p:cNvSpPr/>
          <p:nvPr/>
        </p:nvSpPr>
        <p:spPr>
          <a:xfrm flipH="false" flipV="false" rot="0">
            <a:off x="3158968" y="8202176"/>
            <a:ext cx="2340864" cy="1762450"/>
          </a:xfrm>
          <a:custGeom>
            <a:avLst/>
            <a:gdLst/>
            <a:ahLst/>
            <a:cxnLst/>
            <a:rect r="r" b="b" t="t" l="l"/>
            <a:pathLst>
              <a:path h="1762450" w="2340864">
                <a:moveTo>
                  <a:pt x="0" y="0"/>
                </a:moveTo>
                <a:lnTo>
                  <a:pt x="2340864" y="0"/>
                </a:lnTo>
                <a:lnTo>
                  <a:pt x="2340864" y="1762450"/>
                </a:lnTo>
                <a:lnTo>
                  <a:pt x="0" y="1762450"/>
                </a:lnTo>
                <a:lnTo>
                  <a:pt x="0" y="0"/>
                </a:lnTo>
                <a:close/>
              </a:path>
            </a:pathLst>
          </a:custGeom>
          <a:blipFill>
            <a:blip r:embed="rId7"/>
            <a:stretch>
              <a:fillRect l="-22194" t="-89161" r="-360587" b="0"/>
            </a:stretch>
          </a:blipFill>
        </p:spPr>
      </p:sp>
      <p:sp>
        <p:nvSpPr>
          <p:cNvPr name="TextBox 50" id="50"/>
          <p:cNvSpPr txBox="true"/>
          <p:nvPr/>
        </p:nvSpPr>
        <p:spPr>
          <a:xfrm rot="0">
            <a:off x="769423" y="741937"/>
            <a:ext cx="7582617" cy="695325"/>
          </a:xfrm>
          <a:prstGeom prst="rect">
            <a:avLst/>
          </a:prstGeom>
        </p:spPr>
        <p:txBody>
          <a:bodyPr anchor="t" rtlCol="false" tIns="0" lIns="0" bIns="0" rIns="0">
            <a:spAutoFit/>
          </a:bodyPr>
          <a:lstStyle/>
          <a:p>
            <a:pPr algn="l" marL="0" indent="0" lvl="0">
              <a:lnSpc>
                <a:spcPts val="2758"/>
              </a:lnSpc>
            </a:pPr>
            <a:r>
              <a:rPr lang="en-US" sz="2298">
                <a:solidFill>
                  <a:srgbClr val="0B0A0A"/>
                </a:solidFill>
                <a:latin typeface="TT Firs Neue"/>
                <a:ea typeface="TT Firs Neue"/>
                <a:cs typeface="TT Firs Neue"/>
                <a:sym typeface="TT Firs Neue"/>
              </a:rPr>
              <a:t>The Tonic Triad for the G Major scale is the G Major chord: </a:t>
            </a:r>
          </a:p>
        </p:txBody>
      </p:sp>
      <p:sp>
        <p:nvSpPr>
          <p:cNvPr name="TextBox 51" id="51"/>
          <p:cNvSpPr txBox="true"/>
          <p:nvPr/>
        </p:nvSpPr>
        <p:spPr>
          <a:xfrm rot="0">
            <a:off x="882060" y="5824630"/>
            <a:ext cx="6839009" cy="352425"/>
          </a:xfrm>
          <a:prstGeom prst="rect">
            <a:avLst/>
          </a:prstGeom>
        </p:spPr>
        <p:txBody>
          <a:bodyPr anchor="t" rtlCol="false" tIns="0" lIns="0" bIns="0" rIns="0">
            <a:spAutoFit/>
          </a:bodyPr>
          <a:lstStyle/>
          <a:p>
            <a:pPr algn="l" marL="0" indent="0" lvl="0">
              <a:lnSpc>
                <a:spcPts val="2758"/>
              </a:lnSpc>
            </a:pPr>
            <a:r>
              <a:rPr lang="en-US" b="true" sz="2298">
                <a:solidFill>
                  <a:srgbClr val="0B0A0A"/>
                </a:solidFill>
                <a:latin typeface="TT Firs Neue Bold"/>
                <a:ea typeface="TT Firs Neue Bold"/>
                <a:cs typeface="TT Firs Neue Bold"/>
                <a:sym typeface="TT Firs Neue Bold"/>
              </a:rPr>
              <a:t>Root                 3</a:t>
            </a:r>
            <a:r>
              <a:rPr lang="en-US" b="true" sz="2298">
                <a:solidFill>
                  <a:srgbClr val="0B0A0A"/>
                </a:solidFill>
                <a:latin typeface="TT Firs Neue Bold"/>
                <a:ea typeface="TT Firs Neue Bold"/>
                <a:cs typeface="TT Firs Neue Bold"/>
                <a:sym typeface="TT Firs Neue Bold"/>
              </a:rPr>
              <a:t>rd</a:t>
            </a:r>
            <a:r>
              <a:rPr lang="en-US" b="true" sz="2298">
                <a:solidFill>
                  <a:srgbClr val="0B0A0A"/>
                </a:solidFill>
                <a:latin typeface="TT Firs Neue Bold"/>
                <a:ea typeface="TT Firs Neue Bold"/>
                <a:cs typeface="TT Firs Neue Bold"/>
                <a:sym typeface="TT Firs Neue Bold"/>
              </a:rPr>
              <a:t>                  5</a:t>
            </a:r>
            <a:r>
              <a:rPr lang="en-US" b="true" sz="2298">
                <a:solidFill>
                  <a:srgbClr val="0B0A0A"/>
                </a:solidFill>
                <a:latin typeface="TT Firs Neue Bold"/>
                <a:ea typeface="TT Firs Neue Bold"/>
                <a:cs typeface="TT Firs Neue Bold"/>
                <a:sym typeface="TT Firs Neue Bold"/>
              </a:rPr>
              <a:t>th</a:t>
            </a:r>
            <a:r>
              <a:rPr lang="en-US" b="true" sz="2298">
                <a:solidFill>
                  <a:srgbClr val="0B0A0A"/>
                </a:solidFill>
                <a:latin typeface="TT Firs Neue Bold"/>
                <a:ea typeface="TT Firs Neue Bold"/>
                <a:cs typeface="TT Firs Neue Bold"/>
                <a:sym typeface="TT Firs Neue Bold"/>
              </a:rPr>
              <a:t> </a:t>
            </a:r>
          </a:p>
        </p:txBody>
      </p:sp>
      <p:sp>
        <p:nvSpPr>
          <p:cNvPr name="TextBox 52" id="52"/>
          <p:cNvSpPr txBox="true"/>
          <p:nvPr/>
        </p:nvSpPr>
        <p:spPr>
          <a:xfrm rot="0">
            <a:off x="2301577" y="7229614"/>
            <a:ext cx="1675411" cy="629662"/>
          </a:xfrm>
          <a:prstGeom prst="rect">
            <a:avLst/>
          </a:prstGeom>
        </p:spPr>
        <p:txBody>
          <a:bodyPr anchor="t" rtlCol="false" tIns="0" lIns="0" bIns="0" rIns="0">
            <a:spAutoFit/>
          </a:bodyPr>
          <a:lstStyle/>
          <a:p>
            <a:pPr algn="l" marL="0" indent="0" lvl="0">
              <a:lnSpc>
                <a:spcPts val="5045"/>
              </a:lnSpc>
            </a:pPr>
            <a:r>
              <a:rPr lang="en-US" b="true" sz="4204">
                <a:solidFill>
                  <a:srgbClr val="0B0A0A"/>
                </a:solidFill>
                <a:latin typeface="TT Firs Neue Bold"/>
                <a:ea typeface="TT Firs Neue Bold"/>
                <a:cs typeface="TT Firs Neue Bold"/>
                <a:sym typeface="TT Firs Neue Bold"/>
              </a:rPr>
              <a:t>Triad</a:t>
            </a:r>
          </a:p>
        </p:txBody>
      </p:sp>
      <p:grpSp>
        <p:nvGrpSpPr>
          <p:cNvPr name="Group 53" id="53"/>
          <p:cNvGrpSpPr/>
          <p:nvPr/>
        </p:nvGrpSpPr>
        <p:grpSpPr>
          <a:xfrm rot="0">
            <a:off x="9368514" y="432119"/>
            <a:ext cx="8124904" cy="9629969"/>
            <a:chOff x="0" y="0"/>
            <a:chExt cx="2139892" cy="2536288"/>
          </a:xfrm>
        </p:grpSpPr>
        <p:sp>
          <p:nvSpPr>
            <p:cNvPr name="Freeform 54" id="54"/>
            <p:cNvSpPr/>
            <p:nvPr/>
          </p:nvSpPr>
          <p:spPr>
            <a:xfrm flipH="false" flipV="false" rot="0">
              <a:off x="0" y="0"/>
              <a:ext cx="2139892" cy="2536288"/>
            </a:xfrm>
            <a:custGeom>
              <a:avLst/>
              <a:gdLst/>
              <a:ahLst/>
              <a:cxnLst/>
              <a:rect r="r" b="b" t="t" l="l"/>
              <a:pathLst>
                <a:path h="2536288" w="2139892">
                  <a:moveTo>
                    <a:pt x="0" y="0"/>
                  </a:moveTo>
                  <a:lnTo>
                    <a:pt x="2139892" y="0"/>
                  </a:lnTo>
                  <a:lnTo>
                    <a:pt x="2139892" y="2536288"/>
                  </a:lnTo>
                  <a:lnTo>
                    <a:pt x="0" y="2536288"/>
                  </a:lnTo>
                  <a:close/>
                </a:path>
              </a:pathLst>
            </a:custGeom>
            <a:solidFill>
              <a:srgbClr val="B0B3BE"/>
            </a:solidFill>
          </p:spPr>
        </p:sp>
        <p:sp>
          <p:nvSpPr>
            <p:cNvPr name="TextBox 55" id="55"/>
            <p:cNvSpPr txBox="true"/>
            <p:nvPr/>
          </p:nvSpPr>
          <p:spPr>
            <a:xfrm>
              <a:off x="0" y="-47625"/>
              <a:ext cx="2139892" cy="2583913"/>
            </a:xfrm>
            <a:prstGeom prst="rect">
              <a:avLst/>
            </a:prstGeom>
          </p:spPr>
          <p:txBody>
            <a:bodyPr anchor="ctr" rtlCol="false" tIns="50800" lIns="50800" bIns="50800" rIns="50800"/>
            <a:lstStyle/>
            <a:p>
              <a:pPr algn="ctr">
                <a:lnSpc>
                  <a:spcPts val="3360"/>
                </a:lnSpc>
              </a:pPr>
            </a:p>
          </p:txBody>
        </p:sp>
      </p:grpSp>
      <p:sp>
        <p:nvSpPr>
          <p:cNvPr name="Freeform 56" id="56"/>
          <p:cNvSpPr/>
          <p:nvPr/>
        </p:nvSpPr>
        <p:spPr>
          <a:xfrm flipH="false" flipV="false" rot="0">
            <a:off x="12171310" y="8180035"/>
            <a:ext cx="2343118" cy="1746640"/>
          </a:xfrm>
          <a:custGeom>
            <a:avLst/>
            <a:gdLst/>
            <a:ahLst/>
            <a:cxnLst/>
            <a:rect r="r" b="b" t="t" l="l"/>
            <a:pathLst>
              <a:path h="1746640" w="2343118">
                <a:moveTo>
                  <a:pt x="0" y="0"/>
                </a:moveTo>
                <a:lnTo>
                  <a:pt x="2343118" y="0"/>
                </a:lnTo>
                <a:lnTo>
                  <a:pt x="2343118" y="1746640"/>
                </a:lnTo>
                <a:lnTo>
                  <a:pt x="0" y="1746640"/>
                </a:lnTo>
                <a:lnTo>
                  <a:pt x="0" y="0"/>
                </a:lnTo>
                <a:close/>
              </a:path>
            </a:pathLst>
          </a:custGeom>
          <a:blipFill>
            <a:blip r:embed="rId8"/>
            <a:stretch>
              <a:fillRect l="-21493" t="-81426" r="-360823" b="-9446"/>
            </a:stretch>
          </a:blipFill>
        </p:spPr>
      </p:sp>
      <p:sp>
        <p:nvSpPr>
          <p:cNvPr name="TextBox 57" id="57"/>
          <p:cNvSpPr txBox="true"/>
          <p:nvPr/>
        </p:nvSpPr>
        <p:spPr>
          <a:xfrm rot="0">
            <a:off x="9632385" y="741937"/>
            <a:ext cx="7582617" cy="695325"/>
          </a:xfrm>
          <a:prstGeom prst="rect">
            <a:avLst/>
          </a:prstGeom>
        </p:spPr>
        <p:txBody>
          <a:bodyPr anchor="t" rtlCol="false" tIns="0" lIns="0" bIns="0" rIns="0">
            <a:spAutoFit/>
          </a:bodyPr>
          <a:lstStyle/>
          <a:p>
            <a:pPr algn="l" marL="0" indent="0" lvl="0">
              <a:lnSpc>
                <a:spcPts val="2758"/>
              </a:lnSpc>
            </a:pPr>
            <a:r>
              <a:rPr lang="en-US" sz="2298">
                <a:solidFill>
                  <a:srgbClr val="0B0A0A"/>
                </a:solidFill>
                <a:latin typeface="TT Firs Neue"/>
                <a:ea typeface="TT Firs Neue"/>
                <a:cs typeface="TT Firs Neue"/>
                <a:sym typeface="TT Firs Neue"/>
              </a:rPr>
              <a:t>The Tonic Triad for the F Major scale is the F Major chord: </a:t>
            </a:r>
          </a:p>
        </p:txBody>
      </p:sp>
      <p:sp>
        <p:nvSpPr>
          <p:cNvPr name="Freeform 58" id="58"/>
          <p:cNvSpPr/>
          <p:nvPr/>
        </p:nvSpPr>
        <p:spPr>
          <a:xfrm flipH="false" flipV="false" rot="0">
            <a:off x="9632385" y="1799440"/>
            <a:ext cx="4672916" cy="4019511"/>
          </a:xfrm>
          <a:custGeom>
            <a:avLst/>
            <a:gdLst/>
            <a:ahLst/>
            <a:cxnLst/>
            <a:rect r="r" b="b" t="t" l="l"/>
            <a:pathLst>
              <a:path h="4019511" w="4672916">
                <a:moveTo>
                  <a:pt x="0" y="0"/>
                </a:moveTo>
                <a:lnTo>
                  <a:pt x="4672916" y="0"/>
                </a:lnTo>
                <a:lnTo>
                  <a:pt x="4672916" y="4019511"/>
                </a:lnTo>
                <a:lnTo>
                  <a:pt x="0" y="4019511"/>
                </a:lnTo>
                <a:lnTo>
                  <a:pt x="0" y="0"/>
                </a:lnTo>
                <a:close/>
              </a:path>
            </a:pathLst>
          </a:custGeom>
          <a:blipFill>
            <a:blip r:embed="rId4"/>
            <a:stretch>
              <a:fillRect l="-62267" t="-41854" r="0" b="0"/>
            </a:stretch>
          </a:blipFill>
        </p:spPr>
      </p:sp>
      <p:grpSp>
        <p:nvGrpSpPr>
          <p:cNvPr name="Group 59" id="59"/>
          <p:cNvGrpSpPr/>
          <p:nvPr/>
        </p:nvGrpSpPr>
        <p:grpSpPr>
          <a:xfrm rot="0">
            <a:off x="11189878" y="1777671"/>
            <a:ext cx="543329" cy="1495130"/>
            <a:chOff x="0" y="0"/>
            <a:chExt cx="143099" cy="393779"/>
          </a:xfrm>
        </p:grpSpPr>
        <p:sp>
          <p:nvSpPr>
            <p:cNvPr name="Freeform 60" id="60"/>
            <p:cNvSpPr/>
            <p:nvPr/>
          </p:nvSpPr>
          <p:spPr>
            <a:xfrm flipH="false" flipV="false" rot="0">
              <a:off x="0" y="0"/>
              <a:ext cx="143099" cy="393779"/>
            </a:xfrm>
            <a:custGeom>
              <a:avLst/>
              <a:gdLst/>
              <a:ahLst/>
              <a:cxnLst/>
              <a:rect r="r" b="b" t="t" l="l"/>
              <a:pathLst>
                <a:path h="393779" w="143099">
                  <a:moveTo>
                    <a:pt x="0" y="0"/>
                  </a:moveTo>
                  <a:lnTo>
                    <a:pt x="143099" y="0"/>
                  </a:lnTo>
                  <a:lnTo>
                    <a:pt x="143099" y="393779"/>
                  </a:lnTo>
                  <a:lnTo>
                    <a:pt x="0" y="393779"/>
                  </a:lnTo>
                  <a:close/>
                </a:path>
              </a:pathLst>
            </a:custGeom>
            <a:solidFill>
              <a:srgbClr val="000000"/>
            </a:solidFill>
          </p:spPr>
        </p:sp>
        <p:sp>
          <p:nvSpPr>
            <p:cNvPr name="TextBox 61" id="61"/>
            <p:cNvSpPr txBox="true"/>
            <p:nvPr/>
          </p:nvSpPr>
          <p:spPr>
            <a:xfrm>
              <a:off x="0" y="-47625"/>
              <a:ext cx="143099" cy="441404"/>
            </a:xfrm>
            <a:prstGeom prst="rect">
              <a:avLst/>
            </a:prstGeom>
          </p:spPr>
          <p:txBody>
            <a:bodyPr anchor="ctr" rtlCol="false" tIns="50800" lIns="50800" bIns="50800" rIns="50800"/>
            <a:lstStyle/>
            <a:p>
              <a:pPr algn="ctr">
                <a:lnSpc>
                  <a:spcPts val="3360"/>
                </a:lnSpc>
              </a:pPr>
            </a:p>
          </p:txBody>
        </p:sp>
      </p:grpSp>
      <p:sp>
        <p:nvSpPr>
          <p:cNvPr name="Freeform 62" id="62"/>
          <p:cNvSpPr/>
          <p:nvPr/>
        </p:nvSpPr>
        <p:spPr>
          <a:xfrm flipH="false" flipV="false" rot="0">
            <a:off x="14229129" y="1799440"/>
            <a:ext cx="2839879" cy="4019511"/>
          </a:xfrm>
          <a:custGeom>
            <a:avLst/>
            <a:gdLst/>
            <a:ahLst/>
            <a:cxnLst/>
            <a:rect r="r" b="b" t="t" l="l"/>
            <a:pathLst>
              <a:path h="4019511" w="2839879">
                <a:moveTo>
                  <a:pt x="0" y="0"/>
                </a:moveTo>
                <a:lnTo>
                  <a:pt x="2839879" y="0"/>
                </a:lnTo>
                <a:lnTo>
                  <a:pt x="2839879" y="4019511"/>
                </a:lnTo>
                <a:lnTo>
                  <a:pt x="0" y="4019511"/>
                </a:lnTo>
                <a:lnTo>
                  <a:pt x="0" y="0"/>
                </a:lnTo>
                <a:close/>
              </a:path>
            </a:pathLst>
          </a:custGeom>
          <a:blipFill>
            <a:blip r:embed="rId4"/>
            <a:stretch>
              <a:fillRect l="-35795" t="-41854" r="-131209" b="0"/>
            </a:stretch>
          </a:blipFill>
        </p:spPr>
      </p:sp>
      <p:grpSp>
        <p:nvGrpSpPr>
          <p:cNvPr name="Group 63" id="63"/>
          <p:cNvGrpSpPr/>
          <p:nvPr/>
        </p:nvGrpSpPr>
        <p:grpSpPr>
          <a:xfrm rot="0">
            <a:off x="9584760" y="1777671"/>
            <a:ext cx="6951646" cy="6081605"/>
            <a:chOff x="0" y="0"/>
            <a:chExt cx="9268861" cy="8108807"/>
          </a:xfrm>
        </p:grpSpPr>
        <p:sp>
          <p:nvSpPr>
            <p:cNvPr name="Freeform 64" id="64"/>
            <p:cNvSpPr/>
            <p:nvPr/>
          </p:nvSpPr>
          <p:spPr>
            <a:xfrm flipH="false" flipV="false" rot="-5400000">
              <a:off x="2289538" y="3347706"/>
              <a:ext cx="1504238" cy="6083314"/>
            </a:xfrm>
            <a:custGeom>
              <a:avLst/>
              <a:gdLst/>
              <a:ahLst/>
              <a:cxnLst/>
              <a:rect r="r" b="b" t="t" l="l"/>
              <a:pathLst>
                <a:path h="6083314" w="1504238">
                  <a:moveTo>
                    <a:pt x="0" y="0"/>
                  </a:moveTo>
                  <a:lnTo>
                    <a:pt x="1504238" y="0"/>
                  </a:lnTo>
                  <a:lnTo>
                    <a:pt x="1504238" y="6083314"/>
                  </a:lnTo>
                  <a:lnTo>
                    <a:pt x="0" y="60833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65" id="65"/>
            <p:cNvGrpSpPr/>
            <p:nvPr/>
          </p:nvGrpSpPr>
          <p:grpSpPr>
            <a:xfrm rot="0">
              <a:off x="81900" y="20272"/>
              <a:ext cx="1160734" cy="5281644"/>
              <a:chOff x="0" y="0"/>
              <a:chExt cx="229281" cy="1043288"/>
            </a:xfrm>
          </p:grpSpPr>
          <p:sp>
            <p:nvSpPr>
              <p:cNvPr name="Freeform 66" id="66"/>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67" id="67"/>
              <p:cNvSpPr txBox="true"/>
              <p:nvPr/>
            </p:nvSpPr>
            <p:spPr>
              <a:xfrm>
                <a:off x="0" y="-47625"/>
                <a:ext cx="229281" cy="1090913"/>
              </a:xfrm>
              <a:prstGeom prst="rect">
                <a:avLst/>
              </a:prstGeom>
            </p:spPr>
            <p:txBody>
              <a:bodyPr anchor="ctr" rtlCol="false" tIns="50800" lIns="50800" bIns="50800" rIns="50800"/>
              <a:lstStyle/>
              <a:p>
                <a:pPr algn="ctr">
                  <a:lnSpc>
                    <a:spcPts val="3360"/>
                  </a:lnSpc>
                </a:pPr>
              </a:p>
            </p:txBody>
          </p:sp>
        </p:grpSp>
        <p:grpSp>
          <p:nvGrpSpPr>
            <p:cNvPr name="Group 68" id="68"/>
            <p:cNvGrpSpPr/>
            <p:nvPr/>
          </p:nvGrpSpPr>
          <p:grpSpPr>
            <a:xfrm rot="0">
              <a:off x="2555780" y="0"/>
              <a:ext cx="1160734" cy="5281644"/>
              <a:chOff x="0" y="0"/>
              <a:chExt cx="229281" cy="1043288"/>
            </a:xfrm>
          </p:grpSpPr>
          <p:sp>
            <p:nvSpPr>
              <p:cNvPr name="Freeform 69" id="69"/>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70" id="70"/>
              <p:cNvSpPr txBox="true"/>
              <p:nvPr/>
            </p:nvSpPr>
            <p:spPr>
              <a:xfrm>
                <a:off x="0" y="-47625"/>
                <a:ext cx="229281" cy="1090913"/>
              </a:xfrm>
              <a:prstGeom prst="rect">
                <a:avLst/>
              </a:prstGeom>
            </p:spPr>
            <p:txBody>
              <a:bodyPr anchor="ctr" rtlCol="false" tIns="50800" lIns="50800" bIns="50800" rIns="50800"/>
              <a:lstStyle/>
              <a:p>
                <a:pPr algn="ctr">
                  <a:lnSpc>
                    <a:spcPts val="3360"/>
                  </a:lnSpc>
                </a:pPr>
              </a:p>
            </p:txBody>
          </p:sp>
        </p:grpSp>
        <p:grpSp>
          <p:nvGrpSpPr>
            <p:cNvPr name="Group 71" id="71"/>
            <p:cNvGrpSpPr/>
            <p:nvPr/>
          </p:nvGrpSpPr>
          <p:grpSpPr>
            <a:xfrm rot="0">
              <a:off x="5024614" y="20272"/>
              <a:ext cx="1160734" cy="5281644"/>
              <a:chOff x="0" y="0"/>
              <a:chExt cx="229281" cy="1043288"/>
            </a:xfrm>
          </p:grpSpPr>
          <p:sp>
            <p:nvSpPr>
              <p:cNvPr name="Freeform 72" id="72"/>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73" id="73"/>
              <p:cNvSpPr txBox="true"/>
              <p:nvPr/>
            </p:nvSpPr>
            <p:spPr>
              <a:xfrm>
                <a:off x="0" y="-47625"/>
                <a:ext cx="229281" cy="1090913"/>
              </a:xfrm>
              <a:prstGeom prst="rect">
                <a:avLst/>
              </a:prstGeom>
            </p:spPr>
            <p:txBody>
              <a:bodyPr anchor="ctr" rtlCol="false" tIns="50800" lIns="50800" bIns="50800" rIns="50800"/>
              <a:lstStyle/>
              <a:p>
                <a:pPr algn="ctr">
                  <a:lnSpc>
                    <a:spcPts val="3360"/>
                  </a:lnSpc>
                </a:pPr>
              </a:p>
            </p:txBody>
          </p:sp>
        </p:grpSp>
        <p:sp>
          <p:nvSpPr>
            <p:cNvPr name="TextBox 74" id="74"/>
            <p:cNvSpPr txBox="true"/>
            <p:nvPr/>
          </p:nvSpPr>
          <p:spPr>
            <a:xfrm rot="0">
              <a:off x="150182" y="5399119"/>
              <a:ext cx="9118679" cy="466725"/>
            </a:xfrm>
            <a:prstGeom prst="rect">
              <a:avLst/>
            </a:prstGeom>
          </p:spPr>
          <p:txBody>
            <a:bodyPr anchor="t" rtlCol="false" tIns="0" lIns="0" bIns="0" rIns="0">
              <a:spAutoFit/>
            </a:bodyPr>
            <a:lstStyle/>
            <a:p>
              <a:pPr algn="l" marL="0" indent="0" lvl="0">
                <a:lnSpc>
                  <a:spcPts val="2758"/>
                </a:lnSpc>
              </a:pPr>
              <a:r>
                <a:rPr lang="en-US" b="true" sz="2298">
                  <a:solidFill>
                    <a:srgbClr val="0B0A0A"/>
                  </a:solidFill>
                  <a:latin typeface="TT Firs Neue Bold"/>
                  <a:ea typeface="TT Firs Neue Bold"/>
                  <a:cs typeface="TT Firs Neue Bold"/>
                  <a:sym typeface="TT Firs Neue Bold"/>
                </a:rPr>
                <a:t>Root                 3</a:t>
              </a:r>
              <a:r>
                <a:rPr lang="en-US" b="true" sz="2298">
                  <a:solidFill>
                    <a:srgbClr val="0B0A0A"/>
                  </a:solidFill>
                  <a:latin typeface="TT Firs Neue Bold"/>
                  <a:ea typeface="TT Firs Neue Bold"/>
                  <a:cs typeface="TT Firs Neue Bold"/>
                  <a:sym typeface="TT Firs Neue Bold"/>
                </a:rPr>
                <a:t>rd</a:t>
              </a:r>
              <a:r>
                <a:rPr lang="en-US" b="true" sz="2298">
                  <a:solidFill>
                    <a:srgbClr val="0B0A0A"/>
                  </a:solidFill>
                  <a:latin typeface="TT Firs Neue Bold"/>
                  <a:ea typeface="TT Firs Neue Bold"/>
                  <a:cs typeface="TT Firs Neue Bold"/>
                  <a:sym typeface="TT Firs Neue Bold"/>
                </a:rPr>
                <a:t>                  5</a:t>
              </a:r>
              <a:r>
                <a:rPr lang="en-US" b="true" sz="2298">
                  <a:solidFill>
                    <a:srgbClr val="0B0A0A"/>
                  </a:solidFill>
                  <a:latin typeface="TT Firs Neue Bold"/>
                  <a:ea typeface="TT Firs Neue Bold"/>
                  <a:cs typeface="TT Firs Neue Bold"/>
                  <a:sym typeface="TT Firs Neue Bold"/>
                </a:rPr>
                <a:t>th</a:t>
              </a:r>
              <a:r>
                <a:rPr lang="en-US" b="true" sz="2298">
                  <a:solidFill>
                    <a:srgbClr val="0B0A0A"/>
                  </a:solidFill>
                  <a:latin typeface="TT Firs Neue Bold"/>
                  <a:ea typeface="TT Firs Neue Bold"/>
                  <a:cs typeface="TT Firs Neue Bold"/>
                  <a:sym typeface="TT Firs Neue Bold"/>
                </a:rPr>
                <a:t> </a:t>
              </a:r>
            </a:p>
          </p:txBody>
        </p:sp>
        <p:sp>
          <p:nvSpPr>
            <p:cNvPr name="TextBox 75" id="75"/>
            <p:cNvSpPr txBox="true"/>
            <p:nvPr/>
          </p:nvSpPr>
          <p:spPr>
            <a:xfrm rot="0">
              <a:off x="2042871" y="7269257"/>
              <a:ext cx="2233882" cy="839549"/>
            </a:xfrm>
            <a:prstGeom prst="rect">
              <a:avLst/>
            </a:prstGeom>
          </p:spPr>
          <p:txBody>
            <a:bodyPr anchor="t" rtlCol="false" tIns="0" lIns="0" bIns="0" rIns="0">
              <a:spAutoFit/>
            </a:bodyPr>
            <a:lstStyle/>
            <a:p>
              <a:pPr algn="l" marL="0" indent="0" lvl="0">
                <a:lnSpc>
                  <a:spcPts val="5045"/>
                </a:lnSpc>
              </a:pPr>
              <a:r>
                <a:rPr lang="en-US" b="true" sz="4204">
                  <a:solidFill>
                    <a:srgbClr val="0B0A0A"/>
                  </a:solidFill>
                  <a:latin typeface="TT Firs Neue Bold"/>
                  <a:ea typeface="TT Firs Neue Bold"/>
                  <a:cs typeface="TT Firs Neue Bold"/>
                  <a:sym typeface="TT Firs Neue Bold"/>
                </a:rPr>
                <a:t>Triad</a:t>
              </a:r>
            </a:p>
          </p:txBody>
        </p:sp>
      </p:grpSp>
      <p:grpSp>
        <p:nvGrpSpPr>
          <p:cNvPr name="Group 76" id="76"/>
          <p:cNvGrpSpPr/>
          <p:nvPr/>
        </p:nvGrpSpPr>
        <p:grpSpPr>
          <a:xfrm rot="0">
            <a:off x="13867101" y="1777671"/>
            <a:ext cx="591101" cy="2031524"/>
            <a:chOff x="0" y="0"/>
            <a:chExt cx="155681" cy="535052"/>
          </a:xfrm>
        </p:grpSpPr>
        <p:sp>
          <p:nvSpPr>
            <p:cNvPr name="Freeform 77" id="77"/>
            <p:cNvSpPr/>
            <p:nvPr/>
          </p:nvSpPr>
          <p:spPr>
            <a:xfrm flipH="false" flipV="false" rot="0">
              <a:off x="0" y="0"/>
              <a:ext cx="155681" cy="535051"/>
            </a:xfrm>
            <a:custGeom>
              <a:avLst/>
              <a:gdLst/>
              <a:ahLst/>
              <a:cxnLst/>
              <a:rect r="r" b="b" t="t" l="l"/>
              <a:pathLst>
                <a:path h="535051" w="155681">
                  <a:moveTo>
                    <a:pt x="0" y="0"/>
                  </a:moveTo>
                  <a:lnTo>
                    <a:pt x="155681" y="0"/>
                  </a:lnTo>
                  <a:lnTo>
                    <a:pt x="155681" y="535051"/>
                  </a:lnTo>
                  <a:lnTo>
                    <a:pt x="0" y="535051"/>
                  </a:lnTo>
                  <a:close/>
                </a:path>
              </a:pathLst>
            </a:custGeom>
            <a:solidFill>
              <a:srgbClr val="000000"/>
            </a:solidFill>
          </p:spPr>
        </p:sp>
        <p:sp>
          <p:nvSpPr>
            <p:cNvPr name="TextBox 78" id="78"/>
            <p:cNvSpPr txBox="true"/>
            <p:nvPr/>
          </p:nvSpPr>
          <p:spPr>
            <a:xfrm>
              <a:off x="0" y="-47625"/>
              <a:ext cx="155681" cy="582677"/>
            </a:xfrm>
            <a:prstGeom prst="rect">
              <a:avLst/>
            </a:prstGeom>
          </p:spPr>
          <p:txBody>
            <a:bodyPr anchor="ctr" rtlCol="false" tIns="50800" lIns="50800" bIns="50800" rIns="50800"/>
            <a:lstStyle/>
            <a:p>
              <a:pPr algn="ctr">
                <a:lnSpc>
                  <a:spcPts val="3360"/>
                </a:lnSpc>
              </a:pPr>
            </a:p>
          </p:txBody>
        </p:sp>
      </p:grpSp>
      <p:grpSp>
        <p:nvGrpSpPr>
          <p:cNvPr name="Group 79" id="79"/>
          <p:cNvGrpSpPr/>
          <p:nvPr/>
        </p:nvGrpSpPr>
        <p:grpSpPr>
          <a:xfrm rot="0">
            <a:off x="10129383" y="1799440"/>
            <a:ext cx="543329" cy="2098786"/>
            <a:chOff x="0" y="0"/>
            <a:chExt cx="143099" cy="552767"/>
          </a:xfrm>
        </p:grpSpPr>
        <p:sp>
          <p:nvSpPr>
            <p:cNvPr name="Freeform 80" id="80"/>
            <p:cNvSpPr/>
            <p:nvPr/>
          </p:nvSpPr>
          <p:spPr>
            <a:xfrm flipH="false" flipV="false" rot="0">
              <a:off x="0" y="0"/>
              <a:ext cx="143099" cy="552767"/>
            </a:xfrm>
            <a:custGeom>
              <a:avLst/>
              <a:gdLst/>
              <a:ahLst/>
              <a:cxnLst/>
              <a:rect r="r" b="b" t="t" l="l"/>
              <a:pathLst>
                <a:path h="552767" w="143099">
                  <a:moveTo>
                    <a:pt x="0" y="0"/>
                  </a:moveTo>
                  <a:lnTo>
                    <a:pt x="143099" y="0"/>
                  </a:lnTo>
                  <a:lnTo>
                    <a:pt x="143099" y="552767"/>
                  </a:lnTo>
                  <a:lnTo>
                    <a:pt x="0" y="552767"/>
                  </a:lnTo>
                  <a:close/>
                </a:path>
              </a:pathLst>
            </a:custGeom>
            <a:solidFill>
              <a:srgbClr val="000000"/>
            </a:solidFill>
          </p:spPr>
        </p:sp>
        <p:sp>
          <p:nvSpPr>
            <p:cNvPr name="TextBox 81" id="81"/>
            <p:cNvSpPr txBox="true"/>
            <p:nvPr/>
          </p:nvSpPr>
          <p:spPr>
            <a:xfrm>
              <a:off x="0" y="-47625"/>
              <a:ext cx="143099" cy="600392"/>
            </a:xfrm>
            <a:prstGeom prst="rect">
              <a:avLst/>
            </a:prstGeom>
          </p:spPr>
          <p:txBody>
            <a:bodyPr anchor="ctr" rtlCol="false" tIns="50800" lIns="50800" bIns="50800" rIns="50800"/>
            <a:lstStyle/>
            <a:p>
              <a:pPr algn="ctr">
                <a:lnSpc>
                  <a:spcPts val="3360"/>
                </a:lnSpc>
              </a:pPr>
            </a:p>
          </p:txBody>
        </p:sp>
      </p:grpSp>
      <p:grpSp>
        <p:nvGrpSpPr>
          <p:cNvPr name="Group 82" id="82"/>
          <p:cNvGrpSpPr/>
          <p:nvPr/>
        </p:nvGrpSpPr>
        <p:grpSpPr>
          <a:xfrm rot="0">
            <a:off x="14953503" y="1777671"/>
            <a:ext cx="591101" cy="1495130"/>
            <a:chOff x="0" y="0"/>
            <a:chExt cx="155681" cy="393779"/>
          </a:xfrm>
        </p:grpSpPr>
        <p:sp>
          <p:nvSpPr>
            <p:cNvPr name="Freeform 83" id="83"/>
            <p:cNvSpPr/>
            <p:nvPr/>
          </p:nvSpPr>
          <p:spPr>
            <a:xfrm flipH="false" flipV="false" rot="0">
              <a:off x="0" y="0"/>
              <a:ext cx="155681" cy="393779"/>
            </a:xfrm>
            <a:custGeom>
              <a:avLst/>
              <a:gdLst/>
              <a:ahLst/>
              <a:cxnLst/>
              <a:rect r="r" b="b" t="t" l="l"/>
              <a:pathLst>
                <a:path h="393779" w="155681">
                  <a:moveTo>
                    <a:pt x="0" y="0"/>
                  </a:moveTo>
                  <a:lnTo>
                    <a:pt x="155681" y="0"/>
                  </a:lnTo>
                  <a:lnTo>
                    <a:pt x="155681" y="393779"/>
                  </a:lnTo>
                  <a:lnTo>
                    <a:pt x="0" y="393779"/>
                  </a:lnTo>
                  <a:close/>
                </a:path>
              </a:pathLst>
            </a:custGeom>
            <a:solidFill>
              <a:srgbClr val="000000"/>
            </a:solidFill>
          </p:spPr>
        </p:sp>
        <p:sp>
          <p:nvSpPr>
            <p:cNvPr name="TextBox 84" id="84"/>
            <p:cNvSpPr txBox="true"/>
            <p:nvPr/>
          </p:nvSpPr>
          <p:spPr>
            <a:xfrm>
              <a:off x="0" y="-47625"/>
              <a:ext cx="155681" cy="441404"/>
            </a:xfrm>
            <a:prstGeom prst="rect">
              <a:avLst/>
            </a:prstGeom>
          </p:spPr>
          <p:txBody>
            <a:bodyPr anchor="ctr" rtlCol="false" tIns="50800" lIns="50800" bIns="50800" rIns="50800"/>
            <a:lstStyle/>
            <a:p>
              <a:pPr algn="ctr">
                <a:lnSpc>
                  <a:spcPts val="3360"/>
                </a:lnSpc>
              </a:pPr>
            </a:p>
          </p:txBody>
        </p:sp>
      </p:grpSp>
      <p:grpSp>
        <p:nvGrpSpPr>
          <p:cNvPr name="Group 85" id="85"/>
          <p:cNvGrpSpPr/>
          <p:nvPr/>
        </p:nvGrpSpPr>
        <p:grpSpPr>
          <a:xfrm rot="0">
            <a:off x="12218982" y="1785273"/>
            <a:ext cx="591101" cy="790385"/>
            <a:chOff x="0" y="0"/>
            <a:chExt cx="155681" cy="208167"/>
          </a:xfrm>
        </p:grpSpPr>
        <p:sp>
          <p:nvSpPr>
            <p:cNvPr name="Freeform 86" id="86"/>
            <p:cNvSpPr/>
            <p:nvPr/>
          </p:nvSpPr>
          <p:spPr>
            <a:xfrm flipH="false" flipV="false" rot="0">
              <a:off x="0" y="0"/>
              <a:ext cx="155681" cy="208167"/>
            </a:xfrm>
            <a:custGeom>
              <a:avLst/>
              <a:gdLst/>
              <a:ahLst/>
              <a:cxnLst/>
              <a:rect r="r" b="b" t="t" l="l"/>
              <a:pathLst>
                <a:path h="208167" w="155681">
                  <a:moveTo>
                    <a:pt x="0" y="0"/>
                  </a:moveTo>
                  <a:lnTo>
                    <a:pt x="155681" y="0"/>
                  </a:lnTo>
                  <a:lnTo>
                    <a:pt x="155681" y="208167"/>
                  </a:lnTo>
                  <a:lnTo>
                    <a:pt x="0" y="208167"/>
                  </a:lnTo>
                  <a:close/>
                </a:path>
              </a:pathLst>
            </a:custGeom>
            <a:solidFill>
              <a:srgbClr val="000000"/>
            </a:solidFill>
          </p:spPr>
        </p:sp>
        <p:sp>
          <p:nvSpPr>
            <p:cNvPr name="TextBox 87" id="87"/>
            <p:cNvSpPr txBox="true"/>
            <p:nvPr/>
          </p:nvSpPr>
          <p:spPr>
            <a:xfrm>
              <a:off x="0" y="-47625"/>
              <a:ext cx="155681" cy="255792"/>
            </a:xfrm>
            <a:prstGeom prst="rect">
              <a:avLst/>
            </a:prstGeom>
          </p:spPr>
          <p:txBody>
            <a:bodyPr anchor="ctr" rtlCol="false" tIns="50800" lIns="50800" bIns="50800" rIns="50800"/>
            <a:lstStyle/>
            <a:p>
              <a:pPr algn="ctr">
                <a:lnSpc>
                  <a:spcPts val="3360"/>
                </a:lnSpc>
              </a:pPr>
            </a:p>
          </p:txBody>
        </p:sp>
      </p:grpSp>
      <p:grpSp>
        <p:nvGrpSpPr>
          <p:cNvPr name="Group 88" id="88"/>
          <p:cNvGrpSpPr/>
          <p:nvPr/>
        </p:nvGrpSpPr>
        <p:grpSpPr>
          <a:xfrm rot="0">
            <a:off x="16657143" y="1799440"/>
            <a:ext cx="411864" cy="1580770"/>
            <a:chOff x="0" y="0"/>
            <a:chExt cx="108475" cy="416335"/>
          </a:xfrm>
        </p:grpSpPr>
        <p:sp>
          <p:nvSpPr>
            <p:cNvPr name="Freeform 89" id="89"/>
            <p:cNvSpPr/>
            <p:nvPr/>
          </p:nvSpPr>
          <p:spPr>
            <a:xfrm flipH="false" flipV="false" rot="0">
              <a:off x="0" y="0"/>
              <a:ext cx="108475" cy="416335"/>
            </a:xfrm>
            <a:custGeom>
              <a:avLst/>
              <a:gdLst/>
              <a:ahLst/>
              <a:cxnLst/>
              <a:rect r="r" b="b" t="t" l="l"/>
              <a:pathLst>
                <a:path h="416335" w="108475">
                  <a:moveTo>
                    <a:pt x="0" y="0"/>
                  </a:moveTo>
                  <a:lnTo>
                    <a:pt x="108475" y="0"/>
                  </a:lnTo>
                  <a:lnTo>
                    <a:pt x="108475" y="416335"/>
                  </a:lnTo>
                  <a:lnTo>
                    <a:pt x="0" y="416335"/>
                  </a:lnTo>
                  <a:close/>
                </a:path>
              </a:pathLst>
            </a:custGeom>
            <a:solidFill>
              <a:srgbClr val="000000"/>
            </a:solidFill>
          </p:spPr>
        </p:sp>
        <p:sp>
          <p:nvSpPr>
            <p:cNvPr name="TextBox 90" id="90"/>
            <p:cNvSpPr txBox="true"/>
            <p:nvPr/>
          </p:nvSpPr>
          <p:spPr>
            <a:xfrm>
              <a:off x="0" y="-47625"/>
              <a:ext cx="108475" cy="463960"/>
            </a:xfrm>
            <a:prstGeom prst="rect">
              <a:avLst/>
            </a:prstGeom>
          </p:spPr>
          <p:txBody>
            <a:bodyPr anchor="ctr" rtlCol="false" tIns="50800" lIns="50800" bIns="50800" rIns="50800"/>
            <a:lstStyle/>
            <a:p>
              <a:pPr algn="ctr">
                <a:lnSpc>
                  <a:spcPts val="3360"/>
                </a:lnSpc>
              </a:pPr>
            </a:p>
          </p:txBody>
        </p:sp>
      </p:grpSp>
      <p:grpSp>
        <p:nvGrpSpPr>
          <p:cNvPr name="Group 91" id="91"/>
          <p:cNvGrpSpPr/>
          <p:nvPr/>
        </p:nvGrpSpPr>
        <p:grpSpPr>
          <a:xfrm rot="0">
            <a:off x="12228507" y="1785273"/>
            <a:ext cx="134494" cy="2112952"/>
            <a:chOff x="0" y="0"/>
            <a:chExt cx="35422" cy="556498"/>
          </a:xfrm>
        </p:grpSpPr>
        <p:sp>
          <p:nvSpPr>
            <p:cNvPr name="Freeform 92" id="92"/>
            <p:cNvSpPr/>
            <p:nvPr/>
          </p:nvSpPr>
          <p:spPr>
            <a:xfrm flipH="false" flipV="false" rot="0">
              <a:off x="0" y="0"/>
              <a:ext cx="35422" cy="556498"/>
            </a:xfrm>
            <a:custGeom>
              <a:avLst/>
              <a:gdLst/>
              <a:ahLst/>
              <a:cxnLst/>
              <a:rect r="r" b="b" t="t" l="l"/>
              <a:pathLst>
                <a:path h="556498" w="35422">
                  <a:moveTo>
                    <a:pt x="0" y="0"/>
                  </a:moveTo>
                  <a:lnTo>
                    <a:pt x="35422" y="0"/>
                  </a:lnTo>
                  <a:lnTo>
                    <a:pt x="35422" y="556498"/>
                  </a:lnTo>
                  <a:lnTo>
                    <a:pt x="0" y="556498"/>
                  </a:lnTo>
                  <a:close/>
                </a:path>
              </a:pathLst>
            </a:custGeom>
            <a:solidFill>
              <a:srgbClr val="000000"/>
            </a:solidFill>
          </p:spPr>
        </p:sp>
        <p:sp>
          <p:nvSpPr>
            <p:cNvPr name="TextBox 93" id="93"/>
            <p:cNvSpPr txBox="true"/>
            <p:nvPr/>
          </p:nvSpPr>
          <p:spPr>
            <a:xfrm>
              <a:off x="0" y="-47625"/>
              <a:ext cx="35422" cy="604123"/>
            </a:xfrm>
            <a:prstGeom prst="rect">
              <a:avLst/>
            </a:prstGeom>
          </p:spPr>
          <p:txBody>
            <a:bodyPr anchor="ctr" rtlCol="false" tIns="50800" lIns="50800" bIns="50800" rIns="50800"/>
            <a:lstStyle/>
            <a:p>
              <a:pPr algn="ctr">
                <a:lnSpc>
                  <a:spcPts val="3360"/>
                </a:lnSpc>
              </a:pPr>
            </a:p>
          </p:txBody>
        </p:sp>
      </p:grpSp>
      <p:grpSp>
        <p:nvGrpSpPr>
          <p:cNvPr name="Group 94" id="94"/>
          <p:cNvGrpSpPr/>
          <p:nvPr/>
        </p:nvGrpSpPr>
        <p:grpSpPr>
          <a:xfrm rot="0">
            <a:off x="11189878" y="1792357"/>
            <a:ext cx="543329" cy="2098786"/>
            <a:chOff x="0" y="0"/>
            <a:chExt cx="143099" cy="552767"/>
          </a:xfrm>
        </p:grpSpPr>
        <p:sp>
          <p:nvSpPr>
            <p:cNvPr name="Freeform 95" id="95"/>
            <p:cNvSpPr/>
            <p:nvPr/>
          </p:nvSpPr>
          <p:spPr>
            <a:xfrm flipH="false" flipV="false" rot="0">
              <a:off x="0" y="0"/>
              <a:ext cx="143099" cy="552767"/>
            </a:xfrm>
            <a:custGeom>
              <a:avLst/>
              <a:gdLst/>
              <a:ahLst/>
              <a:cxnLst/>
              <a:rect r="r" b="b" t="t" l="l"/>
              <a:pathLst>
                <a:path h="552767" w="143099">
                  <a:moveTo>
                    <a:pt x="0" y="0"/>
                  </a:moveTo>
                  <a:lnTo>
                    <a:pt x="143099" y="0"/>
                  </a:lnTo>
                  <a:lnTo>
                    <a:pt x="143099" y="552767"/>
                  </a:lnTo>
                  <a:lnTo>
                    <a:pt x="0" y="552767"/>
                  </a:lnTo>
                  <a:close/>
                </a:path>
              </a:pathLst>
            </a:custGeom>
            <a:solidFill>
              <a:srgbClr val="000000"/>
            </a:solidFill>
          </p:spPr>
        </p:sp>
        <p:sp>
          <p:nvSpPr>
            <p:cNvPr name="TextBox 96" id="96"/>
            <p:cNvSpPr txBox="true"/>
            <p:nvPr/>
          </p:nvSpPr>
          <p:spPr>
            <a:xfrm>
              <a:off x="0" y="-47625"/>
              <a:ext cx="143099" cy="600392"/>
            </a:xfrm>
            <a:prstGeom prst="rect">
              <a:avLst/>
            </a:prstGeom>
          </p:spPr>
          <p:txBody>
            <a:bodyPr anchor="ctr" rtlCol="false" tIns="50800" lIns="50800" bIns="50800" rIns="50800"/>
            <a:lstStyle/>
            <a:p>
              <a:pPr algn="ctr">
                <a:lnSpc>
                  <a:spcPts val="3360"/>
                </a:lnSpc>
              </a:pPr>
            </a:p>
          </p:txBody>
        </p:sp>
      </p:grpSp>
      <p:grpSp>
        <p:nvGrpSpPr>
          <p:cNvPr name="Group 97" id="97"/>
          <p:cNvGrpSpPr/>
          <p:nvPr/>
        </p:nvGrpSpPr>
        <p:grpSpPr>
          <a:xfrm rot="0">
            <a:off x="14963036" y="9446219"/>
            <a:ext cx="3324964" cy="840781"/>
            <a:chOff x="0" y="0"/>
            <a:chExt cx="875711" cy="221440"/>
          </a:xfrm>
        </p:grpSpPr>
        <p:sp>
          <p:nvSpPr>
            <p:cNvPr name="Freeform 98" id="98"/>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99" id="99"/>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100" id="100"/>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5-10</a:t>
            </a:r>
          </a:p>
        </p:txBody>
      </p:sp>
      <p:grpSp>
        <p:nvGrpSpPr>
          <p:cNvPr name="Group 101" id="101"/>
          <p:cNvGrpSpPr/>
          <p:nvPr/>
        </p:nvGrpSpPr>
        <p:grpSpPr>
          <a:xfrm rot="0">
            <a:off x="12539244" y="4236461"/>
            <a:ext cx="541678" cy="726603"/>
            <a:chOff x="0" y="0"/>
            <a:chExt cx="142664" cy="191369"/>
          </a:xfrm>
        </p:grpSpPr>
        <p:sp>
          <p:nvSpPr>
            <p:cNvPr name="Freeform 102" id="102"/>
            <p:cNvSpPr/>
            <p:nvPr/>
          </p:nvSpPr>
          <p:spPr>
            <a:xfrm flipH="false" flipV="false" rot="0">
              <a:off x="0" y="0"/>
              <a:ext cx="142664" cy="191369"/>
            </a:xfrm>
            <a:custGeom>
              <a:avLst/>
              <a:gdLst/>
              <a:ahLst/>
              <a:cxnLst/>
              <a:rect r="r" b="b" t="t" l="l"/>
              <a:pathLst>
                <a:path h="191369" w="142664">
                  <a:moveTo>
                    <a:pt x="0" y="0"/>
                  </a:moveTo>
                  <a:lnTo>
                    <a:pt x="142664" y="0"/>
                  </a:lnTo>
                  <a:lnTo>
                    <a:pt x="142664" y="191369"/>
                  </a:lnTo>
                  <a:lnTo>
                    <a:pt x="0" y="191369"/>
                  </a:lnTo>
                  <a:close/>
                </a:path>
              </a:pathLst>
            </a:custGeom>
            <a:solidFill>
              <a:srgbClr val="FEFEFE"/>
            </a:solidFill>
          </p:spPr>
        </p:sp>
        <p:sp>
          <p:nvSpPr>
            <p:cNvPr name="TextBox 103" id="103"/>
            <p:cNvSpPr txBox="true"/>
            <p:nvPr/>
          </p:nvSpPr>
          <p:spPr>
            <a:xfrm>
              <a:off x="0" y="-47625"/>
              <a:ext cx="142664" cy="238994"/>
            </a:xfrm>
            <a:prstGeom prst="rect">
              <a:avLst/>
            </a:prstGeom>
          </p:spPr>
          <p:txBody>
            <a:bodyPr anchor="ctr" rtlCol="false" tIns="50800" lIns="50800" bIns="50800" rIns="50800"/>
            <a:lstStyle/>
            <a:p>
              <a:pPr algn="ctr">
                <a:lnSpc>
                  <a:spcPts val="3360"/>
                </a:lnSpc>
              </a:pPr>
            </a:p>
          </p:txBody>
        </p:sp>
      </p:gr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TextBox 10" id="10"/>
          <p:cNvSpPr txBox="true"/>
          <p:nvPr/>
        </p:nvSpPr>
        <p:spPr>
          <a:xfrm rot="0">
            <a:off x="812901" y="123992"/>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Revision</a:t>
            </a:r>
          </a:p>
        </p:txBody>
      </p:sp>
      <p:grpSp>
        <p:nvGrpSpPr>
          <p:cNvPr name="Group 11" id="11"/>
          <p:cNvGrpSpPr/>
          <p:nvPr/>
        </p:nvGrpSpPr>
        <p:grpSpPr>
          <a:xfrm rot="0">
            <a:off x="14963036" y="9446219"/>
            <a:ext cx="3324964" cy="840781"/>
            <a:chOff x="0" y="0"/>
            <a:chExt cx="875711" cy="221440"/>
          </a:xfrm>
        </p:grpSpPr>
        <p:sp>
          <p:nvSpPr>
            <p:cNvPr name="Freeform 12" id="12"/>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3" id="13"/>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11-20</a:t>
            </a:r>
          </a:p>
        </p:txBody>
      </p:sp>
      <p:sp>
        <p:nvSpPr>
          <p:cNvPr name="Freeform 15" id="15"/>
          <p:cNvSpPr/>
          <p:nvPr/>
        </p:nvSpPr>
        <p:spPr>
          <a:xfrm flipH="false" flipV="false" rot="0">
            <a:off x="4586241" y="1341170"/>
            <a:ext cx="9115519" cy="7604659"/>
          </a:xfrm>
          <a:custGeom>
            <a:avLst/>
            <a:gdLst/>
            <a:ahLst/>
            <a:cxnLst/>
            <a:rect r="r" b="b" t="t" l="l"/>
            <a:pathLst>
              <a:path h="7604659" w="9115519">
                <a:moveTo>
                  <a:pt x="0" y="0"/>
                </a:moveTo>
                <a:lnTo>
                  <a:pt x="9115518" y="0"/>
                </a:lnTo>
                <a:lnTo>
                  <a:pt x="9115518" y="7604660"/>
                </a:lnTo>
                <a:lnTo>
                  <a:pt x="0" y="7604660"/>
                </a:lnTo>
                <a:lnTo>
                  <a:pt x="0" y="0"/>
                </a:lnTo>
                <a:close/>
              </a:path>
            </a:pathLst>
          </a:custGeom>
          <a:blipFill>
            <a:blip r:embed="rId4"/>
            <a:stretch>
              <a:fillRect l="0" t="0" r="0" b="0"/>
            </a:stretch>
          </a:blipFill>
        </p:spPr>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aphicFrame>
        <p:nvGraphicFramePr>
          <p:cNvPr name="Object 10" id="10"/>
          <p:cNvGraphicFramePr/>
          <p:nvPr/>
        </p:nvGraphicFramePr>
        <p:xfrm>
          <a:off x="1306552" y="2808398"/>
          <a:ext cx="16230600" cy="6230062"/>
        </p:xfrm>
        <a:graphic>
          <a:graphicData uri="http://schemas.openxmlformats.org/presentationml/2006/ole">
            <p:oleObj imgW="19469100" imgH="9474200" r:id="rId5" progId="Excel.Sheet.12" name="Worksheet">
              <p:embed/>
              <p:pic>
                <p:nvPicPr>
                  <p:cNvPr name="" id="0"/>
                  <p:cNvPicPr/>
                  <p:nvPr/>
                </p:nvPicPr>
                <p:blipFill>
                  <a:blip r:embed="rId4"/>
                  <a:stretch>
                    <a:fillRect/>
                  </a:stretch>
                </p:blipFill>
                <p:spPr>
                  <a:xfrm>
                    <a:off x="1270000" y="1270000"/>
                    <a:ext cx="1270000" cy="1270000"/>
                  </a:xfrm>
                  <a:prstGeom prst="rect"/>
                </p:spPr>
              </p:pic>
            </p:oleObj>
          </a:graphicData>
        </a:graphic>
      </p:graphicFrame>
      <p:grpSp>
        <p:nvGrpSpPr>
          <p:cNvPr name="Group 11" id="11"/>
          <p:cNvGrpSpPr/>
          <p:nvPr/>
        </p:nvGrpSpPr>
        <p:grpSpPr>
          <a:xfrm rot="0">
            <a:off x="11341279" y="2808398"/>
            <a:ext cx="5918021" cy="7267236"/>
            <a:chOff x="0" y="0"/>
            <a:chExt cx="1558656" cy="1914005"/>
          </a:xfrm>
        </p:grpSpPr>
        <p:sp>
          <p:nvSpPr>
            <p:cNvPr name="Freeform 12" id="12"/>
            <p:cNvSpPr/>
            <p:nvPr/>
          </p:nvSpPr>
          <p:spPr>
            <a:xfrm flipH="false" flipV="false" rot="0">
              <a:off x="0" y="0"/>
              <a:ext cx="1558656" cy="1914005"/>
            </a:xfrm>
            <a:custGeom>
              <a:avLst/>
              <a:gdLst/>
              <a:ahLst/>
              <a:cxnLst/>
              <a:rect r="r" b="b" t="t" l="l"/>
              <a:pathLst>
                <a:path h="1914005" w="1558656">
                  <a:moveTo>
                    <a:pt x="0" y="0"/>
                  </a:moveTo>
                  <a:lnTo>
                    <a:pt x="1558656" y="0"/>
                  </a:lnTo>
                  <a:lnTo>
                    <a:pt x="1558656" y="1914005"/>
                  </a:lnTo>
                  <a:lnTo>
                    <a:pt x="0" y="1914005"/>
                  </a:lnTo>
                  <a:close/>
                </a:path>
              </a:pathLst>
            </a:custGeom>
            <a:solidFill>
              <a:srgbClr val="B0B3BE"/>
            </a:solidFill>
          </p:spPr>
        </p:sp>
        <p:sp>
          <p:nvSpPr>
            <p:cNvPr name="TextBox 13" id="13"/>
            <p:cNvSpPr txBox="true"/>
            <p:nvPr/>
          </p:nvSpPr>
          <p:spPr>
            <a:xfrm>
              <a:off x="0" y="-47625"/>
              <a:ext cx="1558656" cy="1961630"/>
            </a:xfrm>
            <a:prstGeom prst="rect">
              <a:avLst/>
            </a:prstGeom>
          </p:spPr>
          <p:txBody>
            <a:bodyPr anchor="ctr" rtlCol="false" tIns="50800" lIns="50800" bIns="50800" rIns="50800"/>
            <a:lstStyle/>
            <a:p>
              <a:pPr algn="ctr">
                <a:lnSpc>
                  <a:spcPts val="3360"/>
                </a:lnSpc>
              </a:pPr>
            </a:p>
          </p:txBody>
        </p:sp>
      </p:grpSp>
      <p:sp>
        <p:nvSpPr>
          <p:cNvPr name="Freeform 14" id="14"/>
          <p:cNvSpPr/>
          <p:nvPr/>
        </p:nvSpPr>
        <p:spPr>
          <a:xfrm flipH="false" flipV="false" rot="0">
            <a:off x="11669670" y="3392524"/>
            <a:ext cx="5088916" cy="4023858"/>
          </a:xfrm>
          <a:custGeom>
            <a:avLst/>
            <a:gdLst/>
            <a:ahLst/>
            <a:cxnLst/>
            <a:rect r="r" b="b" t="t" l="l"/>
            <a:pathLst>
              <a:path h="4023858" w="5088916">
                <a:moveTo>
                  <a:pt x="0" y="0"/>
                </a:moveTo>
                <a:lnTo>
                  <a:pt x="5088916" y="0"/>
                </a:lnTo>
                <a:lnTo>
                  <a:pt x="5088916" y="4023857"/>
                </a:lnTo>
                <a:lnTo>
                  <a:pt x="0" y="4023857"/>
                </a:lnTo>
                <a:lnTo>
                  <a:pt x="0" y="0"/>
                </a:lnTo>
                <a:close/>
              </a:path>
            </a:pathLst>
          </a:custGeom>
          <a:blipFill>
            <a:blip r:embed="rId6"/>
            <a:stretch>
              <a:fillRect l="-64393" t="-51046" r="-4716" b="0"/>
            </a:stretch>
          </a:blipFill>
        </p:spPr>
      </p:sp>
      <p:sp>
        <p:nvSpPr>
          <p:cNvPr name="TextBox 15" id="15"/>
          <p:cNvSpPr txBox="true"/>
          <p:nvPr/>
        </p:nvSpPr>
        <p:spPr>
          <a:xfrm rot="0">
            <a:off x="812901" y="8801100"/>
            <a:ext cx="10252135" cy="1381125"/>
          </a:xfrm>
          <a:prstGeom prst="rect">
            <a:avLst/>
          </a:prstGeom>
        </p:spPr>
        <p:txBody>
          <a:bodyPr anchor="t" rtlCol="false" tIns="0" lIns="0" bIns="0" rIns="0">
            <a:spAutoFit/>
          </a:bodyPr>
          <a:lstStyle/>
          <a:p>
            <a:pPr algn="l">
              <a:lnSpc>
                <a:spcPts val="2758"/>
              </a:lnSpc>
            </a:pPr>
            <a:r>
              <a:rPr lang="en-US" sz="2298">
                <a:solidFill>
                  <a:srgbClr val="0B0A0A"/>
                </a:solidFill>
                <a:latin typeface="TT Firs Neue"/>
                <a:ea typeface="TT Firs Neue"/>
                <a:cs typeface="TT Firs Neue"/>
                <a:sym typeface="TT Firs Neue"/>
              </a:rPr>
              <a:t>You can build a triad on every note of the C major scale. All of these chords use only white notes because C major has no sharps or flats.</a:t>
            </a:r>
          </a:p>
          <a:p>
            <a:pPr algn="l">
              <a:lnSpc>
                <a:spcPts val="2758"/>
              </a:lnSpc>
            </a:pPr>
          </a:p>
          <a:p>
            <a:pPr algn="l" marL="0" indent="0" lvl="0">
              <a:lnSpc>
                <a:spcPts val="2758"/>
              </a:lnSpc>
            </a:pPr>
            <a:r>
              <a:rPr lang="en-US" sz="2298">
                <a:solidFill>
                  <a:srgbClr val="0B0A0A"/>
                </a:solidFill>
                <a:latin typeface="TT Firs Neue"/>
                <a:ea typeface="TT Firs Neue"/>
                <a:cs typeface="TT Firs Neue"/>
                <a:sym typeface="TT Firs Neue"/>
              </a:rPr>
              <a:t>These 7 </a:t>
            </a:r>
            <a:r>
              <a:rPr lang="en-US" sz="2298">
                <a:solidFill>
                  <a:srgbClr val="0B0A0A"/>
                </a:solidFill>
                <a:latin typeface="TT Firs Neue"/>
                <a:ea typeface="TT Firs Neue"/>
                <a:cs typeface="TT Firs Neue"/>
                <a:sym typeface="TT Firs Neue"/>
              </a:rPr>
              <a:t>c</a:t>
            </a:r>
            <a:r>
              <a:rPr lang="en-US" sz="2298">
                <a:solidFill>
                  <a:srgbClr val="0B0A0A"/>
                </a:solidFill>
                <a:latin typeface="TT Firs Neue"/>
                <a:ea typeface="TT Firs Neue"/>
                <a:cs typeface="TT Firs Neue"/>
                <a:sym typeface="TT Firs Neue"/>
              </a:rPr>
              <a:t>ho</a:t>
            </a:r>
            <a:r>
              <a:rPr lang="en-US" sz="2298">
                <a:solidFill>
                  <a:srgbClr val="0B0A0A"/>
                </a:solidFill>
                <a:latin typeface="TT Firs Neue"/>
                <a:ea typeface="TT Firs Neue"/>
                <a:cs typeface="TT Firs Neue"/>
                <a:sym typeface="TT Firs Neue"/>
              </a:rPr>
              <a:t>rd</a:t>
            </a:r>
            <a:r>
              <a:rPr lang="en-US" sz="2298">
                <a:solidFill>
                  <a:srgbClr val="0B0A0A"/>
                </a:solidFill>
                <a:latin typeface="TT Firs Neue"/>
                <a:ea typeface="TT Firs Neue"/>
                <a:cs typeface="TT Firs Neue"/>
                <a:sym typeface="TT Firs Neue"/>
              </a:rPr>
              <a:t>s are the building blocks of thousands of songs.</a:t>
            </a:r>
          </a:p>
        </p:txBody>
      </p:sp>
      <p:sp>
        <p:nvSpPr>
          <p:cNvPr name="TextBox 16" id="16"/>
          <p:cNvSpPr txBox="true"/>
          <p:nvPr/>
        </p:nvSpPr>
        <p:spPr>
          <a:xfrm rot="0">
            <a:off x="812901" y="123992"/>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The Triads in a Major Scale</a:t>
            </a:r>
          </a:p>
        </p:txBody>
      </p:sp>
      <p:sp>
        <p:nvSpPr>
          <p:cNvPr name="TextBox 17" id="17"/>
          <p:cNvSpPr txBox="true"/>
          <p:nvPr/>
        </p:nvSpPr>
        <p:spPr>
          <a:xfrm rot="0">
            <a:off x="812901" y="1586383"/>
            <a:ext cx="16877656" cy="695325"/>
          </a:xfrm>
          <a:prstGeom prst="rect">
            <a:avLst/>
          </a:prstGeom>
        </p:spPr>
        <p:txBody>
          <a:bodyPr anchor="t" rtlCol="false" tIns="0" lIns="0" bIns="0" rIns="0">
            <a:spAutoFit/>
          </a:bodyPr>
          <a:lstStyle/>
          <a:p>
            <a:pPr algn="l" marL="0" indent="0" lvl="0">
              <a:lnSpc>
                <a:spcPts val="2758"/>
              </a:lnSpc>
            </a:pPr>
            <a:r>
              <a:rPr lang="en-US" sz="2298">
                <a:solidFill>
                  <a:srgbClr val="0B0A0A"/>
                </a:solidFill>
                <a:latin typeface="TT Firs Neue"/>
                <a:ea typeface="TT Firs Neue"/>
                <a:cs typeface="TT Firs Neue"/>
                <a:sym typeface="TT Firs Neue"/>
              </a:rPr>
              <a:t>In every maj</a:t>
            </a:r>
            <a:r>
              <a:rPr lang="en-US" sz="2298">
                <a:solidFill>
                  <a:srgbClr val="0B0A0A"/>
                </a:solidFill>
                <a:latin typeface="TT Firs Neue"/>
                <a:ea typeface="TT Firs Neue"/>
                <a:cs typeface="TT Firs Neue"/>
                <a:sym typeface="TT Firs Neue"/>
              </a:rPr>
              <a:t>or </a:t>
            </a:r>
            <a:r>
              <a:rPr lang="en-US" sz="2298">
                <a:solidFill>
                  <a:srgbClr val="0B0A0A"/>
                </a:solidFill>
                <a:latin typeface="TT Firs Neue"/>
                <a:ea typeface="TT Firs Neue"/>
                <a:cs typeface="TT Firs Neue"/>
                <a:sym typeface="TT Firs Neue"/>
              </a:rPr>
              <a:t>scale, you can build a triad (a 3‑note chord) starting on each note of the scale. Each triad uses only the notes from the scale. In C major, the notes are: </a:t>
            </a:r>
            <a:r>
              <a:rPr lang="en-US" b="true" sz="2298">
                <a:solidFill>
                  <a:srgbClr val="0B0A0A"/>
                </a:solidFill>
                <a:latin typeface="TT Firs Neue Bold"/>
                <a:ea typeface="TT Firs Neue Bold"/>
                <a:cs typeface="TT Firs Neue Bold"/>
                <a:sym typeface="TT Firs Neue Bold"/>
              </a:rPr>
              <a:t>C – D – E – F – G – A – B</a:t>
            </a:r>
          </a:p>
        </p:txBody>
      </p:sp>
      <p:sp>
        <p:nvSpPr>
          <p:cNvPr name="TextBox 18" id="18"/>
          <p:cNvSpPr txBox="true"/>
          <p:nvPr/>
        </p:nvSpPr>
        <p:spPr>
          <a:xfrm rot="0">
            <a:off x="11669670" y="7609854"/>
            <a:ext cx="5088916" cy="2266950"/>
          </a:xfrm>
          <a:prstGeom prst="rect">
            <a:avLst/>
          </a:prstGeom>
        </p:spPr>
        <p:txBody>
          <a:bodyPr anchor="t" rtlCol="false" tIns="0" lIns="0" bIns="0" rIns="0">
            <a:spAutoFit/>
          </a:bodyPr>
          <a:lstStyle/>
          <a:p>
            <a:pPr algn="l">
              <a:lnSpc>
                <a:spcPts val="2758"/>
              </a:lnSpc>
            </a:pPr>
            <a:r>
              <a:rPr lang="en-US" sz="2298">
                <a:solidFill>
                  <a:srgbClr val="FFFFFF"/>
                </a:solidFill>
                <a:latin typeface="TT Firs Neue"/>
                <a:ea typeface="TT Firs Neue"/>
                <a:cs typeface="TT Firs Neue"/>
                <a:sym typeface="TT Firs Neue"/>
              </a:rPr>
              <a:t>Play C major as shown above. </a:t>
            </a:r>
          </a:p>
          <a:p>
            <a:pPr algn="l">
              <a:lnSpc>
                <a:spcPts val="2758"/>
              </a:lnSpc>
            </a:pPr>
          </a:p>
          <a:p>
            <a:pPr algn="l" marL="0" indent="0" lvl="0">
              <a:lnSpc>
                <a:spcPts val="2518"/>
              </a:lnSpc>
            </a:pPr>
            <a:r>
              <a:rPr lang="en-US" sz="2098">
                <a:solidFill>
                  <a:srgbClr val="FFFFFF"/>
                </a:solidFill>
                <a:latin typeface="TT Firs Neue"/>
                <a:ea typeface="TT Firs Neue"/>
                <a:cs typeface="TT Firs Neue"/>
                <a:sym typeface="TT Firs Neue"/>
              </a:rPr>
              <a:t>Now, without changing the shape of your hand, move up one note and play D minor. Continue moving up the keyboard, one note at a time, and play all 7 chords.</a:t>
            </a:r>
          </a:p>
        </p:txBody>
      </p:sp>
      <p:sp>
        <p:nvSpPr>
          <p:cNvPr name="TextBox 19" id="19"/>
          <p:cNvSpPr txBox="true"/>
          <p:nvPr/>
        </p:nvSpPr>
        <p:spPr>
          <a:xfrm rot="0">
            <a:off x="11669670" y="2892272"/>
            <a:ext cx="5088916" cy="438150"/>
          </a:xfrm>
          <a:prstGeom prst="rect">
            <a:avLst/>
          </a:prstGeom>
        </p:spPr>
        <p:txBody>
          <a:bodyPr anchor="t" rtlCol="false" tIns="0" lIns="0" bIns="0" rIns="0">
            <a:spAutoFit/>
          </a:bodyPr>
          <a:lstStyle/>
          <a:p>
            <a:pPr algn="ctr" marL="0" indent="0" lvl="0">
              <a:lnSpc>
                <a:spcPts val="3478"/>
              </a:lnSpc>
            </a:pPr>
            <a:r>
              <a:rPr lang="en-US" b="true" sz="2898">
                <a:solidFill>
                  <a:srgbClr val="FEFEFE"/>
                </a:solidFill>
                <a:latin typeface="TT Firs Neue Bold"/>
                <a:ea typeface="TT Firs Neue Bold"/>
                <a:cs typeface="TT Firs Neue Bold"/>
                <a:sym typeface="TT Firs Neue Bold"/>
              </a:rPr>
              <a:t>How to Play</a:t>
            </a:r>
          </a:p>
        </p:txBody>
      </p:sp>
      <p:grpSp>
        <p:nvGrpSpPr>
          <p:cNvPr name="Group 20" id="20"/>
          <p:cNvGrpSpPr/>
          <p:nvPr/>
        </p:nvGrpSpPr>
        <p:grpSpPr>
          <a:xfrm rot="0">
            <a:off x="14963036" y="0"/>
            <a:ext cx="3324964" cy="456041"/>
            <a:chOff x="0" y="0"/>
            <a:chExt cx="4433285" cy="608055"/>
          </a:xfrm>
        </p:grpSpPr>
        <p:grpSp>
          <p:nvGrpSpPr>
            <p:cNvPr name="Group 21" id="21"/>
            <p:cNvGrpSpPr/>
            <p:nvPr/>
          </p:nvGrpSpPr>
          <p:grpSpPr>
            <a:xfrm rot="0">
              <a:off x="0" y="0"/>
              <a:ext cx="4433285" cy="608055"/>
              <a:chOff x="0" y="0"/>
              <a:chExt cx="875711" cy="120110"/>
            </a:xfrm>
          </p:grpSpPr>
          <p:sp>
            <p:nvSpPr>
              <p:cNvPr name="Freeform 22" id="22"/>
              <p:cNvSpPr/>
              <p:nvPr/>
            </p:nvSpPr>
            <p:spPr>
              <a:xfrm flipH="false" flipV="false" rot="0">
                <a:off x="0" y="0"/>
                <a:ext cx="875711" cy="120110"/>
              </a:xfrm>
              <a:custGeom>
                <a:avLst/>
                <a:gdLst/>
                <a:ahLst/>
                <a:cxnLst/>
                <a:rect r="r" b="b" t="t" l="l"/>
                <a:pathLst>
                  <a:path h="120110" w="875711">
                    <a:moveTo>
                      <a:pt x="0" y="0"/>
                    </a:moveTo>
                    <a:lnTo>
                      <a:pt x="875711" y="0"/>
                    </a:lnTo>
                    <a:lnTo>
                      <a:pt x="875711" y="120110"/>
                    </a:lnTo>
                    <a:lnTo>
                      <a:pt x="0" y="120110"/>
                    </a:lnTo>
                    <a:close/>
                  </a:path>
                </a:pathLst>
              </a:custGeom>
              <a:solidFill>
                <a:srgbClr val="FF751F"/>
              </a:solidFill>
            </p:spPr>
          </p:sp>
          <p:sp>
            <p:nvSpPr>
              <p:cNvPr name="TextBox 23" id="23"/>
              <p:cNvSpPr txBox="true"/>
              <p:nvPr/>
            </p:nvSpPr>
            <p:spPr>
              <a:xfrm>
                <a:off x="0" y="-38100"/>
                <a:ext cx="875711" cy="158210"/>
              </a:xfrm>
              <a:prstGeom prst="rect">
                <a:avLst/>
              </a:prstGeom>
            </p:spPr>
            <p:txBody>
              <a:bodyPr anchor="ctr" rtlCol="false" tIns="50800" lIns="50800" bIns="50800" rIns="50800"/>
              <a:lstStyle/>
              <a:p>
                <a:pPr algn="ctr">
                  <a:lnSpc>
                    <a:spcPts val="2659"/>
                  </a:lnSpc>
                </a:pPr>
              </a:p>
            </p:txBody>
          </p:sp>
        </p:grpSp>
        <p:sp>
          <p:nvSpPr>
            <p:cNvPr name="TextBox 24" id="24"/>
            <p:cNvSpPr txBox="true"/>
            <p:nvPr/>
          </p:nvSpPr>
          <p:spPr>
            <a:xfrm rot="0">
              <a:off x="0" y="104909"/>
              <a:ext cx="4433285" cy="444500"/>
            </a:xfrm>
            <a:prstGeom prst="rect">
              <a:avLst/>
            </a:prstGeom>
          </p:spPr>
          <p:txBody>
            <a:bodyPr anchor="t" rtlCol="false" tIns="0" lIns="0" bIns="0" rIns="0">
              <a:spAutoFit/>
            </a:bodyPr>
            <a:lstStyle/>
            <a:p>
              <a:pPr algn="ctr" marL="0" indent="0" lvl="0">
                <a:lnSpc>
                  <a:spcPts val="2697"/>
                </a:lnSpc>
              </a:pPr>
              <a:r>
                <a:rPr lang="en-US" b="true" sz="2247">
                  <a:solidFill>
                    <a:srgbClr val="0B0A0A"/>
                  </a:solidFill>
                  <a:latin typeface="TT Firs Neue Bold"/>
                  <a:ea typeface="TT Firs Neue Bold"/>
                  <a:cs typeface="TT Firs Neue Bold"/>
                  <a:sym typeface="TT Firs Neue Bold"/>
                </a:rPr>
                <a:t>Not in exam</a:t>
              </a:r>
            </a:p>
          </p:txBody>
        </p:sp>
      </p:gr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TextBox 10" id="10"/>
          <p:cNvSpPr txBox="true"/>
          <p:nvPr/>
        </p:nvSpPr>
        <p:spPr>
          <a:xfrm rot="0">
            <a:off x="812901" y="123992"/>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Major and Minor Triads</a:t>
            </a:r>
          </a:p>
        </p:txBody>
      </p:sp>
      <p:sp>
        <p:nvSpPr>
          <p:cNvPr name="TextBox 11" id="11"/>
          <p:cNvSpPr txBox="true"/>
          <p:nvPr/>
        </p:nvSpPr>
        <p:spPr>
          <a:xfrm rot="0">
            <a:off x="773362" y="2554231"/>
            <a:ext cx="16877656" cy="352425"/>
          </a:xfrm>
          <a:prstGeom prst="rect">
            <a:avLst/>
          </a:prstGeom>
        </p:spPr>
        <p:txBody>
          <a:bodyPr anchor="t" rtlCol="false" tIns="0" lIns="0" bIns="0" rIns="0">
            <a:spAutoFit/>
          </a:bodyPr>
          <a:lstStyle/>
          <a:p>
            <a:pPr algn="l" marL="0" indent="0" lvl="0">
              <a:lnSpc>
                <a:spcPts val="2758"/>
              </a:lnSpc>
            </a:pPr>
            <a:r>
              <a:rPr lang="en-US" sz="2298">
                <a:solidFill>
                  <a:srgbClr val="0B0A0A"/>
                </a:solidFill>
                <a:latin typeface="TT Firs Neue"/>
                <a:ea typeface="TT Firs Neue"/>
                <a:cs typeface="TT Firs Neue"/>
                <a:sym typeface="TT Firs Neue"/>
              </a:rPr>
              <a:t>The number of semitones between the notes, determine whether a triad is </a:t>
            </a:r>
            <a:r>
              <a:rPr lang="en-US" b="true" sz="2298">
                <a:solidFill>
                  <a:srgbClr val="0B0A0A"/>
                </a:solidFill>
                <a:latin typeface="TT Firs Neue Bold"/>
                <a:ea typeface="TT Firs Neue Bold"/>
                <a:cs typeface="TT Firs Neue Bold"/>
                <a:sym typeface="TT Firs Neue Bold"/>
              </a:rPr>
              <a:t>major</a:t>
            </a:r>
            <a:r>
              <a:rPr lang="en-US" sz="2298">
                <a:solidFill>
                  <a:srgbClr val="0B0A0A"/>
                </a:solidFill>
                <a:latin typeface="TT Firs Neue"/>
                <a:ea typeface="TT Firs Neue"/>
                <a:cs typeface="TT Firs Neue"/>
                <a:sym typeface="TT Firs Neue"/>
              </a:rPr>
              <a:t> or </a:t>
            </a:r>
            <a:r>
              <a:rPr lang="en-US" b="true" sz="2298">
                <a:solidFill>
                  <a:srgbClr val="0B0A0A"/>
                </a:solidFill>
                <a:latin typeface="TT Firs Neue Bold"/>
                <a:ea typeface="TT Firs Neue Bold"/>
                <a:cs typeface="TT Firs Neue Bold"/>
                <a:sym typeface="TT Firs Neue Bold"/>
              </a:rPr>
              <a:t>minor</a:t>
            </a:r>
            <a:r>
              <a:rPr lang="en-US" sz="2298">
                <a:solidFill>
                  <a:srgbClr val="0B0A0A"/>
                </a:solidFill>
                <a:latin typeface="TT Firs Neue"/>
                <a:ea typeface="TT Firs Neue"/>
                <a:cs typeface="TT Firs Neue"/>
                <a:sym typeface="TT Firs Neue"/>
              </a:rPr>
              <a:t>.</a:t>
            </a:r>
          </a:p>
        </p:txBody>
      </p:sp>
      <p:sp>
        <p:nvSpPr>
          <p:cNvPr name="TextBox 12" id="12"/>
          <p:cNvSpPr txBox="true"/>
          <p:nvPr/>
        </p:nvSpPr>
        <p:spPr>
          <a:xfrm rot="0">
            <a:off x="812901" y="1639136"/>
            <a:ext cx="7687765" cy="695325"/>
          </a:xfrm>
          <a:prstGeom prst="rect">
            <a:avLst/>
          </a:prstGeom>
        </p:spPr>
        <p:txBody>
          <a:bodyPr anchor="t" rtlCol="false" tIns="0" lIns="0" bIns="0" rIns="0">
            <a:spAutoFit/>
          </a:bodyPr>
          <a:lstStyle/>
          <a:p>
            <a:pPr algn="l" marL="496265" indent="-248132" lvl="1">
              <a:lnSpc>
                <a:spcPts val="2758"/>
              </a:lnSpc>
              <a:buFont typeface="Arial"/>
              <a:buChar char="•"/>
            </a:pPr>
            <a:r>
              <a:rPr lang="en-US" sz="2298">
                <a:solidFill>
                  <a:srgbClr val="0B0A0A"/>
                </a:solidFill>
                <a:latin typeface="TT Firs Neue"/>
                <a:ea typeface="TT Firs Neue"/>
                <a:cs typeface="TT Firs Neue"/>
                <a:sym typeface="TT Firs Neue"/>
              </a:rPr>
              <a:t>Major chords sound </a:t>
            </a:r>
            <a:r>
              <a:rPr lang="en-US" b="true" sz="2298">
                <a:solidFill>
                  <a:srgbClr val="0B0A0A"/>
                </a:solidFill>
                <a:latin typeface="TT Firs Neue Bold"/>
                <a:ea typeface="TT Firs Neue Bold"/>
                <a:cs typeface="TT Firs Neue Bold"/>
                <a:sym typeface="TT Firs Neue Bold"/>
              </a:rPr>
              <a:t>happy</a:t>
            </a:r>
            <a:r>
              <a:rPr lang="en-US" sz="2298">
                <a:solidFill>
                  <a:srgbClr val="0B0A0A"/>
                </a:solidFill>
                <a:latin typeface="TT Firs Neue"/>
                <a:ea typeface="TT Firs Neue"/>
                <a:cs typeface="TT Firs Neue"/>
                <a:sym typeface="TT Firs Neue"/>
              </a:rPr>
              <a:t>.</a:t>
            </a:r>
          </a:p>
          <a:p>
            <a:pPr algn="l" marL="496265" indent="-248132" lvl="1">
              <a:lnSpc>
                <a:spcPts val="2758"/>
              </a:lnSpc>
              <a:buFont typeface="Arial"/>
              <a:buChar char="•"/>
            </a:pPr>
            <a:r>
              <a:rPr lang="en-US" sz="2298">
                <a:solidFill>
                  <a:srgbClr val="0B0A0A"/>
                </a:solidFill>
                <a:latin typeface="TT Firs Neue"/>
                <a:ea typeface="TT Firs Neue"/>
                <a:cs typeface="TT Firs Neue"/>
                <a:sym typeface="TT Firs Neue"/>
              </a:rPr>
              <a:t>Minor chords sound </a:t>
            </a:r>
            <a:r>
              <a:rPr lang="en-US" b="true" sz="2298">
                <a:solidFill>
                  <a:srgbClr val="0B0A0A"/>
                </a:solidFill>
                <a:latin typeface="TT Firs Neue Bold"/>
                <a:ea typeface="TT Firs Neue Bold"/>
                <a:cs typeface="TT Firs Neue Bold"/>
                <a:sym typeface="TT Firs Neue Bold"/>
              </a:rPr>
              <a:t>sad</a:t>
            </a:r>
            <a:r>
              <a:rPr lang="en-US" sz="2298">
                <a:solidFill>
                  <a:srgbClr val="0B0A0A"/>
                </a:solidFill>
                <a:latin typeface="TT Firs Neue"/>
                <a:ea typeface="TT Firs Neue"/>
                <a:cs typeface="TT Firs Neue"/>
                <a:sym typeface="TT Firs Neue"/>
              </a:rPr>
              <a:t>.</a:t>
            </a:r>
          </a:p>
        </p:txBody>
      </p:sp>
      <p:grpSp>
        <p:nvGrpSpPr>
          <p:cNvPr name="Group 13" id="13"/>
          <p:cNvGrpSpPr/>
          <p:nvPr/>
        </p:nvGrpSpPr>
        <p:grpSpPr>
          <a:xfrm rot="0">
            <a:off x="271624" y="3339715"/>
            <a:ext cx="8748551" cy="6900979"/>
            <a:chOff x="0" y="0"/>
            <a:chExt cx="2304145" cy="1817542"/>
          </a:xfrm>
        </p:grpSpPr>
        <p:sp>
          <p:nvSpPr>
            <p:cNvPr name="Freeform 14" id="14"/>
            <p:cNvSpPr/>
            <p:nvPr/>
          </p:nvSpPr>
          <p:spPr>
            <a:xfrm flipH="false" flipV="false" rot="0">
              <a:off x="0" y="0"/>
              <a:ext cx="2304145" cy="1817542"/>
            </a:xfrm>
            <a:custGeom>
              <a:avLst/>
              <a:gdLst/>
              <a:ahLst/>
              <a:cxnLst/>
              <a:rect r="r" b="b" t="t" l="l"/>
              <a:pathLst>
                <a:path h="1817542" w="2304145">
                  <a:moveTo>
                    <a:pt x="0" y="0"/>
                  </a:moveTo>
                  <a:lnTo>
                    <a:pt x="2304145" y="0"/>
                  </a:lnTo>
                  <a:lnTo>
                    <a:pt x="2304145" y="1817542"/>
                  </a:lnTo>
                  <a:lnTo>
                    <a:pt x="0" y="1817542"/>
                  </a:lnTo>
                  <a:close/>
                </a:path>
              </a:pathLst>
            </a:custGeom>
            <a:solidFill>
              <a:srgbClr val="B0B3BE"/>
            </a:solidFill>
          </p:spPr>
        </p:sp>
        <p:sp>
          <p:nvSpPr>
            <p:cNvPr name="TextBox 15" id="15"/>
            <p:cNvSpPr txBox="true"/>
            <p:nvPr/>
          </p:nvSpPr>
          <p:spPr>
            <a:xfrm>
              <a:off x="0" y="-47625"/>
              <a:ext cx="2304145" cy="1865167"/>
            </a:xfrm>
            <a:prstGeom prst="rect">
              <a:avLst/>
            </a:prstGeom>
          </p:spPr>
          <p:txBody>
            <a:bodyPr anchor="ctr" rtlCol="false" tIns="50800" lIns="50800" bIns="50800" rIns="50800"/>
            <a:lstStyle/>
            <a:p>
              <a:pPr algn="ctr">
                <a:lnSpc>
                  <a:spcPts val="3360"/>
                </a:lnSpc>
              </a:pPr>
            </a:p>
          </p:txBody>
        </p:sp>
      </p:grpSp>
      <p:grpSp>
        <p:nvGrpSpPr>
          <p:cNvPr name="Group 16" id="16"/>
          <p:cNvGrpSpPr/>
          <p:nvPr/>
        </p:nvGrpSpPr>
        <p:grpSpPr>
          <a:xfrm rot="0">
            <a:off x="2107791" y="4287996"/>
            <a:ext cx="8514042" cy="2988634"/>
            <a:chOff x="0" y="0"/>
            <a:chExt cx="11352056" cy="3984846"/>
          </a:xfrm>
        </p:grpSpPr>
        <p:sp>
          <p:nvSpPr>
            <p:cNvPr name="Freeform 17" id="17"/>
            <p:cNvSpPr/>
            <p:nvPr/>
          </p:nvSpPr>
          <p:spPr>
            <a:xfrm flipH="false" flipV="false" rot="0">
              <a:off x="0" y="14935"/>
              <a:ext cx="7448708" cy="3969910"/>
            </a:xfrm>
            <a:custGeom>
              <a:avLst/>
              <a:gdLst/>
              <a:ahLst/>
              <a:cxnLst/>
              <a:rect r="r" b="b" t="t" l="l"/>
              <a:pathLst>
                <a:path h="3969910" w="7448708">
                  <a:moveTo>
                    <a:pt x="0" y="0"/>
                  </a:moveTo>
                  <a:lnTo>
                    <a:pt x="7448708" y="0"/>
                  </a:lnTo>
                  <a:lnTo>
                    <a:pt x="7448708" y="3969911"/>
                  </a:lnTo>
                  <a:lnTo>
                    <a:pt x="0" y="3969911"/>
                  </a:lnTo>
                  <a:lnTo>
                    <a:pt x="0" y="0"/>
                  </a:lnTo>
                  <a:close/>
                </a:path>
              </a:pathLst>
            </a:custGeom>
            <a:blipFill>
              <a:blip r:embed="rId4"/>
              <a:stretch>
                <a:fillRect l="0" t="-41090" r="0" b="0"/>
              </a:stretch>
            </a:blipFill>
          </p:spPr>
        </p:sp>
        <p:grpSp>
          <p:nvGrpSpPr>
            <p:cNvPr name="Group 18" id="18"/>
            <p:cNvGrpSpPr/>
            <p:nvPr/>
          </p:nvGrpSpPr>
          <p:grpSpPr>
            <a:xfrm rot="0">
              <a:off x="5375965" y="14935"/>
              <a:ext cx="592235" cy="2130313"/>
              <a:chOff x="0" y="0"/>
              <a:chExt cx="158784" cy="571157"/>
            </a:xfrm>
          </p:grpSpPr>
          <p:sp>
            <p:nvSpPr>
              <p:cNvPr name="Freeform 19" id="19"/>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20" id="20"/>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grpSp>
          <p:nvGrpSpPr>
            <p:cNvPr name="Group 21" id="21"/>
            <p:cNvGrpSpPr/>
            <p:nvPr/>
          </p:nvGrpSpPr>
          <p:grpSpPr>
            <a:xfrm rot="0">
              <a:off x="144778" y="14935"/>
              <a:ext cx="855176" cy="3891278"/>
              <a:chOff x="0" y="0"/>
              <a:chExt cx="229281" cy="1043288"/>
            </a:xfrm>
          </p:grpSpPr>
          <p:sp>
            <p:nvSpPr>
              <p:cNvPr name="Freeform 22" id="22"/>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23" id="23"/>
              <p:cNvSpPr txBox="true"/>
              <p:nvPr/>
            </p:nvSpPr>
            <p:spPr>
              <a:xfrm>
                <a:off x="0" y="-47625"/>
                <a:ext cx="229281" cy="1090913"/>
              </a:xfrm>
              <a:prstGeom prst="rect">
                <a:avLst/>
              </a:prstGeom>
            </p:spPr>
            <p:txBody>
              <a:bodyPr anchor="ctr" rtlCol="false" tIns="37427" lIns="37427" bIns="37427" rIns="37427"/>
              <a:lstStyle/>
              <a:p>
                <a:pPr algn="ctr">
                  <a:lnSpc>
                    <a:spcPts val="3360"/>
                  </a:lnSpc>
                </a:pPr>
              </a:p>
            </p:txBody>
          </p:sp>
        </p:grpSp>
        <p:grpSp>
          <p:nvGrpSpPr>
            <p:cNvPr name="Group 24" id="24"/>
            <p:cNvGrpSpPr/>
            <p:nvPr/>
          </p:nvGrpSpPr>
          <p:grpSpPr>
            <a:xfrm rot="0">
              <a:off x="1967421" y="0"/>
              <a:ext cx="855176" cy="3891278"/>
              <a:chOff x="0" y="0"/>
              <a:chExt cx="229281" cy="1043288"/>
            </a:xfrm>
          </p:grpSpPr>
          <p:sp>
            <p:nvSpPr>
              <p:cNvPr name="Freeform 25" id="25"/>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26" id="26"/>
              <p:cNvSpPr txBox="true"/>
              <p:nvPr/>
            </p:nvSpPr>
            <p:spPr>
              <a:xfrm>
                <a:off x="0" y="-47625"/>
                <a:ext cx="229281" cy="1090913"/>
              </a:xfrm>
              <a:prstGeom prst="rect">
                <a:avLst/>
              </a:prstGeom>
            </p:spPr>
            <p:txBody>
              <a:bodyPr anchor="ctr" rtlCol="false" tIns="37427" lIns="37427" bIns="37427" rIns="37427"/>
              <a:lstStyle/>
              <a:p>
                <a:pPr algn="ctr">
                  <a:lnSpc>
                    <a:spcPts val="3360"/>
                  </a:lnSpc>
                </a:pPr>
              </a:p>
            </p:txBody>
          </p:sp>
        </p:grpSp>
        <p:grpSp>
          <p:nvGrpSpPr>
            <p:cNvPr name="Group 27" id="27"/>
            <p:cNvGrpSpPr/>
            <p:nvPr/>
          </p:nvGrpSpPr>
          <p:grpSpPr>
            <a:xfrm rot="0">
              <a:off x="3786347" y="14935"/>
              <a:ext cx="855176" cy="3891278"/>
              <a:chOff x="0" y="0"/>
              <a:chExt cx="229281" cy="1043288"/>
            </a:xfrm>
          </p:grpSpPr>
          <p:sp>
            <p:nvSpPr>
              <p:cNvPr name="Freeform 28" id="28"/>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29" id="29"/>
              <p:cNvSpPr txBox="true"/>
              <p:nvPr/>
            </p:nvSpPr>
            <p:spPr>
              <a:xfrm>
                <a:off x="0" y="-47625"/>
                <a:ext cx="229281" cy="1090913"/>
              </a:xfrm>
              <a:prstGeom prst="rect">
                <a:avLst/>
              </a:prstGeom>
            </p:spPr>
            <p:txBody>
              <a:bodyPr anchor="ctr" rtlCol="false" tIns="37427" lIns="37427" bIns="37427" rIns="37427"/>
              <a:lstStyle/>
              <a:p>
                <a:pPr algn="ctr">
                  <a:lnSpc>
                    <a:spcPts val="3360"/>
                  </a:lnSpc>
                </a:pPr>
              </a:p>
            </p:txBody>
          </p:sp>
        </p:grpSp>
        <p:grpSp>
          <p:nvGrpSpPr>
            <p:cNvPr name="Group 30" id="30"/>
            <p:cNvGrpSpPr/>
            <p:nvPr/>
          </p:nvGrpSpPr>
          <p:grpSpPr>
            <a:xfrm rot="0">
              <a:off x="667755" y="14935"/>
              <a:ext cx="592235" cy="2130313"/>
              <a:chOff x="0" y="0"/>
              <a:chExt cx="158784" cy="571157"/>
            </a:xfrm>
          </p:grpSpPr>
          <p:sp>
            <p:nvSpPr>
              <p:cNvPr name="Freeform 31" id="31"/>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32" id="32"/>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grpSp>
          <p:nvGrpSpPr>
            <p:cNvPr name="Group 33" id="33"/>
            <p:cNvGrpSpPr/>
            <p:nvPr/>
          </p:nvGrpSpPr>
          <p:grpSpPr>
            <a:xfrm rot="0">
              <a:off x="1709116" y="9357"/>
              <a:ext cx="592235" cy="2130313"/>
              <a:chOff x="0" y="0"/>
              <a:chExt cx="158784" cy="571157"/>
            </a:xfrm>
          </p:grpSpPr>
          <p:sp>
            <p:nvSpPr>
              <p:cNvPr name="Freeform 34" id="34"/>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35" id="35"/>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grpSp>
          <p:nvGrpSpPr>
            <p:cNvPr name="Group 36" id="36"/>
            <p:cNvGrpSpPr/>
            <p:nvPr/>
          </p:nvGrpSpPr>
          <p:grpSpPr>
            <a:xfrm rot="0">
              <a:off x="3296766" y="14935"/>
              <a:ext cx="592235" cy="2130313"/>
              <a:chOff x="0" y="0"/>
              <a:chExt cx="158784" cy="571157"/>
            </a:xfrm>
          </p:grpSpPr>
          <p:sp>
            <p:nvSpPr>
              <p:cNvPr name="Freeform 37" id="37"/>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38" id="38"/>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grpSp>
          <p:nvGrpSpPr>
            <p:cNvPr name="Group 39" id="39"/>
            <p:cNvGrpSpPr/>
            <p:nvPr/>
          </p:nvGrpSpPr>
          <p:grpSpPr>
            <a:xfrm rot="0">
              <a:off x="4334604" y="14935"/>
              <a:ext cx="592235" cy="2130313"/>
              <a:chOff x="0" y="0"/>
              <a:chExt cx="158784" cy="571157"/>
            </a:xfrm>
          </p:grpSpPr>
          <p:sp>
            <p:nvSpPr>
              <p:cNvPr name="Freeform 40" id="40"/>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41" id="41"/>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sp>
          <p:nvSpPr>
            <p:cNvPr name="TextBox 42" id="42"/>
            <p:cNvSpPr txBox="true"/>
            <p:nvPr/>
          </p:nvSpPr>
          <p:spPr>
            <a:xfrm rot="0">
              <a:off x="860215" y="1231214"/>
              <a:ext cx="10491841" cy="495300"/>
            </a:xfrm>
            <a:prstGeom prst="rect">
              <a:avLst/>
            </a:prstGeom>
          </p:spPr>
          <p:txBody>
            <a:bodyPr anchor="t" rtlCol="false" tIns="0" lIns="0" bIns="0" rIns="0">
              <a:spAutoFit/>
            </a:bodyPr>
            <a:lstStyle/>
            <a:p>
              <a:pPr algn="l" marL="0" indent="0" lvl="0">
                <a:lnSpc>
                  <a:spcPts val="2937"/>
                </a:lnSpc>
              </a:pPr>
              <a:r>
                <a:rPr lang="en-US" b="true" sz="2447">
                  <a:solidFill>
                    <a:srgbClr val="DB4634"/>
                  </a:solidFill>
                  <a:latin typeface="TT Firs Neue Bold"/>
                  <a:ea typeface="TT Firs Neue Bold"/>
                  <a:cs typeface="TT Firs Neue Bold"/>
                  <a:sym typeface="TT Firs Neue Bold"/>
                </a:rPr>
                <a:t>1   2  3  4   </a:t>
              </a:r>
              <a:r>
                <a:rPr lang="en-US" b="true" sz="2447">
                  <a:solidFill>
                    <a:srgbClr val="7ED957"/>
                  </a:solidFill>
                  <a:latin typeface="TT Firs Neue Bold"/>
                  <a:ea typeface="TT Firs Neue Bold"/>
                  <a:cs typeface="TT Firs Neue Bold"/>
                  <a:sym typeface="TT Firs Neue Bold"/>
                </a:rPr>
                <a:t>1  2  3</a:t>
              </a:r>
            </a:p>
          </p:txBody>
        </p:sp>
      </p:grpSp>
      <p:sp>
        <p:nvSpPr>
          <p:cNvPr name="TextBox 43" id="43"/>
          <p:cNvSpPr txBox="true"/>
          <p:nvPr/>
        </p:nvSpPr>
        <p:spPr>
          <a:xfrm rot="0">
            <a:off x="417850" y="7438556"/>
            <a:ext cx="3691346" cy="695325"/>
          </a:xfrm>
          <a:prstGeom prst="rect">
            <a:avLst/>
          </a:prstGeom>
        </p:spPr>
        <p:txBody>
          <a:bodyPr anchor="t" rtlCol="false" tIns="0" lIns="0" bIns="0" rIns="0">
            <a:spAutoFit/>
          </a:bodyPr>
          <a:lstStyle/>
          <a:p>
            <a:pPr algn="l">
              <a:lnSpc>
                <a:spcPts val="2758"/>
              </a:lnSpc>
            </a:pPr>
            <a:r>
              <a:rPr lang="en-US" sz="2298">
                <a:solidFill>
                  <a:srgbClr val="0B0A0A"/>
                </a:solidFill>
                <a:latin typeface="TT Firs Neue"/>
                <a:ea typeface="TT Firs Neue"/>
                <a:cs typeface="TT Firs Neue"/>
                <a:sym typeface="TT Firs Neue"/>
              </a:rPr>
              <a:t>E is </a:t>
            </a:r>
            <a:r>
              <a:rPr lang="en-US" sz="2298" b="true">
                <a:solidFill>
                  <a:srgbClr val="FF3131"/>
                </a:solidFill>
                <a:latin typeface="TT Firs Neue Bold"/>
                <a:ea typeface="TT Firs Neue Bold"/>
                <a:cs typeface="TT Firs Neue Bold"/>
                <a:sym typeface="TT Firs Neue Bold"/>
              </a:rPr>
              <a:t>4 semitones</a:t>
            </a:r>
            <a:r>
              <a:rPr lang="en-US" sz="2298">
                <a:solidFill>
                  <a:srgbClr val="0B0A0A"/>
                </a:solidFill>
                <a:latin typeface="TT Firs Neue"/>
                <a:ea typeface="TT Firs Neue"/>
                <a:cs typeface="TT Firs Neue"/>
                <a:sym typeface="TT Firs Neue"/>
              </a:rPr>
              <a:t> above C</a:t>
            </a:r>
          </a:p>
          <a:p>
            <a:pPr algn="l" marL="0" indent="0" lvl="0">
              <a:lnSpc>
                <a:spcPts val="2758"/>
              </a:lnSpc>
            </a:pPr>
            <a:r>
              <a:rPr lang="en-US" sz="2298">
                <a:solidFill>
                  <a:srgbClr val="0B0A0A"/>
                </a:solidFill>
                <a:latin typeface="TT Firs Neue"/>
                <a:ea typeface="TT Firs Neue"/>
                <a:cs typeface="TT Firs Neue"/>
                <a:sym typeface="TT Firs Neue"/>
              </a:rPr>
              <a:t>(also called a major 3rd)</a:t>
            </a:r>
          </a:p>
        </p:txBody>
      </p:sp>
      <p:sp>
        <p:nvSpPr>
          <p:cNvPr name="TextBox 44" id="44"/>
          <p:cNvSpPr txBox="true"/>
          <p:nvPr/>
        </p:nvSpPr>
        <p:spPr>
          <a:xfrm rot="0">
            <a:off x="3678902" y="8421418"/>
            <a:ext cx="3691346" cy="1038225"/>
          </a:xfrm>
          <a:prstGeom prst="rect">
            <a:avLst/>
          </a:prstGeom>
        </p:spPr>
        <p:txBody>
          <a:bodyPr anchor="t" rtlCol="false" tIns="0" lIns="0" bIns="0" rIns="0">
            <a:spAutoFit/>
          </a:bodyPr>
          <a:lstStyle/>
          <a:p>
            <a:pPr algn="l">
              <a:lnSpc>
                <a:spcPts val="2758"/>
              </a:lnSpc>
            </a:pPr>
            <a:r>
              <a:rPr lang="en-US" sz="2298">
                <a:solidFill>
                  <a:srgbClr val="0B0A0A"/>
                </a:solidFill>
                <a:latin typeface="TT Firs Neue"/>
                <a:ea typeface="TT Firs Neue"/>
                <a:cs typeface="TT Firs Neue"/>
                <a:sym typeface="TT Firs Neue"/>
              </a:rPr>
              <a:t>G is </a:t>
            </a:r>
            <a:r>
              <a:rPr lang="en-US" sz="2298" b="true">
                <a:solidFill>
                  <a:srgbClr val="7ED957"/>
                </a:solidFill>
                <a:latin typeface="TT Firs Neue Bold"/>
                <a:ea typeface="TT Firs Neue Bold"/>
                <a:cs typeface="TT Firs Neue Bold"/>
                <a:sym typeface="TT Firs Neue Bold"/>
              </a:rPr>
              <a:t>3 semitones </a:t>
            </a:r>
            <a:r>
              <a:rPr lang="en-US" sz="2298">
                <a:solidFill>
                  <a:srgbClr val="0B0A0A"/>
                </a:solidFill>
                <a:latin typeface="TT Firs Neue"/>
                <a:ea typeface="TT Firs Neue"/>
                <a:cs typeface="TT Firs Neue"/>
                <a:sym typeface="TT Firs Neue"/>
              </a:rPr>
              <a:t>above E</a:t>
            </a:r>
          </a:p>
          <a:p>
            <a:pPr algn="l" marL="0" indent="0" lvl="0">
              <a:lnSpc>
                <a:spcPts val="2758"/>
              </a:lnSpc>
            </a:pPr>
            <a:r>
              <a:rPr lang="en-US" sz="2298">
                <a:solidFill>
                  <a:srgbClr val="0B0A0A"/>
                </a:solidFill>
                <a:latin typeface="TT Firs Neue"/>
                <a:ea typeface="TT Firs Neue"/>
                <a:cs typeface="TT Firs Neue"/>
                <a:sym typeface="TT Firs Neue"/>
              </a:rPr>
              <a:t>(also called a minor 3rd)</a:t>
            </a:r>
          </a:p>
        </p:txBody>
      </p:sp>
      <p:sp>
        <p:nvSpPr>
          <p:cNvPr name="TextBox 45" id="45"/>
          <p:cNvSpPr txBox="true"/>
          <p:nvPr/>
        </p:nvSpPr>
        <p:spPr>
          <a:xfrm rot="0">
            <a:off x="2107791" y="3633744"/>
            <a:ext cx="5549743" cy="438150"/>
          </a:xfrm>
          <a:prstGeom prst="rect">
            <a:avLst/>
          </a:prstGeom>
        </p:spPr>
        <p:txBody>
          <a:bodyPr anchor="t" rtlCol="false" tIns="0" lIns="0" bIns="0" rIns="0">
            <a:spAutoFit/>
          </a:bodyPr>
          <a:lstStyle/>
          <a:p>
            <a:pPr algn="ctr" marL="0" indent="0" lvl="0">
              <a:lnSpc>
                <a:spcPts val="3403"/>
              </a:lnSpc>
            </a:pPr>
            <a:r>
              <a:rPr lang="en-US" b="true" sz="2836">
                <a:solidFill>
                  <a:srgbClr val="0B0A0A"/>
                </a:solidFill>
                <a:latin typeface="TT Firs Neue Bold"/>
                <a:ea typeface="TT Firs Neue Bold"/>
                <a:cs typeface="TT Firs Neue Bold"/>
                <a:sym typeface="TT Firs Neue Bold"/>
              </a:rPr>
              <a:t>C Major Triad </a:t>
            </a:r>
            <a:r>
              <a:rPr lang="en-US" sz="2836">
                <a:solidFill>
                  <a:srgbClr val="0B0A0A"/>
                </a:solidFill>
                <a:latin typeface="TT Firs Neue"/>
                <a:ea typeface="TT Firs Neue"/>
                <a:cs typeface="TT Firs Neue"/>
                <a:sym typeface="TT Firs Neue"/>
              </a:rPr>
              <a:t>(notes C-E-G)</a:t>
            </a:r>
          </a:p>
        </p:txBody>
      </p:sp>
      <p:sp>
        <p:nvSpPr>
          <p:cNvPr name="TextBox 46" id="46"/>
          <p:cNvSpPr txBox="true"/>
          <p:nvPr/>
        </p:nvSpPr>
        <p:spPr>
          <a:xfrm rot="0">
            <a:off x="1094412" y="9362606"/>
            <a:ext cx="7576501" cy="790575"/>
          </a:xfrm>
          <a:prstGeom prst="rect">
            <a:avLst/>
          </a:prstGeom>
        </p:spPr>
        <p:txBody>
          <a:bodyPr anchor="t" rtlCol="false" tIns="0" lIns="0" bIns="0" rIns="0">
            <a:spAutoFit/>
          </a:bodyPr>
          <a:lstStyle/>
          <a:p>
            <a:pPr algn="ctr">
              <a:lnSpc>
                <a:spcPts val="3118"/>
              </a:lnSpc>
            </a:pPr>
            <a:r>
              <a:rPr lang="en-US" sz="2598">
                <a:solidFill>
                  <a:srgbClr val="0B0A0A"/>
                </a:solidFill>
                <a:latin typeface="TT Firs Neue"/>
                <a:ea typeface="TT Firs Neue"/>
                <a:cs typeface="TT Firs Neue"/>
                <a:sym typeface="TT Firs Neue"/>
              </a:rPr>
              <a:t>All major triads use this pattern of:</a:t>
            </a:r>
          </a:p>
          <a:p>
            <a:pPr algn="ctr" marL="0" indent="0" lvl="0">
              <a:lnSpc>
                <a:spcPts val="3118"/>
              </a:lnSpc>
            </a:pPr>
            <a:r>
              <a:rPr lang="en-US" sz="2598">
                <a:solidFill>
                  <a:srgbClr val="0B0A0A"/>
                </a:solidFill>
                <a:latin typeface="TT Firs Neue"/>
                <a:ea typeface="TT Firs Neue"/>
                <a:cs typeface="TT Firs Neue"/>
                <a:sym typeface="TT Firs Neue"/>
              </a:rPr>
              <a:t> 4 semitones, then 3 semitones.</a:t>
            </a:r>
          </a:p>
        </p:txBody>
      </p:sp>
      <p:grpSp>
        <p:nvGrpSpPr>
          <p:cNvPr name="Group 47" id="47"/>
          <p:cNvGrpSpPr/>
          <p:nvPr/>
        </p:nvGrpSpPr>
        <p:grpSpPr>
          <a:xfrm rot="0">
            <a:off x="9251729" y="3339715"/>
            <a:ext cx="8748551" cy="6900979"/>
            <a:chOff x="0" y="0"/>
            <a:chExt cx="2304145" cy="1817542"/>
          </a:xfrm>
        </p:grpSpPr>
        <p:sp>
          <p:nvSpPr>
            <p:cNvPr name="Freeform 48" id="48"/>
            <p:cNvSpPr/>
            <p:nvPr/>
          </p:nvSpPr>
          <p:spPr>
            <a:xfrm flipH="false" flipV="false" rot="0">
              <a:off x="0" y="0"/>
              <a:ext cx="2304145" cy="1817542"/>
            </a:xfrm>
            <a:custGeom>
              <a:avLst/>
              <a:gdLst/>
              <a:ahLst/>
              <a:cxnLst/>
              <a:rect r="r" b="b" t="t" l="l"/>
              <a:pathLst>
                <a:path h="1817542" w="2304145">
                  <a:moveTo>
                    <a:pt x="0" y="0"/>
                  </a:moveTo>
                  <a:lnTo>
                    <a:pt x="2304145" y="0"/>
                  </a:lnTo>
                  <a:lnTo>
                    <a:pt x="2304145" y="1817542"/>
                  </a:lnTo>
                  <a:lnTo>
                    <a:pt x="0" y="1817542"/>
                  </a:lnTo>
                  <a:close/>
                </a:path>
              </a:pathLst>
            </a:custGeom>
            <a:solidFill>
              <a:srgbClr val="B0B3BE"/>
            </a:solidFill>
          </p:spPr>
        </p:sp>
        <p:sp>
          <p:nvSpPr>
            <p:cNvPr name="TextBox 49" id="49"/>
            <p:cNvSpPr txBox="true"/>
            <p:nvPr/>
          </p:nvSpPr>
          <p:spPr>
            <a:xfrm>
              <a:off x="0" y="-47625"/>
              <a:ext cx="2304145" cy="1865167"/>
            </a:xfrm>
            <a:prstGeom prst="rect">
              <a:avLst/>
            </a:prstGeom>
          </p:spPr>
          <p:txBody>
            <a:bodyPr anchor="ctr" rtlCol="false" tIns="50800" lIns="50800" bIns="50800" rIns="50800"/>
            <a:lstStyle/>
            <a:p>
              <a:pPr algn="ctr">
                <a:lnSpc>
                  <a:spcPts val="3360"/>
                </a:lnSpc>
              </a:pPr>
            </a:p>
          </p:txBody>
        </p:sp>
      </p:grpSp>
      <p:sp>
        <p:nvSpPr>
          <p:cNvPr name="Freeform 50" id="50"/>
          <p:cNvSpPr/>
          <p:nvPr/>
        </p:nvSpPr>
        <p:spPr>
          <a:xfrm flipH="false" flipV="false" rot="0">
            <a:off x="11087896" y="4299198"/>
            <a:ext cx="5586531" cy="2977433"/>
          </a:xfrm>
          <a:custGeom>
            <a:avLst/>
            <a:gdLst/>
            <a:ahLst/>
            <a:cxnLst/>
            <a:rect r="r" b="b" t="t" l="l"/>
            <a:pathLst>
              <a:path h="2977433" w="5586531">
                <a:moveTo>
                  <a:pt x="0" y="0"/>
                </a:moveTo>
                <a:lnTo>
                  <a:pt x="5586531" y="0"/>
                </a:lnTo>
                <a:lnTo>
                  <a:pt x="5586531" y="2977433"/>
                </a:lnTo>
                <a:lnTo>
                  <a:pt x="0" y="2977433"/>
                </a:lnTo>
                <a:lnTo>
                  <a:pt x="0" y="0"/>
                </a:lnTo>
                <a:close/>
              </a:path>
            </a:pathLst>
          </a:custGeom>
          <a:blipFill>
            <a:blip r:embed="rId4"/>
            <a:stretch>
              <a:fillRect l="0" t="-41090" r="0" b="0"/>
            </a:stretch>
          </a:blipFill>
        </p:spPr>
      </p:sp>
      <p:grpSp>
        <p:nvGrpSpPr>
          <p:cNvPr name="Group 51" id="51"/>
          <p:cNvGrpSpPr/>
          <p:nvPr/>
        </p:nvGrpSpPr>
        <p:grpSpPr>
          <a:xfrm rot="0">
            <a:off x="15119869" y="4299198"/>
            <a:ext cx="444176" cy="1597735"/>
            <a:chOff x="0" y="0"/>
            <a:chExt cx="158784" cy="571157"/>
          </a:xfrm>
        </p:grpSpPr>
        <p:sp>
          <p:nvSpPr>
            <p:cNvPr name="Freeform 52" id="52"/>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53" id="53"/>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grpSp>
        <p:nvGrpSpPr>
          <p:cNvPr name="Group 54" id="54"/>
          <p:cNvGrpSpPr/>
          <p:nvPr/>
        </p:nvGrpSpPr>
        <p:grpSpPr>
          <a:xfrm rot="0">
            <a:off x="11887000" y="4299198"/>
            <a:ext cx="641382" cy="2918458"/>
            <a:chOff x="0" y="0"/>
            <a:chExt cx="229281" cy="1043288"/>
          </a:xfrm>
        </p:grpSpPr>
        <p:sp>
          <p:nvSpPr>
            <p:cNvPr name="Freeform 55" id="55"/>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56" id="56"/>
            <p:cNvSpPr txBox="true"/>
            <p:nvPr/>
          </p:nvSpPr>
          <p:spPr>
            <a:xfrm>
              <a:off x="0" y="-47625"/>
              <a:ext cx="229281" cy="1090913"/>
            </a:xfrm>
            <a:prstGeom prst="rect">
              <a:avLst/>
            </a:prstGeom>
          </p:spPr>
          <p:txBody>
            <a:bodyPr anchor="ctr" rtlCol="false" tIns="37427" lIns="37427" bIns="37427" rIns="37427"/>
            <a:lstStyle/>
            <a:p>
              <a:pPr algn="ctr">
                <a:lnSpc>
                  <a:spcPts val="3360"/>
                </a:lnSpc>
              </a:pPr>
            </a:p>
          </p:txBody>
        </p:sp>
      </p:grpSp>
      <p:grpSp>
        <p:nvGrpSpPr>
          <p:cNvPr name="Group 57" id="57"/>
          <p:cNvGrpSpPr/>
          <p:nvPr/>
        </p:nvGrpSpPr>
        <p:grpSpPr>
          <a:xfrm rot="0">
            <a:off x="13253982" y="4287996"/>
            <a:ext cx="641382" cy="2918458"/>
            <a:chOff x="0" y="0"/>
            <a:chExt cx="229281" cy="1043288"/>
          </a:xfrm>
        </p:grpSpPr>
        <p:sp>
          <p:nvSpPr>
            <p:cNvPr name="Freeform 58" id="58"/>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59" id="59"/>
            <p:cNvSpPr txBox="true"/>
            <p:nvPr/>
          </p:nvSpPr>
          <p:spPr>
            <a:xfrm>
              <a:off x="0" y="-47625"/>
              <a:ext cx="229281" cy="1090913"/>
            </a:xfrm>
            <a:prstGeom prst="rect">
              <a:avLst/>
            </a:prstGeom>
          </p:spPr>
          <p:txBody>
            <a:bodyPr anchor="ctr" rtlCol="false" tIns="37427" lIns="37427" bIns="37427" rIns="37427"/>
            <a:lstStyle/>
            <a:p>
              <a:pPr algn="ctr">
                <a:lnSpc>
                  <a:spcPts val="3360"/>
                </a:lnSpc>
              </a:pPr>
            </a:p>
          </p:txBody>
        </p:sp>
      </p:grpSp>
      <p:grpSp>
        <p:nvGrpSpPr>
          <p:cNvPr name="Group 60" id="60"/>
          <p:cNvGrpSpPr/>
          <p:nvPr/>
        </p:nvGrpSpPr>
        <p:grpSpPr>
          <a:xfrm rot="0">
            <a:off x="14618177" y="4299198"/>
            <a:ext cx="641382" cy="2918458"/>
            <a:chOff x="0" y="0"/>
            <a:chExt cx="229281" cy="1043288"/>
          </a:xfrm>
        </p:grpSpPr>
        <p:sp>
          <p:nvSpPr>
            <p:cNvPr name="Freeform 61" id="61"/>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62" id="62"/>
            <p:cNvSpPr txBox="true"/>
            <p:nvPr/>
          </p:nvSpPr>
          <p:spPr>
            <a:xfrm>
              <a:off x="0" y="-47625"/>
              <a:ext cx="229281" cy="1090913"/>
            </a:xfrm>
            <a:prstGeom prst="rect">
              <a:avLst/>
            </a:prstGeom>
          </p:spPr>
          <p:txBody>
            <a:bodyPr anchor="ctr" rtlCol="false" tIns="37427" lIns="37427" bIns="37427" rIns="37427"/>
            <a:lstStyle/>
            <a:p>
              <a:pPr algn="ctr">
                <a:lnSpc>
                  <a:spcPts val="3360"/>
                </a:lnSpc>
              </a:pPr>
            </a:p>
          </p:txBody>
        </p:sp>
      </p:grpSp>
      <p:grpSp>
        <p:nvGrpSpPr>
          <p:cNvPr name="Group 63" id="63"/>
          <p:cNvGrpSpPr/>
          <p:nvPr/>
        </p:nvGrpSpPr>
        <p:grpSpPr>
          <a:xfrm rot="0">
            <a:off x="11588712" y="4299198"/>
            <a:ext cx="444176" cy="1597735"/>
            <a:chOff x="0" y="0"/>
            <a:chExt cx="158784" cy="571157"/>
          </a:xfrm>
        </p:grpSpPr>
        <p:sp>
          <p:nvSpPr>
            <p:cNvPr name="Freeform 64" id="64"/>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65" id="65"/>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grpSp>
        <p:nvGrpSpPr>
          <p:cNvPr name="Group 66" id="66"/>
          <p:cNvGrpSpPr/>
          <p:nvPr/>
        </p:nvGrpSpPr>
        <p:grpSpPr>
          <a:xfrm rot="0">
            <a:off x="12369732" y="4295014"/>
            <a:ext cx="444176" cy="1597735"/>
            <a:chOff x="0" y="0"/>
            <a:chExt cx="158784" cy="571157"/>
          </a:xfrm>
        </p:grpSpPr>
        <p:sp>
          <p:nvSpPr>
            <p:cNvPr name="Freeform 67" id="67"/>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68" id="68"/>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grpSp>
        <p:nvGrpSpPr>
          <p:cNvPr name="Group 69" id="69"/>
          <p:cNvGrpSpPr/>
          <p:nvPr/>
        </p:nvGrpSpPr>
        <p:grpSpPr>
          <a:xfrm rot="0">
            <a:off x="13560470" y="4299198"/>
            <a:ext cx="444176" cy="1597735"/>
            <a:chOff x="0" y="0"/>
            <a:chExt cx="158784" cy="571157"/>
          </a:xfrm>
        </p:grpSpPr>
        <p:sp>
          <p:nvSpPr>
            <p:cNvPr name="Freeform 70" id="70"/>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71" id="71"/>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grpSp>
        <p:nvGrpSpPr>
          <p:cNvPr name="Group 72" id="72"/>
          <p:cNvGrpSpPr/>
          <p:nvPr/>
        </p:nvGrpSpPr>
        <p:grpSpPr>
          <a:xfrm rot="0">
            <a:off x="14338848" y="4299198"/>
            <a:ext cx="444176" cy="1597735"/>
            <a:chOff x="0" y="0"/>
            <a:chExt cx="158784" cy="571157"/>
          </a:xfrm>
        </p:grpSpPr>
        <p:sp>
          <p:nvSpPr>
            <p:cNvPr name="Freeform 73" id="73"/>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74" id="74"/>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sp>
        <p:nvSpPr>
          <p:cNvPr name="TextBox 75" id="75"/>
          <p:cNvSpPr txBox="true"/>
          <p:nvPr/>
        </p:nvSpPr>
        <p:spPr>
          <a:xfrm rot="0">
            <a:off x="12528382" y="5143500"/>
            <a:ext cx="7868881" cy="371475"/>
          </a:xfrm>
          <a:prstGeom prst="rect">
            <a:avLst/>
          </a:prstGeom>
        </p:spPr>
        <p:txBody>
          <a:bodyPr anchor="t" rtlCol="false" tIns="0" lIns="0" bIns="0" rIns="0">
            <a:spAutoFit/>
          </a:bodyPr>
          <a:lstStyle/>
          <a:p>
            <a:pPr algn="l" marL="0" indent="0" lvl="0">
              <a:lnSpc>
                <a:spcPts val="2937"/>
              </a:lnSpc>
            </a:pPr>
            <a:r>
              <a:rPr lang="en-US" b="true" sz="2447">
                <a:solidFill>
                  <a:srgbClr val="7ED957"/>
                </a:solidFill>
                <a:latin typeface="TT Firs Neue Bold"/>
                <a:ea typeface="TT Firs Neue Bold"/>
                <a:cs typeface="TT Firs Neue Bold"/>
                <a:sym typeface="TT Firs Neue Bold"/>
              </a:rPr>
              <a:t>1 </a:t>
            </a:r>
            <a:r>
              <a:rPr lang="en-US" b="true" sz="2447">
                <a:solidFill>
                  <a:srgbClr val="7ED957"/>
                </a:solidFill>
                <a:latin typeface="TT Firs Neue Bold"/>
                <a:ea typeface="TT Firs Neue Bold"/>
                <a:cs typeface="TT Firs Neue Bold"/>
                <a:sym typeface="TT Firs Neue Bold"/>
              </a:rPr>
              <a:t>  2  3 </a:t>
            </a:r>
            <a:r>
              <a:rPr lang="en-US" b="true" sz="2447">
                <a:solidFill>
                  <a:srgbClr val="DB4634"/>
                </a:solidFill>
                <a:latin typeface="TT Firs Neue Bold"/>
                <a:ea typeface="TT Firs Neue Bold"/>
                <a:cs typeface="TT Firs Neue Bold"/>
                <a:sym typeface="TT Firs Neue Bold"/>
              </a:rPr>
              <a:t>  </a:t>
            </a:r>
            <a:r>
              <a:rPr lang="en-US" b="true" sz="2447">
                <a:solidFill>
                  <a:srgbClr val="DB4634"/>
                </a:solidFill>
                <a:latin typeface="TT Firs Neue Bold"/>
                <a:ea typeface="TT Firs Neue Bold"/>
                <a:cs typeface="TT Firs Neue Bold"/>
                <a:sym typeface="TT Firs Neue Bold"/>
              </a:rPr>
              <a:t>1  2  3  4   </a:t>
            </a:r>
          </a:p>
        </p:txBody>
      </p:sp>
      <p:sp>
        <p:nvSpPr>
          <p:cNvPr name="TextBox 76" id="76"/>
          <p:cNvSpPr txBox="true"/>
          <p:nvPr/>
        </p:nvSpPr>
        <p:spPr>
          <a:xfrm rot="0">
            <a:off x="13274196" y="8170510"/>
            <a:ext cx="3691346" cy="695325"/>
          </a:xfrm>
          <a:prstGeom prst="rect">
            <a:avLst/>
          </a:prstGeom>
        </p:spPr>
        <p:txBody>
          <a:bodyPr anchor="t" rtlCol="false" tIns="0" lIns="0" bIns="0" rIns="0">
            <a:spAutoFit/>
          </a:bodyPr>
          <a:lstStyle/>
          <a:p>
            <a:pPr algn="l">
              <a:lnSpc>
                <a:spcPts val="2758"/>
              </a:lnSpc>
            </a:pPr>
            <a:r>
              <a:rPr lang="en-US" sz="2298">
                <a:solidFill>
                  <a:srgbClr val="0B0A0A"/>
                </a:solidFill>
                <a:latin typeface="TT Firs Neue"/>
                <a:ea typeface="TT Firs Neue"/>
                <a:cs typeface="TT Firs Neue"/>
                <a:sym typeface="TT Firs Neue"/>
              </a:rPr>
              <a:t>A is </a:t>
            </a:r>
            <a:r>
              <a:rPr lang="en-US" sz="2298" b="true">
                <a:solidFill>
                  <a:srgbClr val="FF3131"/>
                </a:solidFill>
                <a:latin typeface="TT Firs Neue Bold"/>
                <a:ea typeface="TT Firs Neue Bold"/>
                <a:cs typeface="TT Firs Neue Bold"/>
                <a:sym typeface="TT Firs Neue Bold"/>
              </a:rPr>
              <a:t>4 semitones</a:t>
            </a:r>
            <a:r>
              <a:rPr lang="en-US" sz="2298">
                <a:solidFill>
                  <a:srgbClr val="0B0A0A"/>
                </a:solidFill>
                <a:latin typeface="TT Firs Neue"/>
                <a:ea typeface="TT Firs Neue"/>
                <a:cs typeface="TT Firs Neue"/>
                <a:sym typeface="TT Firs Neue"/>
              </a:rPr>
              <a:t> above F</a:t>
            </a:r>
          </a:p>
          <a:p>
            <a:pPr algn="l" marL="0" indent="0" lvl="0">
              <a:lnSpc>
                <a:spcPts val="2758"/>
              </a:lnSpc>
            </a:pPr>
            <a:r>
              <a:rPr lang="en-US" sz="2298">
                <a:solidFill>
                  <a:srgbClr val="0B0A0A"/>
                </a:solidFill>
                <a:latin typeface="TT Firs Neue"/>
                <a:ea typeface="TT Firs Neue"/>
                <a:cs typeface="TT Firs Neue"/>
                <a:sym typeface="TT Firs Neue"/>
              </a:rPr>
              <a:t>(also called a major 3rd)</a:t>
            </a:r>
          </a:p>
        </p:txBody>
      </p:sp>
      <p:sp>
        <p:nvSpPr>
          <p:cNvPr name="TextBox 77" id="77"/>
          <p:cNvSpPr txBox="true"/>
          <p:nvPr/>
        </p:nvSpPr>
        <p:spPr>
          <a:xfrm rot="0">
            <a:off x="10204019" y="7438556"/>
            <a:ext cx="3691346" cy="695325"/>
          </a:xfrm>
          <a:prstGeom prst="rect">
            <a:avLst/>
          </a:prstGeom>
        </p:spPr>
        <p:txBody>
          <a:bodyPr anchor="t" rtlCol="false" tIns="0" lIns="0" bIns="0" rIns="0">
            <a:spAutoFit/>
          </a:bodyPr>
          <a:lstStyle/>
          <a:p>
            <a:pPr algn="l">
              <a:lnSpc>
                <a:spcPts val="2758"/>
              </a:lnSpc>
            </a:pPr>
            <a:r>
              <a:rPr lang="en-US" sz="2298">
                <a:solidFill>
                  <a:srgbClr val="0B0A0A"/>
                </a:solidFill>
                <a:latin typeface="TT Firs Neue"/>
                <a:ea typeface="TT Firs Neue"/>
                <a:cs typeface="TT Firs Neue"/>
                <a:sym typeface="TT Firs Neue"/>
              </a:rPr>
              <a:t>F is </a:t>
            </a:r>
            <a:r>
              <a:rPr lang="en-US" sz="2298" b="true">
                <a:solidFill>
                  <a:srgbClr val="7ED957"/>
                </a:solidFill>
                <a:latin typeface="TT Firs Neue Bold"/>
                <a:ea typeface="TT Firs Neue Bold"/>
                <a:cs typeface="TT Firs Neue Bold"/>
                <a:sym typeface="TT Firs Neue Bold"/>
              </a:rPr>
              <a:t>3 semitones </a:t>
            </a:r>
            <a:r>
              <a:rPr lang="en-US" sz="2298">
                <a:solidFill>
                  <a:srgbClr val="0B0A0A"/>
                </a:solidFill>
                <a:latin typeface="TT Firs Neue"/>
                <a:ea typeface="TT Firs Neue"/>
                <a:cs typeface="TT Firs Neue"/>
                <a:sym typeface="TT Firs Neue"/>
              </a:rPr>
              <a:t>above D</a:t>
            </a:r>
          </a:p>
          <a:p>
            <a:pPr algn="l" marL="0" indent="0" lvl="0">
              <a:lnSpc>
                <a:spcPts val="2758"/>
              </a:lnSpc>
            </a:pPr>
            <a:r>
              <a:rPr lang="en-US" sz="2298">
                <a:solidFill>
                  <a:srgbClr val="0B0A0A"/>
                </a:solidFill>
                <a:latin typeface="TT Firs Neue"/>
                <a:ea typeface="TT Firs Neue"/>
                <a:cs typeface="TT Firs Neue"/>
                <a:sym typeface="TT Firs Neue"/>
              </a:rPr>
              <a:t>(also called a minor 3rd)</a:t>
            </a:r>
          </a:p>
        </p:txBody>
      </p:sp>
      <p:sp>
        <p:nvSpPr>
          <p:cNvPr name="TextBox 78" id="78"/>
          <p:cNvSpPr txBox="true"/>
          <p:nvPr/>
        </p:nvSpPr>
        <p:spPr>
          <a:xfrm rot="0">
            <a:off x="11087896" y="3633744"/>
            <a:ext cx="5549743" cy="438150"/>
          </a:xfrm>
          <a:prstGeom prst="rect">
            <a:avLst/>
          </a:prstGeom>
        </p:spPr>
        <p:txBody>
          <a:bodyPr anchor="t" rtlCol="false" tIns="0" lIns="0" bIns="0" rIns="0">
            <a:spAutoFit/>
          </a:bodyPr>
          <a:lstStyle/>
          <a:p>
            <a:pPr algn="ctr" marL="0" indent="0" lvl="0">
              <a:lnSpc>
                <a:spcPts val="3403"/>
              </a:lnSpc>
            </a:pPr>
            <a:r>
              <a:rPr lang="en-US" b="true" sz="2836">
                <a:solidFill>
                  <a:srgbClr val="0B0A0A"/>
                </a:solidFill>
                <a:latin typeface="TT Firs Neue Bold"/>
                <a:ea typeface="TT Firs Neue Bold"/>
                <a:cs typeface="TT Firs Neue Bold"/>
                <a:sym typeface="TT Firs Neue Bold"/>
              </a:rPr>
              <a:t>D minor Triad </a:t>
            </a:r>
            <a:r>
              <a:rPr lang="en-US" sz="2836">
                <a:solidFill>
                  <a:srgbClr val="0B0A0A"/>
                </a:solidFill>
                <a:latin typeface="TT Firs Neue"/>
                <a:ea typeface="TT Firs Neue"/>
                <a:cs typeface="TT Firs Neue"/>
                <a:sym typeface="TT Firs Neue"/>
              </a:rPr>
              <a:t>(notes D-F-A)</a:t>
            </a:r>
          </a:p>
        </p:txBody>
      </p:sp>
      <p:sp>
        <p:nvSpPr>
          <p:cNvPr name="TextBox 79" id="79"/>
          <p:cNvSpPr txBox="true"/>
          <p:nvPr/>
        </p:nvSpPr>
        <p:spPr>
          <a:xfrm rot="0">
            <a:off x="10074516" y="9362606"/>
            <a:ext cx="7576501" cy="790575"/>
          </a:xfrm>
          <a:prstGeom prst="rect">
            <a:avLst/>
          </a:prstGeom>
        </p:spPr>
        <p:txBody>
          <a:bodyPr anchor="t" rtlCol="false" tIns="0" lIns="0" bIns="0" rIns="0">
            <a:spAutoFit/>
          </a:bodyPr>
          <a:lstStyle/>
          <a:p>
            <a:pPr algn="ctr">
              <a:lnSpc>
                <a:spcPts val="3118"/>
              </a:lnSpc>
            </a:pPr>
            <a:r>
              <a:rPr lang="en-US" sz="2598">
                <a:solidFill>
                  <a:srgbClr val="0B0A0A"/>
                </a:solidFill>
                <a:latin typeface="TT Firs Neue"/>
                <a:ea typeface="TT Firs Neue"/>
                <a:cs typeface="TT Firs Neue"/>
                <a:sym typeface="TT Firs Neue"/>
              </a:rPr>
              <a:t>All minor triads use this pattern of:</a:t>
            </a:r>
          </a:p>
          <a:p>
            <a:pPr algn="ctr" marL="0" indent="0" lvl="0">
              <a:lnSpc>
                <a:spcPts val="3118"/>
              </a:lnSpc>
            </a:pPr>
            <a:r>
              <a:rPr lang="en-US" sz="2598">
                <a:solidFill>
                  <a:srgbClr val="0B0A0A"/>
                </a:solidFill>
                <a:latin typeface="TT Firs Neue"/>
                <a:ea typeface="TT Firs Neue"/>
                <a:cs typeface="TT Firs Neue"/>
                <a:sym typeface="TT Firs Neue"/>
              </a:rPr>
              <a:t> 3 semitones, then 4 semitones.</a:t>
            </a:r>
          </a:p>
        </p:txBody>
      </p:sp>
      <p:grpSp>
        <p:nvGrpSpPr>
          <p:cNvPr name="Group 80" id="80"/>
          <p:cNvGrpSpPr/>
          <p:nvPr/>
        </p:nvGrpSpPr>
        <p:grpSpPr>
          <a:xfrm rot="0">
            <a:off x="14963036" y="0"/>
            <a:ext cx="3324964" cy="456041"/>
            <a:chOff x="0" y="0"/>
            <a:chExt cx="4433285" cy="608055"/>
          </a:xfrm>
        </p:grpSpPr>
        <p:grpSp>
          <p:nvGrpSpPr>
            <p:cNvPr name="Group 81" id="81"/>
            <p:cNvGrpSpPr/>
            <p:nvPr/>
          </p:nvGrpSpPr>
          <p:grpSpPr>
            <a:xfrm rot="0">
              <a:off x="0" y="0"/>
              <a:ext cx="4433285" cy="608055"/>
              <a:chOff x="0" y="0"/>
              <a:chExt cx="875711" cy="120110"/>
            </a:xfrm>
          </p:grpSpPr>
          <p:sp>
            <p:nvSpPr>
              <p:cNvPr name="Freeform 82" id="82"/>
              <p:cNvSpPr/>
              <p:nvPr/>
            </p:nvSpPr>
            <p:spPr>
              <a:xfrm flipH="false" flipV="false" rot="0">
                <a:off x="0" y="0"/>
                <a:ext cx="875711" cy="120110"/>
              </a:xfrm>
              <a:custGeom>
                <a:avLst/>
                <a:gdLst/>
                <a:ahLst/>
                <a:cxnLst/>
                <a:rect r="r" b="b" t="t" l="l"/>
                <a:pathLst>
                  <a:path h="120110" w="875711">
                    <a:moveTo>
                      <a:pt x="0" y="0"/>
                    </a:moveTo>
                    <a:lnTo>
                      <a:pt x="875711" y="0"/>
                    </a:lnTo>
                    <a:lnTo>
                      <a:pt x="875711" y="120110"/>
                    </a:lnTo>
                    <a:lnTo>
                      <a:pt x="0" y="120110"/>
                    </a:lnTo>
                    <a:close/>
                  </a:path>
                </a:pathLst>
              </a:custGeom>
              <a:solidFill>
                <a:srgbClr val="FF751F"/>
              </a:solidFill>
            </p:spPr>
          </p:sp>
          <p:sp>
            <p:nvSpPr>
              <p:cNvPr name="TextBox 83" id="83"/>
              <p:cNvSpPr txBox="true"/>
              <p:nvPr/>
            </p:nvSpPr>
            <p:spPr>
              <a:xfrm>
                <a:off x="0" y="-38100"/>
                <a:ext cx="875711" cy="158210"/>
              </a:xfrm>
              <a:prstGeom prst="rect">
                <a:avLst/>
              </a:prstGeom>
            </p:spPr>
            <p:txBody>
              <a:bodyPr anchor="ctr" rtlCol="false" tIns="50800" lIns="50800" bIns="50800" rIns="50800"/>
              <a:lstStyle/>
              <a:p>
                <a:pPr algn="ctr">
                  <a:lnSpc>
                    <a:spcPts val="2659"/>
                  </a:lnSpc>
                </a:pPr>
              </a:p>
            </p:txBody>
          </p:sp>
        </p:grpSp>
        <p:sp>
          <p:nvSpPr>
            <p:cNvPr name="TextBox 84" id="84"/>
            <p:cNvSpPr txBox="true"/>
            <p:nvPr/>
          </p:nvSpPr>
          <p:spPr>
            <a:xfrm rot="0">
              <a:off x="0" y="104909"/>
              <a:ext cx="4433285" cy="444500"/>
            </a:xfrm>
            <a:prstGeom prst="rect">
              <a:avLst/>
            </a:prstGeom>
          </p:spPr>
          <p:txBody>
            <a:bodyPr anchor="t" rtlCol="false" tIns="0" lIns="0" bIns="0" rIns="0">
              <a:spAutoFit/>
            </a:bodyPr>
            <a:lstStyle/>
            <a:p>
              <a:pPr algn="ctr" marL="0" indent="0" lvl="0">
                <a:lnSpc>
                  <a:spcPts val="2697"/>
                </a:lnSpc>
              </a:pPr>
              <a:r>
                <a:rPr lang="en-US" b="true" sz="2247">
                  <a:solidFill>
                    <a:srgbClr val="0B0A0A"/>
                  </a:solidFill>
                  <a:latin typeface="TT Firs Neue Bold"/>
                  <a:ea typeface="TT Firs Neue Bold"/>
                  <a:cs typeface="TT Firs Neue Bold"/>
                  <a:sym typeface="TT Firs Neue Bold"/>
                </a:rPr>
                <a:t>Not in exam</a:t>
              </a:r>
            </a:p>
          </p:txBody>
        </p:sp>
      </p:gr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TextBox 10" id="10"/>
          <p:cNvSpPr txBox="true"/>
          <p:nvPr/>
        </p:nvSpPr>
        <p:spPr>
          <a:xfrm rot="0">
            <a:off x="812901" y="123992"/>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Diminished Triad</a:t>
            </a:r>
          </a:p>
        </p:txBody>
      </p:sp>
      <p:sp>
        <p:nvSpPr>
          <p:cNvPr name="TextBox 11" id="11"/>
          <p:cNvSpPr txBox="true"/>
          <p:nvPr/>
        </p:nvSpPr>
        <p:spPr>
          <a:xfrm rot="0">
            <a:off x="773362" y="2554231"/>
            <a:ext cx="16877656" cy="352425"/>
          </a:xfrm>
          <a:prstGeom prst="rect">
            <a:avLst/>
          </a:prstGeom>
        </p:spPr>
        <p:txBody>
          <a:bodyPr anchor="t" rtlCol="false" tIns="0" lIns="0" bIns="0" rIns="0">
            <a:spAutoFit/>
          </a:bodyPr>
          <a:lstStyle/>
          <a:p>
            <a:pPr algn="l" marL="0" indent="0" lvl="0">
              <a:lnSpc>
                <a:spcPts val="2758"/>
              </a:lnSpc>
            </a:pPr>
            <a:r>
              <a:rPr lang="en-US" sz="2298">
                <a:solidFill>
                  <a:srgbClr val="0B0A0A"/>
                </a:solidFill>
                <a:latin typeface="TT Firs Neue"/>
                <a:ea typeface="TT Firs Neue"/>
                <a:cs typeface="TT Firs Neue"/>
                <a:sym typeface="TT Firs Neue"/>
              </a:rPr>
              <a:t>The number of semitones between the notes, determine whether a triad is </a:t>
            </a:r>
            <a:r>
              <a:rPr lang="en-US" b="true" sz="2298">
                <a:solidFill>
                  <a:srgbClr val="0B0A0A"/>
                </a:solidFill>
                <a:latin typeface="TT Firs Neue Bold"/>
                <a:ea typeface="TT Firs Neue Bold"/>
                <a:cs typeface="TT Firs Neue Bold"/>
                <a:sym typeface="TT Firs Neue Bold"/>
              </a:rPr>
              <a:t>diminished</a:t>
            </a:r>
            <a:r>
              <a:rPr lang="en-US" sz="2298">
                <a:solidFill>
                  <a:srgbClr val="0B0A0A"/>
                </a:solidFill>
                <a:latin typeface="TT Firs Neue"/>
                <a:ea typeface="TT Firs Neue"/>
                <a:cs typeface="TT Firs Neue"/>
                <a:sym typeface="TT Firs Neue"/>
              </a:rPr>
              <a:t>.</a:t>
            </a:r>
          </a:p>
        </p:txBody>
      </p:sp>
      <p:sp>
        <p:nvSpPr>
          <p:cNvPr name="TextBox 12" id="12"/>
          <p:cNvSpPr txBox="true"/>
          <p:nvPr/>
        </p:nvSpPr>
        <p:spPr>
          <a:xfrm rot="0">
            <a:off x="812901" y="1639136"/>
            <a:ext cx="16446399" cy="695325"/>
          </a:xfrm>
          <a:prstGeom prst="rect">
            <a:avLst/>
          </a:prstGeom>
        </p:spPr>
        <p:txBody>
          <a:bodyPr anchor="t" rtlCol="false" tIns="0" lIns="0" bIns="0" rIns="0">
            <a:spAutoFit/>
          </a:bodyPr>
          <a:lstStyle/>
          <a:p>
            <a:pPr algn="l">
              <a:lnSpc>
                <a:spcPts val="2758"/>
              </a:lnSpc>
            </a:pPr>
            <a:r>
              <a:rPr lang="en-US" sz="2298" b="true">
                <a:solidFill>
                  <a:srgbClr val="0B0A0A"/>
                </a:solidFill>
                <a:latin typeface="TT Firs Neue Bold"/>
                <a:ea typeface="TT Firs Neue Bold"/>
                <a:cs typeface="TT Firs Neue Bold"/>
                <a:sym typeface="TT Firs Neue Bold"/>
              </a:rPr>
              <a:t>Diminished </a:t>
            </a:r>
            <a:r>
              <a:rPr lang="en-US" sz="2298">
                <a:solidFill>
                  <a:srgbClr val="0B0A0A"/>
                </a:solidFill>
                <a:latin typeface="TT Firs Neue"/>
                <a:ea typeface="TT Firs Neue"/>
                <a:cs typeface="TT Firs Neue"/>
                <a:sym typeface="TT Firs Neue"/>
              </a:rPr>
              <a:t>triads sound </a:t>
            </a:r>
            <a:r>
              <a:rPr lang="en-US" sz="2298" b="true">
                <a:solidFill>
                  <a:srgbClr val="0B0A0A"/>
                </a:solidFill>
                <a:latin typeface="TT Firs Neue Bold"/>
                <a:ea typeface="TT Firs Neue Bold"/>
                <a:cs typeface="TT Firs Neue Bold"/>
                <a:sym typeface="TT Firs Neue Bold"/>
              </a:rPr>
              <a:t>tense</a:t>
            </a:r>
            <a:r>
              <a:rPr lang="en-US" sz="2298">
                <a:solidFill>
                  <a:srgbClr val="0B0A0A"/>
                </a:solidFill>
                <a:latin typeface="TT Firs Neue"/>
                <a:ea typeface="TT Firs Neue"/>
                <a:cs typeface="TT Firs Neue"/>
                <a:sym typeface="TT Firs Neue"/>
              </a:rPr>
              <a:t>. A diminished triad is written with a degree symbol. For example, the 7</a:t>
            </a:r>
            <a:r>
              <a:rPr lang="en-US" sz="2298">
                <a:solidFill>
                  <a:srgbClr val="0B0A0A"/>
                </a:solidFill>
                <a:latin typeface="TT Firs Neue"/>
                <a:ea typeface="TT Firs Neue"/>
                <a:cs typeface="TT Firs Neue"/>
                <a:sym typeface="TT Firs Neue"/>
              </a:rPr>
              <a:t>th</a:t>
            </a:r>
            <a:r>
              <a:rPr lang="en-US" sz="2298">
                <a:solidFill>
                  <a:srgbClr val="0B0A0A"/>
                </a:solidFill>
                <a:latin typeface="TT Firs Neue"/>
                <a:ea typeface="TT Firs Neue"/>
                <a:cs typeface="TT Firs Neue"/>
                <a:sym typeface="TT Firs Neue"/>
              </a:rPr>
              <a:t> chord in the C Major scale is B diminished which is written as B°.</a:t>
            </a:r>
          </a:p>
        </p:txBody>
      </p:sp>
      <p:grpSp>
        <p:nvGrpSpPr>
          <p:cNvPr name="Group 13" id="13"/>
          <p:cNvGrpSpPr/>
          <p:nvPr/>
        </p:nvGrpSpPr>
        <p:grpSpPr>
          <a:xfrm rot="0">
            <a:off x="14963036" y="0"/>
            <a:ext cx="3324964" cy="456041"/>
            <a:chOff x="0" y="0"/>
            <a:chExt cx="4433285" cy="608055"/>
          </a:xfrm>
        </p:grpSpPr>
        <p:grpSp>
          <p:nvGrpSpPr>
            <p:cNvPr name="Group 14" id="14"/>
            <p:cNvGrpSpPr/>
            <p:nvPr/>
          </p:nvGrpSpPr>
          <p:grpSpPr>
            <a:xfrm rot="0">
              <a:off x="0" y="0"/>
              <a:ext cx="4433285" cy="608055"/>
              <a:chOff x="0" y="0"/>
              <a:chExt cx="875711" cy="120110"/>
            </a:xfrm>
          </p:grpSpPr>
          <p:sp>
            <p:nvSpPr>
              <p:cNvPr name="Freeform 15" id="15"/>
              <p:cNvSpPr/>
              <p:nvPr/>
            </p:nvSpPr>
            <p:spPr>
              <a:xfrm flipH="false" flipV="false" rot="0">
                <a:off x="0" y="0"/>
                <a:ext cx="875711" cy="120110"/>
              </a:xfrm>
              <a:custGeom>
                <a:avLst/>
                <a:gdLst/>
                <a:ahLst/>
                <a:cxnLst/>
                <a:rect r="r" b="b" t="t" l="l"/>
                <a:pathLst>
                  <a:path h="120110" w="875711">
                    <a:moveTo>
                      <a:pt x="0" y="0"/>
                    </a:moveTo>
                    <a:lnTo>
                      <a:pt x="875711" y="0"/>
                    </a:lnTo>
                    <a:lnTo>
                      <a:pt x="875711" y="120110"/>
                    </a:lnTo>
                    <a:lnTo>
                      <a:pt x="0" y="120110"/>
                    </a:lnTo>
                    <a:close/>
                  </a:path>
                </a:pathLst>
              </a:custGeom>
              <a:solidFill>
                <a:srgbClr val="FF751F"/>
              </a:solidFill>
            </p:spPr>
          </p:sp>
          <p:sp>
            <p:nvSpPr>
              <p:cNvPr name="TextBox 16" id="16"/>
              <p:cNvSpPr txBox="true"/>
              <p:nvPr/>
            </p:nvSpPr>
            <p:spPr>
              <a:xfrm>
                <a:off x="0" y="-38100"/>
                <a:ext cx="875711" cy="158210"/>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0" y="104909"/>
              <a:ext cx="4433285" cy="444500"/>
            </a:xfrm>
            <a:prstGeom prst="rect">
              <a:avLst/>
            </a:prstGeom>
          </p:spPr>
          <p:txBody>
            <a:bodyPr anchor="t" rtlCol="false" tIns="0" lIns="0" bIns="0" rIns="0">
              <a:spAutoFit/>
            </a:bodyPr>
            <a:lstStyle/>
            <a:p>
              <a:pPr algn="ctr" marL="0" indent="0" lvl="0">
                <a:lnSpc>
                  <a:spcPts val="2697"/>
                </a:lnSpc>
              </a:pPr>
              <a:r>
                <a:rPr lang="en-US" b="true" sz="2247">
                  <a:solidFill>
                    <a:srgbClr val="0B0A0A"/>
                  </a:solidFill>
                  <a:latin typeface="TT Firs Neue Bold"/>
                  <a:ea typeface="TT Firs Neue Bold"/>
                  <a:cs typeface="TT Firs Neue Bold"/>
                  <a:sym typeface="TT Firs Neue Bold"/>
                </a:rPr>
                <a:t>Not in exam</a:t>
              </a:r>
            </a:p>
          </p:txBody>
        </p:sp>
      </p:grpSp>
      <p:grpSp>
        <p:nvGrpSpPr>
          <p:cNvPr name="Group 18" id="18"/>
          <p:cNvGrpSpPr/>
          <p:nvPr/>
        </p:nvGrpSpPr>
        <p:grpSpPr>
          <a:xfrm rot="0">
            <a:off x="5030642" y="3135256"/>
            <a:ext cx="9932395" cy="6900979"/>
            <a:chOff x="0" y="0"/>
            <a:chExt cx="13243193" cy="9201305"/>
          </a:xfrm>
        </p:grpSpPr>
        <p:grpSp>
          <p:nvGrpSpPr>
            <p:cNvPr name="Group 19" id="19"/>
            <p:cNvGrpSpPr/>
            <p:nvPr/>
          </p:nvGrpSpPr>
          <p:grpSpPr>
            <a:xfrm rot="0">
              <a:off x="0" y="0"/>
              <a:ext cx="11664734" cy="9201305"/>
              <a:chOff x="0" y="0"/>
              <a:chExt cx="2304145" cy="1817542"/>
            </a:xfrm>
          </p:grpSpPr>
          <p:sp>
            <p:nvSpPr>
              <p:cNvPr name="Freeform 20" id="20"/>
              <p:cNvSpPr/>
              <p:nvPr/>
            </p:nvSpPr>
            <p:spPr>
              <a:xfrm flipH="false" flipV="false" rot="0">
                <a:off x="0" y="0"/>
                <a:ext cx="2304145" cy="1817542"/>
              </a:xfrm>
              <a:custGeom>
                <a:avLst/>
                <a:gdLst/>
                <a:ahLst/>
                <a:cxnLst/>
                <a:rect r="r" b="b" t="t" l="l"/>
                <a:pathLst>
                  <a:path h="1817542" w="2304145">
                    <a:moveTo>
                      <a:pt x="0" y="0"/>
                    </a:moveTo>
                    <a:lnTo>
                      <a:pt x="2304145" y="0"/>
                    </a:lnTo>
                    <a:lnTo>
                      <a:pt x="2304145" y="1817542"/>
                    </a:lnTo>
                    <a:lnTo>
                      <a:pt x="0" y="1817542"/>
                    </a:lnTo>
                    <a:close/>
                  </a:path>
                </a:pathLst>
              </a:custGeom>
              <a:solidFill>
                <a:srgbClr val="B0B3BE"/>
              </a:solidFill>
            </p:spPr>
          </p:sp>
          <p:sp>
            <p:nvSpPr>
              <p:cNvPr name="TextBox 21" id="21"/>
              <p:cNvSpPr txBox="true"/>
              <p:nvPr/>
            </p:nvSpPr>
            <p:spPr>
              <a:xfrm>
                <a:off x="0" y="-47625"/>
                <a:ext cx="2304145" cy="1865167"/>
              </a:xfrm>
              <a:prstGeom prst="rect">
                <a:avLst/>
              </a:prstGeom>
            </p:spPr>
            <p:txBody>
              <a:bodyPr anchor="ctr" rtlCol="false" tIns="50800" lIns="50800" bIns="50800" rIns="50800"/>
              <a:lstStyle/>
              <a:p>
                <a:pPr algn="ctr">
                  <a:lnSpc>
                    <a:spcPts val="3360"/>
                  </a:lnSpc>
                </a:pPr>
              </a:p>
            </p:txBody>
          </p:sp>
        </p:grpSp>
        <p:sp>
          <p:nvSpPr>
            <p:cNvPr name="Freeform 22" id="22"/>
            <p:cNvSpPr/>
            <p:nvPr/>
          </p:nvSpPr>
          <p:spPr>
            <a:xfrm flipH="false" flipV="false" rot="0">
              <a:off x="2448223" y="1279311"/>
              <a:ext cx="7448708" cy="3969910"/>
            </a:xfrm>
            <a:custGeom>
              <a:avLst/>
              <a:gdLst/>
              <a:ahLst/>
              <a:cxnLst/>
              <a:rect r="r" b="b" t="t" l="l"/>
              <a:pathLst>
                <a:path h="3969910" w="7448708">
                  <a:moveTo>
                    <a:pt x="0" y="0"/>
                  </a:moveTo>
                  <a:lnTo>
                    <a:pt x="7448708" y="0"/>
                  </a:lnTo>
                  <a:lnTo>
                    <a:pt x="7448708" y="3969910"/>
                  </a:lnTo>
                  <a:lnTo>
                    <a:pt x="0" y="3969910"/>
                  </a:lnTo>
                  <a:lnTo>
                    <a:pt x="0" y="0"/>
                  </a:lnTo>
                  <a:close/>
                </a:path>
              </a:pathLst>
            </a:custGeom>
            <a:blipFill>
              <a:blip r:embed="rId4"/>
              <a:stretch>
                <a:fillRect l="0" t="-41090" r="0" b="0"/>
              </a:stretch>
            </a:blipFill>
          </p:spPr>
        </p:sp>
        <p:grpSp>
          <p:nvGrpSpPr>
            <p:cNvPr name="Group 23" id="23"/>
            <p:cNvGrpSpPr/>
            <p:nvPr/>
          </p:nvGrpSpPr>
          <p:grpSpPr>
            <a:xfrm rot="0">
              <a:off x="7824187" y="1279311"/>
              <a:ext cx="592235" cy="2130313"/>
              <a:chOff x="0" y="0"/>
              <a:chExt cx="158784" cy="571157"/>
            </a:xfrm>
          </p:grpSpPr>
          <p:sp>
            <p:nvSpPr>
              <p:cNvPr name="Freeform 24" id="24"/>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25" id="25"/>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sp>
          <p:nvSpPr>
            <p:cNvPr name="Freeform 26" id="26"/>
            <p:cNvSpPr/>
            <p:nvPr/>
          </p:nvSpPr>
          <p:spPr>
            <a:xfrm flipH="false" flipV="false" rot="0">
              <a:off x="1594035" y="1279311"/>
              <a:ext cx="1928304" cy="3969910"/>
            </a:xfrm>
            <a:custGeom>
              <a:avLst/>
              <a:gdLst/>
              <a:ahLst/>
              <a:cxnLst/>
              <a:rect r="r" b="b" t="t" l="l"/>
              <a:pathLst>
                <a:path h="3969910" w="1928304">
                  <a:moveTo>
                    <a:pt x="0" y="0"/>
                  </a:moveTo>
                  <a:lnTo>
                    <a:pt x="1928303" y="0"/>
                  </a:lnTo>
                  <a:lnTo>
                    <a:pt x="1928303" y="3969910"/>
                  </a:lnTo>
                  <a:lnTo>
                    <a:pt x="0" y="3969910"/>
                  </a:lnTo>
                  <a:lnTo>
                    <a:pt x="0" y="0"/>
                  </a:lnTo>
                  <a:close/>
                </a:path>
              </a:pathLst>
            </a:custGeom>
            <a:blipFill>
              <a:blip r:embed="rId4"/>
              <a:stretch>
                <a:fillRect l="-286282" t="-41090" r="0" b="0"/>
              </a:stretch>
            </a:blipFill>
          </p:spPr>
        </p:sp>
        <p:grpSp>
          <p:nvGrpSpPr>
            <p:cNvPr name="Group 27" id="27"/>
            <p:cNvGrpSpPr/>
            <p:nvPr/>
          </p:nvGrpSpPr>
          <p:grpSpPr>
            <a:xfrm rot="0">
              <a:off x="3479766" y="1281039"/>
              <a:ext cx="855176" cy="3891278"/>
              <a:chOff x="0" y="0"/>
              <a:chExt cx="229281" cy="1043288"/>
            </a:xfrm>
          </p:grpSpPr>
          <p:sp>
            <p:nvSpPr>
              <p:cNvPr name="Freeform 28" id="28"/>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29" id="29"/>
              <p:cNvSpPr txBox="true"/>
              <p:nvPr/>
            </p:nvSpPr>
            <p:spPr>
              <a:xfrm>
                <a:off x="0" y="-47625"/>
                <a:ext cx="229281" cy="1090913"/>
              </a:xfrm>
              <a:prstGeom prst="rect">
                <a:avLst/>
              </a:prstGeom>
            </p:spPr>
            <p:txBody>
              <a:bodyPr anchor="ctr" rtlCol="false" tIns="37427" lIns="37427" bIns="37427" rIns="37427"/>
              <a:lstStyle/>
              <a:p>
                <a:pPr algn="ctr">
                  <a:lnSpc>
                    <a:spcPts val="3360"/>
                  </a:lnSpc>
                </a:pPr>
              </a:p>
            </p:txBody>
          </p:sp>
        </p:grpSp>
        <p:grpSp>
          <p:nvGrpSpPr>
            <p:cNvPr name="Group 30" id="30"/>
            <p:cNvGrpSpPr/>
            <p:nvPr/>
          </p:nvGrpSpPr>
          <p:grpSpPr>
            <a:xfrm rot="0">
              <a:off x="5298692" y="1281039"/>
              <a:ext cx="855176" cy="3891278"/>
              <a:chOff x="0" y="0"/>
              <a:chExt cx="229281" cy="1043288"/>
            </a:xfrm>
          </p:grpSpPr>
          <p:sp>
            <p:nvSpPr>
              <p:cNvPr name="Freeform 31" id="31"/>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32" id="32"/>
              <p:cNvSpPr txBox="true"/>
              <p:nvPr/>
            </p:nvSpPr>
            <p:spPr>
              <a:xfrm>
                <a:off x="0" y="-47625"/>
                <a:ext cx="229281" cy="1090913"/>
              </a:xfrm>
              <a:prstGeom prst="rect">
                <a:avLst/>
              </a:prstGeom>
            </p:spPr>
            <p:txBody>
              <a:bodyPr anchor="ctr" rtlCol="false" tIns="37427" lIns="37427" bIns="37427" rIns="37427"/>
              <a:lstStyle/>
              <a:p>
                <a:pPr algn="ctr">
                  <a:lnSpc>
                    <a:spcPts val="3360"/>
                  </a:lnSpc>
                </a:pPr>
              </a:p>
            </p:txBody>
          </p:sp>
        </p:grpSp>
        <p:grpSp>
          <p:nvGrpSpPr>
            <p:cNvPr name="Group 33" id="33"/>
            <p:cNvGrpSpPr/>
            <p:nvPr/>
          </p:nvGrpSpPr>
          <p:grpSpPr>
            <a:xfrm rot="0">
              <a:off x="3115977" y="1279311"/>
              <a:ext cx="592235" cy="2130313"/>
              <a:chOff x="0" y="0"/>
              <a:chExt cx="158784" cy="571157"/>
            </a:xfrm>
          </p:grpSpPr>
          <p:sp>
            <p:nvSpPr>
              <p:cNvPr name="Freeform 34" id="34"/>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35" id="35"/>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grpSp>
          <p:nvGrpSpPr>
            <p:cNvPr name="Group 36" id="36"/>
            <p:cNvGrpSpPr/>
            <p:nvPr/>
          </p:nvGrpSpPr>
          <p:grpSpPr>
            <a:xfrm rot="0">
              <a:off x="4157338" y="1273732"/>
              <a:ext cx="592235" cy="2130313"/>
              <a:chOff x="0" y="0"/>
              <a:chExt cx="158784" cy="571157"/>
            </a:xfrm>
          </p:grpSpPr>
          <p:sp>
            <p:nvSpPr>
              <p:cNvPr name="Freeform 37" id="37"/>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38" id="38"/>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grpSp>
          <p:nvGrpSpPr>
            <p:cNvPr name="Group 39" id="39"/>
            <p:cNvGrpSpPr/>
            <p:nvPr/>
          </p:nvGrpSpPr>
          <p:grpSpPr>
            <a:xfrm rot="0">
              <a:off x="5744989" y="1279311"/>
              <a:ext cx="592235" cy="2130313"/>
              <a:chOff x="0" y="0"/>
              <a:chExt cx="158784" cy="571157"/>
            </a:xfrm>
          </p:grpSpPr>
          <p:sp>
            <p:nvSpPr>
              <p:cNvPr name="Freeform 40" id="40"/>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41" id="41"/>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grpSp>
          <p:nvGrpSpPr>
            <p:cNvPr name="Group 42" id="42"/>
            <p:cNvGrpSpPr/>
            <p:nvPr/>
          </p:nvGrpSpPr>
          <p:grpSpPr>
            <a:xfrm rot="0">
              <a:off x="6782826" y="1279311"/>
              <a:ext cx="592235" cy="2130313"/>
              <a:chOff x="0" y="0"/>
              <a:chExt cx="158784" cy="571157"/>
            </a:xfrm>
          </p:grpSpPr>
          <p:sp>
            <p:nvSpPr>
              <p:cNvPr name="Freeform 43" id="43"/>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44" id="44"/>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grpSp>
          <p:nvGrpSpPr>
            <p:cNvPr name="Group 45" id="45"/>
            <p:cNvGrpSpPr/>
            <p:nvPr/>
          </p:nvGrpSpPr>
          <p:grpSpPr>
            <a:xfrm rot="0">
              <a:off x="1657122" y="1295974"/>
              <a:ext cx="855176" cy="3891278"/>
              <a:chOff x="0" y="0"/>
              <a:chExt cx="229281" cy="1043288"/>
            </a:xfrm>
          </p:grpSpPr>
          <p:sp>
            <p:nvSpPr>
              <p:cNvPr name="Freeform 46" id="46"/>
              <p:cNvSpPr/>
              <p:nvPr/>
            </p:nvSpPr>
            <p:spPr>
              <a:xfrm flipH="false" flipV="false" rot="0">
                <a:off x="0" y="0"/>
                <a:ext cx="229281" cy="1043288"/>
              </a:xfrm>
              <a:custGeom>
                <a:avLst/>
                <a:gdLst/>
                <a:ahLst/>
                <a:cxnLst/>
                <a:rect r="r" b="b" t="t" l="l"/>
                <a:pathLst>
                  <a:path h="1043288" w="229281">
                    <a:moveTo>
                      <a:pt x="0" y="0"/>
                    </a:moveTo>
                    <a:lnTo>
                      <a:pt x="229281" y="0"/>
                    </a:lnTo>
                    <a:lnTo>
                      <a:pt x="229281" y="1043288"/>
                    </a:lnTo>
                    <a:lnTo>
                      <a:pt x="0" y="1043288"/>
                    </a:lnTo>
                    <a:close/>
                  </a:path>
                </a:pathLst>
              </a:custGeom>
              <a:solidFill>
                <a:srgbClr val="5170FF">
                  <a:alpha val="64706"/>
                </a:srgbClr>
              </a:solidFill>
            </p:spPr>
          </p:sp>
          <p:sp>
            <p:nvSpPr>
              <p:cNvPr name="TextBox 47" id="47"/>
              <p:cNvSpPr txBox="true"/>
              <p:nvPr/>
            </p:nvSpPr>
            <p:spPr>
              <a:xfrm>
                <a:off x="0" y="-47625"/>
                <a:ext cx="229281" cy="1090913"/>
              </a:xfrm>
              <a:prstGeom prst="rect">
                <a:avLst/>
              </a:prstGeom>
            </p:spPr>
            <p:txBody>
              <a:bodyPr anchor="ctr" rtlCol="false" tIns="37427" lIns="37427" bIns="37427" rIns="37427"/>
              <a:lstStyle/>
              <a:p>
                <a:pPr algn="ctr">
                  <a:lnSpc>
                    <a:spcPts val="3360"/>
                  </a:lnSpc>
                </a:pPr>
              </a:p>
            </p:txBody>
          </p:sp>
        </p:grpSp>
        <p:sp>
          <p:nvSpPr>
            <p:cNvPr name="TextBox 48" id="48"/>
            <p:cNvSpPr txBox="true"/>
            <p:nvPr/>
          </p:nvSpPr>
          <p:spPr>
            <a:xfrm rot="0">
              <a:off x="2751352" y="2476334"/>
              <a:ext cx="10491841" cy="495300"/>
            </a:xfrm>
            <a:prstGeom prst="rect">
              <a:avLst/>
            </a:prstGeom>
          </p:spPr>
          <p:txBody>
            <a:bodyPr anchor="t" rtlCol="false" tIns="0" lIns="0" bIns="0" rIns="0">
              <a:spAutoFit/>
            </a:bodyPr>
            <a:lstStyle/>
            <a:p>
              <a:pPr algn="l" marL="0" indent="0" lvl="0">
                <a:lnSpc>
                  <a:spcPts val="2937"/>
                </a:lnSpc>
              </a:pPr>
              <a:r>
                <a:rPr lang="en-US" b="true" sz="2447">
                  <a:solidFill>
                    <a:srgbClr val="7ED957"/>
                  </a:solidFill>
                  <a:latin typeface="TT Firs Neue Bold"/>
                  <a:ea typeface="TT Firs Neue Bold"/>
                  <a:cs typeface="TT Firs Neue Bold"/>
                  <a:sym typeface="TT Firs Neue Bold"/>
                </a:rPr>
                <a:t>1   2  3</a:t>
              </a:r>
              <a:r>
                <a:rPr lang="en-US" b="true" sz="2447">
                  <a:solidFill>
                    <a:srgbClr val="DB4634"/>
                  </a:solidFill>
                  <a:latin typeface="TT Firs Neue Bold"/>
                  <a:ea typeface="TT Firs Neue Bold"/>
                  <a:cs typeface="TT Firs Neue Bold"/>
                  <a:sym typeface="TT Firs Neue Bold"/>
                </a:rPr>
                <a:t>   </a:t>
              </a:r>
              <a:r>
                <a:rPr lang="en-US" b="true" sz="2447">
                  <a:solidFill>
                    <a:srgbClr val="7ED957"/>
                  </a:solidFill>
                  <a:latin typeface="TT Firs Neue Bold"/>
                  <a:ea typeface="TT Firs Neue Bold"/>
                  <a:cs typeface="TT Firs Neue Bold"/>
                  <a:sym typeface="TT Firs Neue Bold"/>
                </a:rPr>
                <a:t>1   2  3</a:t>
              </a:r>
            </a:p>
          </p:txBody>
        </p:sp>
        <p:sp>
          <p:nvSpPr>
            <p:cNvPr name="TextBox 49" id="49"/>
            <p:cNvSpPr txBox="true"/>
            <p:nvPr/>
          </p:nvSpPr>
          <p:spPr>
            <a:xfrm rot="0">
              <a:off x="194967" y="5468296"/>
              <a:ext cx="4921795" cy="923925"/>
            </a:xfrm>
            <a:prstGeom prst="rect">
              <a:avLst/>
            </a:prstGeom>
          </p:spPr>
          <p:txBody>
            <a:bodyPr anchor="t" rtlCol="false" tIns="0" lIns="0" bIns="0" rIns="0">
              <a:spAutoFit/>
            </a:bodyPr>
            <a:lstStyle/>
            <a:p>
              <a:pPr algn="l">
                <a:lnSpc>
                  <a:spcPts val="2758"/>
                </a:lnSpc>
              </a:pPr>
              <a:r>
                <a:rPr lang="en-US" sz="2298">
                  <a:solidFill>
                    <a:srgbClr val="0B0A0A"/>
                  </a:solidFill>
                  <a:latin typeface="TT Firs Neue"/>
                  <a:ea typeface="TT Firs Neue"/>
                  <a:cs typeface="TT Firs Neue"/>
                  <a:sym typeface="TT Firs Neue"/>
                </a:rPr>
                <a:t>D is 3 </a:t>
              </a:r>
              <a:r>
                <a:rPr lang="en-US" sz="2298" b="true">
                  <a:solidFill>
                    <a:srgbClr val="7ED957"/>
                  </a:solidFill>
                  <a:latin typeface="TT Firs Neue Bold"/>
                  <a:ea typeface="TT Firs Neue Bold"/>
                  <a:cs typeface="TT Firs Neue Bold"/>
                  <a:sym typeface="TT Firs Neue Bold"/>
                </a:rPr>
                <a:t>semitones</a:t>
              </a:r>
              <a:r>
                <a:rPr lang="en-US" sz="2298">
                  <a:solidFill>
                    <a:srgbClr val="0B0A0A"/>
                  </a:solidFill>
                  <a:latin typeface="TT Firs Neue"/>
                  <a:ea typeface="TT Firs Neue"/>
                  <a:cs typeface="TT Firs Neue"/>
                  <a:sym typeface="TT Firs Neue"/>
                </a:rPr>
                <a:t> above B</a:t>
              </a:r>
            </a:p>
            <a:p>
              <a:pPr algn="l" marL="0" indent="0" lvl="0">
                <a:lnSpc>
                  <a:spcPts val="2758"/>
                </a:lnSpc>
              </a:pPr>
              <a:r>
                <a:rPr lang="en-US" sz="2298">
                  <a:solidFill>
                    <a:srgbClr val="0B0A0A"/>
                  </a:solidFill>
                  <a:latin typeface="TT Firs Neue"/>
                  <a:ea typeface="TT Firs Neue"/>
                  <a:cs typeface="TT Firs Neue"/>
                  <a:sym typeface="TT Firs Neue"/>
                </a:rPr>
                <a:t>(also called a minor 3rd)</a:t>
              </a:r>
            </a:p>
          </p:txBody>
        </p:sp>
        <p:sp>
          <p:nvSpPr>
            <p:cNvPr name="TextBox 50" id="50"/>
            <p:cNvSpPr txBox="true"/>
            <p:nvPr/>
          </p:nvSpPr>
          <p:spPr>
            <a:xfrm rot="0">
              <a:off x="4543038" y="6778780"/>
              <a:ext cx="4921795" cy="923925"/>
            </a:xfrm>
            <a:prstGeom prst="rect">
              <a:avLst/>
            </a:prstGeom>
          </p:spPr>
          <p:txBody>
            <a:bodyPr anchor="t" rtlCol="false" tIns="0" lIns="0" bIns="0" rIns="0">
              <a:spAutoFit/>
            </a:bodyPr>
            <a:lstStyle/>
            <a:p>
              <a:pPr algn="l">
                <a:lnSpc>
                  <a:spcPts val="2758"/>
                </a:lnSpc>
              </a:pPr>
              <a:r>
                <a:rPr lang="en-US" sz="2298">
                  <a:solidFill>
                    <a:srgbClr val="0B0A0A"/>
                  </a:solidFill>
                  <a:latin typeface="TT Firs Neue"/>
                  <a:ea typeface="TT Firs Neue"/>
                  <a:cs typeface="TT Firs Neue"/>
                  <a:sym typeface="TT Firs Neue"/>
                </a:rPr>
                <a:t>F is </a:t>
              </a:r>
              <a:r>
                <a:rPr lang="en-US" sz="2298" b="true">
                  <a:solidFill>
                    <a:srgbClr val="7ED957"/>
                  </a:solidFill>
                  <a:latin typeface="TT Firs Neue Bold"/>
                  <a:ea typeface="TT Firs Neue Bold"/>
                  <a:cs typeface="TT Firs Neue Bold"/>
                  <a:sym typeface="TT Firs Neue Bold"/>
                </a:rPr>
                <a:t>3 semitones </a:t>
              </a:r>
              <a:r>
                <a:rPr lang="en-US" sz="2298">
                  <a:solidFill>
                    <a:srgbClr val="0B0A0A"/>
                  </a:solidFill>
                  <a:latin typeface="TT Firs Neue"/>
                  <a:ea typeface="TT Firs Neue"/>
                  <a:cs typeface="TT Firs Neue"/>
                  <a:sym typeface="TT Firs Neue"/>
                </a:rPr>
                <a:t>above D</a:t>
              </a:r>
            </a:p>
            <a:p>
              <a:pPr algn="l" marL="0" indent="0" lvl="0">
                <a:lnSpc>
                  <a:spcPts val="2758"/>
                </a:lnSpc>
              </a:pPr>
              <a:r>
                <a:rPr lang="en-US" sz="2298">
                  <a:solidFill>
                    <a:srgbClr val="0B0A0A"/>
                  </a:solidFill>
                  <a:latin typeface="TT Firs Neue"/>
                  <a:ea typeface="TT Firs Neue"/>
                  <a:cs typeface="TT Firs Neue"/>
                  <a:sym typeface="TT Firs Neue"/>
                </a:rPr>
                <a:t>(also called a minor 3rd)</a:t>
              </a:r>
            </a:p>
          </p:txBody>
        </p:sp>
        <p:sp>
          <p:nvSpPr>
            <p:cNvPr name="TextBox 51" id="51"/>
            <p:cNvSpPr txBox="true"/>
            <p:nvPr/>
          </p:nvSpPr>
          <p:spPr>
            <a:xfrm rot="0">
              <a:off x="0" y="395214"/>
              <a:ext cx="11628734" cy="581025"/>
            </a:xfrm>
            <a:prstGeom prst="rect">
              <a:avLst/>
            </a:prstGeom>
          </p:spPr>
          <p:txBody>
            <a:bodyPr anchor="t" rtlCol="false" tIns="0" lIns="0" bIns="0" rIns="0">
              <a:spAutoFit/>
            </a:bodyPr>
            <a:lstStyle/>
            <a:p>
              <a:pPr algn="ctr" marL="0" indent="0" lvl="0">
                <a:lnSpc>
                  <a:spcPts val="3403"/>
                </a:lnSpc>
              </a:pPr>
              <a:r>
                <a:rPr lang="en-US" b="true" sz="2836">
                  <a:solidFill>
                    <a:srgbClr val="0B0A0A"/>
                  </a:solidFill>
                  <a:latin typeface="TT Firs Neue Bold"/>
                  <a:ea typeface="TT Firs Neue Bold"/>
                  <a:cs typeface="TT Firs Neue Bold"/>
                  <a:sym typeface="TT Firs Neue Bold"/>
                </a:rPr>
                <a:t>B Diminished Triad </a:t>
              </a:r>
              <a:r>
                <a:rPr lang="en-US" sz="2836">
                  <a:solidFill>
                    <a:srgbClr val="0B0A0A"/>
                  </a:solidFill>
                  <a:latin typeface="TT Firs Neue"/>
                  <a:ea typeface="TT Firs Neue"/>
                  <a:cs typeface="TT Firs Neue"/>
                  <a:sym typeface="TT Firs Neue"/>
                </a:rPr>
                <a:t>(notes B-D-F)</a:t>
              </a:r>
            </a:p>
          </p:txBody>
        </p:sp>
        <p:sp>
          <p:nvSpPr>
            <p:cNvPr name="TextBox 52" id="52"/>
            <p:cNvSpPr txBox="true"/>
            <p:nvPr/>
          </p:nvSpPr>
          <p:spPr>
            <a:xfrm rot="0">
              <a:off x="1097050" y="8033696"/>
              <a:ext cx="10102002" cy="1050925"/>
            </a:xfrm>
            <a:prstGeom prst="rect">
              <a:avLst/>
            </a:prstGeom>
          </p:spPr>
          <p:txBody>
            <a:bodyPr anchor="t" rtlCol="false" tIns="0" lIns="0" bIns="0" rIns="0">
              <a:spAutoFit/>
            </a:bodyPr>
            <a:lstStyle/>
            <a:p>
              <a:pPr algn="ctr">
                <a:lnSpc>
                  <a:spcPts val="3118"/>
                </a:lnSpc>
              </a:pPr>
              <a:r>
                <a:rPr lang="en-US" sz="2598">
                  <a:solidFill>
                    <a:srgbClr val="0B0A0A"/>
                  </a:solidFill>
                  <a:latin typeface="TT Firs Neue"/>
                  <a:ea typeface="TT Firs Neue"/>
                  <a:cs typeface="TT Firs Neue"/>
                  <a:sym typeface="TT Firs Neue"/>
                </a:rPr>
                <a:t>All diminished triads use this pattern of:</a:t>
              </a:r>
            </a:p>
            <a:p>
              <a:pPr algn="ctr" marL="0" indent="0" lvl="0">
                <a:lnSpc>
                  <a:spcPts val="3118"/>
                </a:lnSpc>
              </a:pPr>
              <a:r>
                <a:rPr lang="en-US" sz="2598">
                  <a:solidFill>
                    <a:srgbClr val="0B0A0A"/>
                  </a:solidFill>
                  <a:latin typeface="TT Firs Neue"/>
                  <a:ea typeface="TT Firs Neue"/>
                  <a:cs typeface="TT Firs Neue"/>
                  <a:sym typeface="TT Firs Neue"/>
                </a:rPr>
                <a:t> 3 semitones, then 3 semitones.</a:t>
              </a:r>
            </a:p>
          </p:txBody>
        </p:sp>
        <p:grpSp>
          <p:nvGrpSpPr>
            <p:cNvPr name="Group 53" id="53"/>
            <p:cNvGrpSpPr/>
            <p:nvPr/>
          </p:nvGrpSpPr>
          <p:grpSpPr>
            <a:xfrm rot="0">
              <a:off x="1606735" y="1279311"/>
              <a:ext cx="592235" cy="2130313"/>
              <a:chOff x="0" y="0"/>
              <a:chExt cx="158784" cy="571157"/>
            </a:xfrm>
          </p:grpSpPr>
          <p:sp>
            <p:nvSpPr>
              <p:cNvPr name="Freeform 54" id="54"/>
              <p:cNvSpPr/>
              <p:nvPr/>
            </p:nvSpPr>
            <p:spPr>
              <a:xfrm flipH="false" flipV="false" rot="0">
                <a:off x="0" y="0"/>
                <a:ext cx="158784" cy="571157"/>
              </a:xfrm>
              <a:custGeom>
                <a:avLst/>
                <a:gdLst/>
                <a:ahLst/>
                <a:cxnLst/>
                <a:rect r="r" b="b" t="t" l="l"/>
                <a:pathLst>
                  <a:path h="571157" w="158784">
                    <a:moveTo>
                      <a:pt x="0" y="0"/>
                    </a:moveTo>
                    <a:lnTo>
                      <a:pt x="158784" y="0"/>
                    </a:lnTo>
                    <a:lnTo>
                      <a:pt x="158784" y="571157"/>
                    </a:lnTo>
                    <a:lnTo>
                      <a:pt x="0" y="571157"/>
                    </a:lnTo>
                    <a:close/>
                  </a:path>
                </a:pathLst>
              </a:custGeom>
              <a:solidFill>
                <a:srgbClr val="000000"/>
              </a:solidFill>
            </p:spPr>
          </p:sp>
          <p:sp>
            <p:nvSpPr>
              <p:cNvPr name="TextBox 55" id="55"/>
              <p:cNvSpPr txBox="true"/>
              <p:nvPr/>
            </p:nvSpPr>
            <p:spPr>
              <a:xfrm>
                <a:off x="0" y="-47625"/>
                <a:ext cx="158784" cy="618782"/>
              </a:xfrm>
              <a:prstGeom prst="rect">
                <a:avLst/>
              </a:prstGeom>
            </p:spPr>
            <p:txBody>
              <a:bodyPr anchor="ctr" rtlCol="false" tIns="37427" lIns="37427" bIns="37427" rIns="37427"/>
              <a:lstStyle/>
              <a:p>
                <a:pPr algn="ctr">
                  <a:lnSpc>
                    <a:spcPts val="3360"/>
                  </a:lnSpc>
                </a:pPr>
              </a:p>
            </p:txBody>
          </p:sp>
        </p:grpSp>
      </p:gr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924164" y="2657000"/>
            <a:ext cx="15685768" cy="4744945"/>
          </a:xfrm>
          <a:custGeom>
            <a:avLst/>
            <a:gdLst/>
            <a:ahLst/>
            <a:cxnLst/>
            <a:rect r="r" b="b" t="t" l="l"/>
            <a:pathLst>
              <a:path h="4744945" w="15685768">
                <a:moveTo>
                  <a:pt x="0" y="0"/>
                </a:moveTo>
                <a:lnTo>
                  <a:pt x="15685768" y="0"/>
                </a:lnTo>
                <a:lnTo>
                  <a:pt x="15685768" y="4744944"/>
                </a:lnTo>
                <a:lnTo>
                  <a:pt x="0" y="4744944"/>
                </a:lnTo>
                <a:lnTo>
                  <a:pt x="0" y="0"/>
                </a:lnTo>
                <a:close/>
              </a:path>
            </a:pathLst>
          </a:custGeom>
          <a:blipFill>
            <a:blip r:embed="rId4"/>
            <a:stretch>
              <a:fillRect l="0" t="0" r="0" b="0"/>
            </a:stretch>
          </a:blipFill>
        </p:spPr>
      </p:sp>
      <p:sp>
        <p:nvSpPr>
          <p:cNvPr name="Freeform 11" id="11"/>
          <p:cNvSpPr/>
          <p:nvPr/>
        </p:nvSpPr>
        <p:spPr>
          <a:xfrm flipH="false" flipV="false" rot="0">
            <a:off x="924164" y="2657000"/>
            <a:ext cx="760225" cy="533580"/>
          </a:xfrm>
          <a:custGeom>
            <a:avLst/>
            <a:gdLst/>
            <a:ahLst/>
            <a:cxnLst/>
            <a:rect r="r" b="b" t="t" l="l"/>
            <a:pathLst>
              <a:path h="533580" w="760225">
                <a:moveTo>
                  <a:pt x="0" y="0"/>
                </a:moveTo>
                <a:lnTo>
                  <a:pt x="760225" y="0"/>
                </a:lnTo>
                <a:lnTo>
                  <a:pt x="760225" y="533579"/>
                </a:lnTo>
                <a:lnTo>
                  <a:pt x="0" y="533579"/>
                </a:lnTo>
                <a:lnTo>
                  <a:pt x="0" y="0"/>
                </a:lnTo>
                <a:close/>
              </a:path>
            </a:pathLst>
          </a:custGeom>
          <a:blipFill>
            <a:blip r:embed="rId5"/>
            <a:stretch>
              <a:fillRect l="-285752" t="-35948" r="-182114" b="-106773"/>
            </a:stretch>
          </a:blipFill>
          <a:ln cap="sq">
            <a:noFill/>
            <a:prstDash val="solid"/>
            <a:miter/>
          </a:ln>
        </p:spPr>
      </p:sp>
      <p:grpSp>
        <p:nvGrpSpPr>
          <p:cNvPr name="Group 12" id="12"/>
          <p:cNvGrpSpPr/>
          <p:nvPr/>
        </p:nvGrpSpPr>
        <p:grpSpPr>
          <a:xfrm rot="0">
            <a:off x="1412779" y="3041531"/>
            <a:ext cx="331206" cy="299357"/>
            <a:chOff x="0" y="0"/>
            <a:chExt cx="87231" cy="78843"/>
          </a:xfrm>
        </p:grpSpPr>
        <p:sp>
          <p:nvSpPr>
            <p:cNvPr name="Freeform 13" id="13"/>
            <p:cNvSpPr/>
            <p:nvPr/>
          </p:nvSpPr>
          <p:spPr>
            <a:xfrm flipH="false" flipV="false" rot="0">
              <a:off x="0" y="0"/>
              <a:ext cx="87231" cy="78843"/>
            </a:xfrm>
            <a:custGeom>
              <a:avLst/>
              <a:gdLst/>
              <a:ahLst/>
              <a:cxnLst/>
              <a:rect r="r" b="b" t="t" l="l"/>
              <a:pathLst>
                <a:path h="78843" w="87231">
                  <a:moveTo>
                    <a:pt x="0" y="0"/>
                  </a:moveTo>
                  <a:lnTo>
                    <a:pt x="87231" y="0"/>
                  </a:lnTo>
                  <a:lnTo>
                    <a:pt x="87231" y="78843"/>
                  </a:lnTo>
                  <a:lnTo>
                    <a:pt x="0" y="78843"/>
                  </a:lnTo>
                  <a:close/>
                </a:path>
              </a:pathLst>
            </a:custGeom>
            <a:solidFill>
              <a:srgbClr val="FFFFFF"/>
            </a:solidFill>
          </p:spPr>
        </p:sp>
        <p:sp>
          <p:nvSpPr>
            <p:cNvPr name="TextBox 14" id="14"/>
            <p:cNvSpPr txBox="true"/>
            <p:nvPr/>
          </p:nvSpPr>
          <p:spPr>
            <a:xfrm>
              <a:off x="0" y="-47625"/>
              <a:ext cx="87231" cy="126468"/>
            </a:xfrm>
            <a:prstGeom prst="rect">
              <a:avLst/>
            </a:prstGeom>
          </p:spPr>
          <p:txBody>
            <a:bodyPr anchor="ctr" rtlCol="false" tIns="50800" lIns="50800" bIns="50800" rIns="50800"/>
            <a:lstStyle/>
            <a:p>
              <a:pPr algn="ctr">
                <a:lnSpc>
                  <a:spcPts val="3360"/>
                </a:lnSpc>
              </a:pPr>
            </a:p>
          </p:txBody>
        </p:sp>
      </p:grpSp>
      <p:sp>
        <p:nvSpPr>
          <p:cNvPr name="TextBox 15" id="15"/>
          <p:cNvSpPr txBox="true"/>
          <p:nvPr/>
        </p:nvSpPr>
        <p:spPr>
          <a:xfrm rot="0">
            <a:off x="812901" y="209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Real Life Example</a:t>
            </a:r>
          </a:p>
        </p:txBody>
      </p:sp>
      <p:sp>
        <p:nvSpPr>
          <p:cNvPr name="TextBox 16" id="16"/>
          <p:cNvSpPr txBox="true"/>
          <p:nvPr/>
        </p:nvSpPr>
        <p:spPr>
          <a:xfrm rot="0">
            <a:off x="812901" y="1582852"/>
            <a:ext cx="16877656" cy="695325"/>
          </a:xfrm>
          <a:prstGeom prst="rect">
            <a:avLst/>
          </a:prstGeom>
        </p:spPr>
        <p:txBody>
          <a:bodyPr anchor="t" rtlCol="false" tIns="0" lIns="0" bIns="0" rIns="0">
            <a:spAutoFit/>
          </a:bodyPr>
          <a:lstStyle/>
          <a:p>
            <a:pPr algn="l" marL="0" indent="0" lvl="0">
              <a:lnSpc>
                <a:spcPts val="2758"/>
              </a:lnSpc>
            </a:pPr>
            <a:r>
              <a:rPr lang="en-US" sz="2298">
                <a:solidFill>
                  <a:srgbClr val="0B0A0A"/>
                </a:solidFill>
                <a:latin typeface="TT Firs Neue"/>
                <a:ea typeface="TT Firs Neue"/>
                <a:cs typeface="TT Firs Neue"/>
                <a:sym typeface="TT Firs Neue"/>
              </a:rPr>
              <a:t>Here are the first 16 bars of the Beatles’ song Let It Be. The chords have been simplified so there is nothing that you haven’t already learned. They are all played with the right hand on a piano.</a:t>
            </a:r>
          </a:p>
        </p:txBody>
      </p:sp>
      <p:sp>
        <p:nvSpPr>
          <p:cNvPr name="TextBox 17" id="17"/>
          <p:cNvSpPr txBox="true"/>
          <p:nvPr/>
        </p:nvSpPr>
        <p:spPr>
          <a:xfrm rot="0">
            <a:off x="1426611" y="2852352"/>
            <a:ext cx="666774" cy="295275"/>
          </a:xfrm>
          <a:prstGeom prst="rect">
            <a:avLst/>
          </a:prstGeom>
        </p:spPr>
        <p:txBody>
          <a:bodyPr anchor="t" rtlCol="false" tIns="0" lIns="0" bIns="0" rIns="0">
            <a:spAutoFit/>
          </a:bodyPr>
          <a:lstStyle/>
          <a:p>
            <a:pPr algn="l" marL="0" indent="0" lvl="0">
              <a:lnSpc>
                <a:spcPts val="2398"/>
              </a:lnSpc>
            </a:pPr>
            <a:r>
              <a:rPr lang="en-US" sz="1998">
                <a:solidFill>
                  <a:srgbClr val="0B0A0A"/>
                </a:solidFill>
                <a:latin typeface="TT Firs Neue"/>
                <a:ea typeface="TT Firs Neue"/>
                <a:cs typeface="TT Firs Neue"/>
                <a:sym typeface="TT Firs Neue"/>
              </a:rPr>
              <a:t>= 72</a:t>
            </a:r>
          </a:p>
        </p:txBody>
      </p:sp>
      <p:sp>
        <p:nvSpPr>
          <p:cNvPr name="TextBox 18" id="18"/>
          <p:cNvSpPr txBox="true"/>
          <p:nvPr/>
        </p:nvSpPr>
        <p:spPr>
          <a:xfrm rot="0">
            <a:off x="2360858" y="2626241"/>
            <a:ext cx="795040" cy="755015"/>
          </a:xfrm>
          <a:prstGeom prst="rect">
            <a:avLst/>
          </a:prstGeom>
        </p:spPr>
        <p:txBody>
          <a:bodyPr anchor="t" rtlCol="false" tIns="0" lIns="0" bIns="0" rIns="0">
            <a:spAutoFit/>
          </a:bodyPr>
          <a:lstStyle/>
          <a:p>
            <a:pPr algn="ctr">
              <a:lnSpc>
                <a:spcPts val="3360"/>
              </a:lnSpc>
            </a:pPr>
            <a:r>
              <a:rPr lang="en-US" sz="2400" b="true">
                <a:solidFill>
                  <a:srgbClr val="000000"/>
                </a:solidFill>
                <a:latin typeface="Droid Serif Bold"/>
                <a:ea typeface="Droid Serif Bold"/>
                <a:cs typeface="Droid Serif Bold"/>
                <a:sym typeface="Droid Serif Bold"/>
              </a:rPr>
              <a:t>Intro</a:t>
            </a:r>
          </a:p>
          <a:p>
            <a:pPr algn="just">
              <a:lnSpc>
                <a:spcPts val="2660"/>
              </a:lnSpc>
              <a:spcBef>
                <a:spcPct val="0"/>
              </a:spcBef>
            </a:pPr>
            <a:r>
              <a:rPr lang="en-US" sz="1900">
                <a:solidFill>
                  <a:srgbClr val="000000"/>
                </a:solidFill>
                <a:latin typeface="Droid Serif"/>
                <a:ea typeface="Droid Serif"/>
                <a:cs typeface="Droid Serif"/>
                <a:sym typeface="Droid Serif"/>
              </a:rPr>
              <a:t>1</a:t>
            </a:r>
          </a:p>
        </p:txBody>
      </p:sp>
      <p:sp>
        <p:nvSpPr>
          <p:cNvPr name="TextBox 19" id="19"/>
          <p:cNvSpPr txBox="true"/>
          <p:nvPr/>
        </p:nvSpPr>
        <p:spPr>
          <a:xfrm rot="0">
            <a:off x="8034830" y="4591493"/>
            <a:ext cx="8278563" cy="364511"/>
          </a:xfrm>
          <a:prstGeom prst="rect">
            <a:avLst/>
          </a:prstGeom>
        </p:spPr>
        <p:txBody>
          <a:bodyPr anchor="t" rtlCol="false" tIns="0" lIns="0" bIns="0" rIns="0">
            <a:spAutoFit/>
          </a:bodyPr>
          <a:lstStyle/>
          <a:p>
            <a:pPr algn="l">
              <a:lnSpc>
                <a:spcPts val="958"/>
              </a:lnSpc>
            </a:pPr>
            <a:r>
              <a:rPr lang="en-US" sz="798">
                <a:solidFill>
                  <a:srgbClr val="0B0A0A"/>
                </a:solidFill>
                <a:latin typeface="Droid Serif"/>
                <a:ea typeface="Droid Serif"/>
                <a:cs typeface="Droid Serif"/>
                <a:sym typeface="Droid Serif"/>
              </a:rPr>
              <a:t>When I    find myself in tiimes of trouble                                                                                                                                                                              And in my hour of darkness she is</a:t>
            </a:r>
          </a:p>
          <a:p>
            <a:pPr algn="l">
              <a:lnSpc>
                <a:spcPts val="958"/>
              </a:lnSpc>
            </a:pPr>
            <a:r>
              <a:rPr lang="en-US" sz="798">
                <a:solidFill>
                  <a:srgbClr val="0B0A0A"/>
                </a:solidFill>
                <a:latin typeface="Droid Serif"/>
                <a:ea typeface="Droid Serif"/>
                <a:cs typeface="Droid Serif"/>
                <a:sym typeface="Droid Serif"/>
              </a:rPr>
              <a:t>                                                                       Mother Mary comes to me Speaking words of wisdom </a:t>
            </a:r>
          </a:p>
          <a:p>
            <a:pPr algn="l" marL="0" indent="0" lvl="0">
              <a:lnSpc>
                <a:spcPts val="958"/>
              </a:lnSpc>
            </a:pPr>
            <a:r>
              <a:rPr lang="en-US" sz="798">
                <a:solidFill>
                  <a:srgbClr val="0B0A0A"/>
                </a:solidFill>
                <a:latin typeface="Droid Serif"/>
                <a:ea typeface="Droid Serif"/>
                <a:cs typeface="Droid Serif"/>
                <a:sym typeface="Droid Serif"/>
              </a:rPr>
              <a:t>                                                                                                                                                             Let it be</a:t>
            </a:r>
          </a:p>
        </p:txBody>
      </p:sp>
      <p:sp>
        <p:nvSpPr>
          <p:cNvPr name="TextBox 20" id="20"/>
          <p:cNvSpPr txBox="true"/>
          <p:nvPr/>
        </p:nvSpPr>
        <p:spPr>
          <a:xfrm rot="0">
            <a:off x="1929002" y="6715125"/>
            <a:ext cx="13310625" cy="364511"/>
          </a:xfrm>
          <a:prstGeom prst="rect">
            <a:avLst/>
          </a:prstGeom>
        </p:spPr>
        <p:txBody>
          <a:bodyPr anchor="t" rtlCol="false" tIns="0" lIns="0" bIns="0" rIns="0">
            <a:spAutoFit/>
          </a:bodyPr>
          <a:lstStyle/>
          <a:p>
            <a:pPr algn="l">
              <a:lnSpc>
                <a:spcPts val="958"/>
              </a:lnSpc>
            </a:pPr>
            <a:r>
              <a:rPr lang="en-US" sz="798">
                <a:solidFill>
                  <a:srgbClr val="0B0A0A"/>
                </a:solidFill>
                <a:latin typeface="Droid Serif"/>
                <a:ea typeface="Droid Serif"/>
                <a:cs typeface="Droid Serif"/>
                <a:sym typeface="Droid Serif"/>
              </a:rPr>
              <a:t>standing right in front of me                                                                                                                              Let it be                Leit it be                               Let it be               Let it be                                                                    Whisper words of wisdom      Let it be</a:t>
            </a:r>
          </a:p>
          <a:p>
            <a:pPr algn="l">
              <a:lnSpc>
                <a:spcPts val="958"/>
              </a:lnSpc>
            </a:pPr>
            <a:r>
              <a:rPr lang="en-US" sz="798">
                <a:solidFill>
                  <a:srgbClr val="0B0A0A"/>
                </a:solidFill>
                <a:latin typeface="Droid Serif"/>
                <a:ea typeface="Droid Serif"/>
                <a:cs typeface="Droid Serif"/>
                <a:sym typeface="Droid Serif"/>
              </a:rPr>
              <a:t>                                                    Speaking words of wisdom </a:t>
            </a:r>
          </a:p>
          <a:p>
            <a:pPr algn="l" marL="0" indent="0" lvl="0">
              <a:lnSpc>
                <a:spcPts val="958"/>
              </a:lnSpc>
            </a:pPr>
            <a:r>
              <a:rPr lang="en-US" sz="798">
                <a:solidFill>
                  <a:srgbClr val="0B0A0A"/>
                </a:solidFill>
                <a:latin typeface="Droid Serif"/>
                <a:ea typeface="Droid Serif"/>
                <a:cs typeface="Droid Serif"/>
                <a:sym typeface="Droid Serif"/>
              </a:rPr>
              <a:t>                                                                                         Let it be</a:t>
            </a:r>
          </a:p>
        </p:txBody>
      </p:sp>
      <p:sp>
        <p:nvSpPr>
          <p:cNvPr name="TextBox 21" id="21"/>
          <p:cNvSpPr txBox="true"/>
          <p:nvPr/>
        </p:nvSpPr>
        <p:spPr>
          <a:xfrm rot="0">
            <a:off x="8433953" y="2626241"/>
            <a:ext cx="1118443" cy="415290"/>
          </a:xfrm>
          <a:prstGeom prst="rect">
            <a:avLst/>
          </a:prstGeom>
        </p:spPr>
        <p:txBody>
          <a:bodyPr anchor="t" rtlCol="false" tIns="0" lIns="0" bIns="0" rIns="0">
            <a:spAutoFit/>
          </a:bodyPr>
          <a:lstStyle/>
          <a:p>
            <a:pPr algn="ctr">
              <a:lnSpc>
                <a:spcPts val="3360"/>
              </a:lnSpc>
              <a:spcBef>
                <a:spcPct val="0"/>
              </a:spcBef>
            </a:pPr>
            <a:r>
              <a:rPr lang="en-US" b="true" sz="2400">
                <a:solidFill>
                  <a:srgbClr val="000000"/>
                </a:solidFill>
                <a:latin typeface="Droid Serif Bold"/>
                <a:ea typeface="Droid Serif Bold"/>
                <a:cs typeface="Droid Serif Bold"/>
                <a:sym typeface="Droid Serif Bold"/>
              </a:rPr>
              <a:t>Verse 1</a:t>
            </a:r>
          </a:p>
        </p:txBody>
      </p:sp>
      <p:sp>
        <p:nvSpPr>
          <p:cNvPr name="TextBox 22" id="22"/>
          <p:cNvSpPr txBox="true"/>
          <p:nvPr/>
        </p:nvSpPr>
        <p:spPr>
          <a:xfrm rot="0">
            <a:off x="6923084" y="4614182"/>
            <a:ext cx="1105049" cy="415290"/>
          </a:xfrm>
          <a:prstGeom prst="rect">
            <a:avLst/>
          </a:prstGeom>
        </p:spPr>
        <p:txBody>
          <a:bodyPr anchor="t" rtlCol="false" tIns="0" lIns="0" bIns="0" rIns="0">
            <a:spAutoFit/>
          </a:bodyPr>
          <a:lstStyle/>
          <a:p>
            <a:pPr algn="ctr">
              <a:lnSpc>
                <a:spcPts val="3360"/>
              </a:lnSpc>
              <a:spcBef>
                <a:spcPct val="0"/>
              </a:spcBef>
            </a:pPr>
            <a:r>
              <a:rPr lang="en-US" b="true" sz="2400">
                <a:solidFill>
                  <a:srgbClr val="000000"/>
                </a:solidFill>
                <a:latin typeface="Droid Serif Bold"/>
                <a:ea typeface="Droid Serif Bold"/>
                <a:cs typeface="Droid Serif Bold"/>
                <a:sym typeface="Droid Serif Bold"/>
              </a:rPr>
              <a:t>Chorus</a:t>
            </a:r>
          </a:p>
        </p:txBody>
      </p:sp>
      <p:sp>
        <p:nvSpPr>
          <p:cNvPr name="TextBox 23" id="23"/>
          <p:cNvSpPr txBox="true"/>
          <p:nvPr/>
        </p:nvSpPr>
        <p:spPr>
          <a:xfrm rot="0">
            <a:off x="924164" y="7591736"/>
            <a:ext cx="15685768" cy="352425"/>
          </a:xfrm>
          <a:prstGeom prst="rect">
            <a:avLst/>
          </a:prstGeom>
        </p:spPr>
        <p:txBody>
          <a:bodyPr anchor="t" rtlCol="false" tIns="0" lIns="0" bIns="0" rIns="0">
            <a:spAutoFit/>
          </a:bodyPr>
          <a:lstStyle/>
          <a:p>
            <a:pPr algn="ctr" marL="0" indent="0" lvl="0">
              <a:lnSpc>
                <a:spcPts val="2758"/>
              </a:lnSpc>
            </a:pPr>
            <a:r>
              <a:rPr lang="en-US" sz="2298">
                <a:solidFill>
                  <a:srgbClr val="0B0A0A"/>
                </a:solidFill>
                <a:latin typeface="TT Firs Neue"/>
                <a:ea typeface="TT Firs Neue"/>
                <a:cs typeface="TT Firs Neue"/>
                <a:sym typeface="TT Firs Neue"/>
              </a:rPr>
              <a:t>This might look a little scary at first glance, but we’ll break it down on the next page.</a:t>
            </a:r>
          </a:p>
        </p:txBody>
      </p:sp>
      <p:sp>
        <p:nvSpPr>
          <p:cNvPr name="TextBox 24" id="24"/>
          <p:cNvSpPr txBox="true"/>
          <p:nvPr/>
        </p:nvSpPr>
        <p:spPr>
          <a:xfrm rot="0">
            <a:off x="478492" y="8456260"/>
            <a:ext cx="17498701" cy="1724025"/>
          </a:xfrm>
          <a:prstGeom prst="rect">
            <a:avLst/>
          </a:prstGeom>
        </p:spPr>
        <p:txBody>
          <a:bodyPr anchor="t" rtlCol="false" tIns="0" lIns="0" bIns="0" rIns="0">
            <a:spAutoFit/>
          </a:bodyPr>
          <a:lstStyle/>
          <a:p>
            <a:pPr algn="l">
              <a:lnSpc>
                <a:spcPts val="2758"/>
              </a:lnSpc>
            </a:pPr>
            <a:r>
              <a:rPr lang="en-US" sz="2298">
                <a:solidFill>
                  <a:srgbClr val="0B0A0A"/>
                </a:solidFill>
                <a:latin typeface="TT Firs Neue"/>
                <a:ea typeface="TT Firs Neue"/>
                <a:cs typeface="TT Firs Neue"/>
                <a:sym typeface="TT Firs Neue"/>
              </a:rPr>
              <a:t>A </a:t>
            </a:r>
            <a:r>
              <a:rPr lang="en-US" sz="2298" b="true">
                <a:solidFill>
                  <a:srgbClr val="0B0A0A"/>
                </a:solidFill>
                <a:latin typeface="TT Firs Neue Bold"/>
                <a:ea typeface="TT Firs Neue Bold"/>
                <a:cs typeface="TT Firs Neue Bold"/>
                <a:sym typeface="TT Firs Neue Bold"/>
              </a:rPr>
              <a:t>Melody </a:t>
            </a:r>
            <a:r>
              <a:rPr lang="en-US" sz="2298">
                <a:solidFill>
                  <a:srgbClr val="0B0A0A"/>
                </a:solidFill>
                <a:latin typeface="TT Firs Neue"/>
                <a:ea typeface="TT Firs Neue"/>
                <a:cs typeface="TT Firs Neue"/>
                <a:sym typeface="TT Firs Neue"/>
              </a:rPr>
              <a:t>is a sequence of single notes played one after another that forms a musical line. It is usually the part of the music you can hum or sing. In Let It Be, the melody is sung by Paul McCartney and the lyrics appear above.</a:t>
            </a:r>
          </a:p>
          <a:p>
            <a:pPr algn="l">
              <a:lnSpc>
                <a:spcPts val="2758"/>
              </a:lnSpc>
            </a:pPr>
          </a:p>
          <a:p>
            <a:pPr algn="l" marL="0" indent="0" lvl="0">
              <a:lnSpc>
                <a:spcPts val="2758"/>
              </a:lnSpc>
            </a:pPr>
            <a:r>
              <a:rPr lang="en-US" b="true" sz="2298">
                <a:solidFill>
                  <a:srgbClr val="0B0A0A"/>
                </a:solidFill>
                <a:latin typeface="TT Firs Neue Bold"/>
                <a:ea typeface="TT Firs Neue Bold"/>
                <a:cs typeface="TT Firs Neue Bold"/>
                <a:sym typeface="TT Firs Neue Bold"/>
              </a:rPr>
              <a:t>Harmony</a:t>
            </a:r>
            <a:r>
              <a:rPr lang="en-US" sz="2298">
                <a:solidFill>
                  <a:srgbClr val="0B0A0A"/>
                </a:solidFill>
                <a:latin typeface="TT Firs Neue"/>
                <a:ea typeface="TT Firs Neue"/>
                <a:cs typeface="TT Firs Neue"/>
                <a:sym typeface="TT Firs Neue"/>
              </a:rPr>
              <a:t> is what happens when two or more notes sound at the same time. It creates the sense of depth or richness beneath a melody using </a:t>
            </a:r>
            <a:r>
              <a:rPr lang="en-US" b="true" sz="2298">
                <a:solidFill>
                  <a:srgbClr val="0B0A0A"/>
                </a:solidFill>
                <a:latin typeface="TT Firs Neue Bold"/>
                <a:ea typeface="TT Firs Neue Bold"/>
                <a:cs typeface="TT Firs Neue Bold"/>
                <a:sym typeface="TT Firs Neue Bold"/>
              </a:rPr>
              <a:t>chord progressions</a:t>
            </a:r>
            <a:r>
              <a:rPr lang="en-US" sz="2298">
                <a:solidFill>
                  <a:srgbClr val="0B0A0A"/>
                </a:solidFill>
                <a:latin typeface="TT Firs Neue"/>
                <a:ea typeface="TT Firs Neue"/>
                <a:cs typeface="TT Firs Neue"/>
                <a:sym typeface="TT Firs Neue"/>
              </a:rPr>
              <a:t> (a series of chords). The Harmony is played on the piano using the chords above.</a:t>
            </a:r>
          </a:p>
        </p:txBody>
      </p:sp>
      <p:grpSp>
        <p:nvGrpSpPr>
          <p:cNvPr name="Group 25" id="25"/>
          <p:cNvGrpSpPr/>
          <p:nvPr/>
        </p:nvGrpSpPr>
        <p:grpSpPr>
          <a:xfrm rot="0">
            <a:off x="14963036" y="0"/>
            <a:ext cx="3324964" cy="456041"/>
            <a:chOff x="0" y="0"/>
            <a:chExt cx="4433285" cy="608055"/>
          </a:xfrm>
        </p:grpSpPr>
        <p:grpSp>
          <p:nvGrpSpPr>
            <p:cNvPr name="Group 26" id="26"/>
            <p:cNvGrpSpPr/>
            <p:nvPr/>
          </p:nvGrpSpPr>
          <p:grpSpPr>
            <a:xfrm rot="0">
              <a:off x="0" y="0"/>
              <a:ext cx="4433285" cy="608055"/>
              <a:chOff x="0" y="0"/>
              <a:chExt cx="875711" cy="120110"/>
            </a:xfrm>
          </p:grpSpPr>
          <p:sp>
            <p:nvSpPr>
              <p:cNvPr name="Freeform 27" id="27"/>
              <p:cNvSpPr/>
              <p:nvPr/>
            </p:nvSpPr>
            <p:spPr>
              <a:xfrm flipH="false" flipV="false" rot="0">
                <a:off x="0" y="0"/>
                <a:ext cx="875711" cy="120110"/>
              </a:xfrm>
              <a:custGeom>
                <a:avLst/>
                <a:gdLst/>
                <a:ahLst/>
                <a:cxnLst/>
                <a:rect r="r" b="b" t="t" l="l"/>
                <a:pathLst>
                  <a:path h="120110" w="875711">
                    <a:moveTo>
                      <a:pt x="0" y="0"/>
                    </a:moveTo>
                    <a:lnTo>
                      <a:pt x="875711" y="0"/>
                    </a:lnTo>
                    <a:lnTo>
                      <a:pt x="875711" y="120110"/>
                    </a:lnTo>
                    <a:lnTo>
                      <a:pt x="0" y="120110"/>
                    </a:lnTo>
                    <a:close/>
                  </a:path>
                </a:pathLst>
              </a:custGeom>
              <a:solidFill>
                <a:srgbClr val="FF751F"/>
              </a:solidFill>
            </p:spPr>
          </p:sp>
          <p:sp>
            <p:nvSpPr>
              <p:cNvPr name="TextBox 28" id="28"/>
              <p:cNvSpPr txBox="true"/>
              <p:nvPr/>
            </p:nvSpPr>
            <p:spPr>
              <a:xfrm>
                <a:off x="0" y="-38100"/>
                <a:ext cx="875711" cy="158210"/>
              </a:xfrm>
              <a:prstGeom prst="rect">
                <a:avLst/>
              </a:prstGeom>
            </p:spPr>
            <p:txBody>
              <a:bodyPr anchor="ctr" rtlCol="false" tIns="50800" lIns="50800" bIns="50800" rIns="50800"/>
              <a:lstStyle/>
              <a:p>
                <a:pPr algn="ctr">
                  <a:lnSpc>
                    <a:spcPts val="2659"/>
                  </a:lnSpc>
                </a:pPr>
              </a:p>
            </p:txBody>
          </p:sp>
        </p:grpSp>
        <p:sp>
          <p:nvSpPr>
            <p:cNvPr name="TextBox 29" id="29"/>
            <p:cNvSpPr txBox="true"/>
            <p:nvPr/>
          </p:nvSpPr>
          <p:spPr>
            <a:xfrm rot="0">
              <a:off x="0" y="104909"/>
              <a:ext cx="4433285" cy="444500"/>
            </a:xfrm>
            <a:prstGeom prst="rect">
              <a:avLst/>
            </a:prstGeom>
          </p:spPr>
          <p:txBody>
            <a:bodyPr anchor="t" rtlCol="false" tIns="0" lIns="0" bIns="0" rIns="0">
              <a:spAutoFit/>
            </a:bodyPr>
            <a:lstStyle/>
            <a:p>
              <a:pPr algn="ctr" marL="0" indent="0" lvl="0">
                <a:lnSpc>
                  <a:spcPts val="2697"/>
                </a:lnSpc>
              </a:pPr>
              <a:r>
                <a:rPr lang="en-US" b="true" sz="2247">
                  <a:solidFill>
                    <a:srgbClr val="0B0A0A"/>
                  </a:solidFill>
                  <a:latin typeface="TT Firs Neue Bold"/>
                  <a:ea typeface="TT Firs Neue Bold"/>
                  <a:cs typeface="TT Firs Neue Bold"/>
                  <a:sym typeface="TT Firs Neue Bold"/>
                </a:rPr>
                <a:t>Not in exam</a:t>
              </a:r>
            </a:p>
          </p:txBody>
        </p:sp>
      </p:gr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1301116" y="2140531"/>
            <a:ext cx="15685768" cy="4744945"/>
          </a:xfrm>
          <a:custGeom>
            <a:avLst/>
            <a:gdLst/>
            <a:ahLst/>
            <a:cxnLst/>
            <a:rect r="r" b="b" t="t" l="l"/>
            <a:pathLst>
              <a:path h="4744945" w="15685768">
                <a:moveTo>
                  <a:pt x="0" y="0"/>
                </a:moveTo>
                <a:lnTo>
                  <a:pt x="15685768" y="0"/>
                </a:lnTo>
                <a:lnTo>
                  <a:pt x="15685768" y="4744945"/>
                </a:lnTo>
                <a:lnTo>
                  <a:pt x="0" y="4744945"/>
                </a:lnTo>
                <a:lnTo>
                  <a:pt x="0" y="0"/>
                </a:lnTo>
                <a:close/>
              </a:path>
            </a:pathLst>
          </a:custGeom>
          <a:blipFill>
            <a:blip r:embed="rId4"/>
            <a:stretch>
              <a:fillRect l="0" t="0" r="0" b="0"/>
            </a:stretch>
          </a:blipFill>
        </p:spPr>
      </p:sp>
      <p:sp>
        <p:nvSpPr>
          <p:cNvPr name="Freeform 11" id="11"/>
          <p:cNvSpPr/>
          <p:nvPr/>
        </p:nvSpPr>
        <p:spPr>
          <a:xfrm flipH="false" flipV="false" rot="0">
            <a:off x="1301116" y="2140531"/>
            <a:ext cx="760225" cy="533580"/>
          </a:xfrm>
          <a:custGeom>
            <a:avLst/>
            <a:gdLst/>
            <a:ahLst/>
            <a:cxnLst/>
            <a:rect r="r" b="b" t="t" l="l"/>
            <a:pathLst>
              <a:path h="533580" w="760225">
                <a:moveTo>
                  <a:pt x="0" y="0"/>
                </a:moveTo>
                <a:lnTo>
                  <a:pt x="760225" y="0"/>
                </a:lnTo>
                <a:lnTo>
                  <a:pt x="760225" y="533580"/>
                </a:lnTo>
                <a:lnTo>
                  <a:pt x="0" y="533580"/>
                </a:lnTo>
                <a:lnTo>
                  <a:pt x="0" y="0"/>
                </a:lnTo>
                <a:close/>
              </a:path>
            </a:pathLst>
          </a:custGeom>
          <a:blipFill>
            <a:blip r:embed="rId5"/>
            <a:stretch>
              <a:fillRect l="-285752" t="-35948" r="-182114" b="-106773"/>
            </a:stretch>
          </a:blipFill>
          <a:ln cap="sq">
            <a:noFill/>
            <a:prstDash val="solid"/>
            <a:miter/>
          </a:ln>
        </p:spPr>
      </p:sp>
      <p:grpSp>
        <p:nvGrpSpPr>
          <p:cNvPr name="Group 12" id="12"/>
          <p:cNvGrpSpPr/>
          <p:nvPr/>
        </p:nvGrpSpPr>
        <p:grpSpPr>
          <a:xfrm rot="0">
            <a:off x="1789731" y="2525063"/>
            <a:ext cx="331206" cy="299357"/>
            <a:chOff x="0" y="0"/>
            <a:chExt cx="87231" cy="78843"/>
          </a:xfrm>
        </p:grpSpPr>
        <p:sp>
          <p:nvSpPr>
            <p:cNvPr name="Freeform 13" id="13"/>
            <p:cNvSpPr/>
            <p:nvPr/>
          </p:nvSpPr>
          <p:spPr>
            <a:xfrm flipH="false" flipV="false" rot="0">
              <a:off x="0" y="0"/>
              <a:ext cx="87231" cy="78843"/>
            </a:xfrm>
            <a:custGeom>
              <a:avLst/>
              <a:gdLst/>
              <a:ahLst/>
              <a:cxnLst/>
              <a:rect r="r" b="b" t="t" l="l"/>
              <a:pathLst>
                <a:path h="78843" w="87231">
                  <a:moveTo>
                    <a:pt x="0" y="0"/>
                  </a:moveTo>
                  <a:lnTo>
                    <a:pt x="87231" y="0"/>
                  </a:lnTo>
                  <a:lnTo>
                    <a:pt x="87231" y="78843"/>
                  </a:lnTo>
                  <a:lnTo>
                    <a:pt x="0" y="78843"/>
                  </a:lnTo>
                  <a:close/>
                </a:path>
              </a:pathLst>
            </a:custGeom>
            <a:solidFill>
              <a:srgbClr val="FFFFFF"/>
            </a:solidFill>
          </p:spPr>
        </p:sp>
        <p:sp>
          <p:nvSpPr>
            <p:cNvPr name="TextBox 14" id="14"/>
            <p:cNvSpPr txBox="true"/>
            <p:nvPr/>
          </p:nvSpPr>
          <p:spPr>
            <a:xfrm>
              <a:off x="0" y="-47625"/>
              <a:ext cx="87231" cy="126468"/>
            </a:xfrm>
            <a:prstGeom prst="rect">
              <a:avLst/>
            </a:prstGeom>
          </p:spPr>
          <p:txBody>
            <a:bodyPr anchor="ctr" rtlCol="false" tIns="50800" lIns="50800" bIns="50800" rIns="50800"/>
            <a:lstStyle/>
            <a:p>
              <a:pPr algn="ctr">
                <a:lnSpc>
                  <a:spcPts val="3360"/>
                </a:lnSpc>
              </a:pPr>
            </a:p>
          </p:txBody>
        </p:sp>
      </p:grpSp>
      <p:sp>
        <p:nvSpPr>
          <p:cNvPr name="TextBox 15" id="15"/>
          <p:cNvSpPr txBox="true"/>
          <p:nvPr/>
        </p:nvSpPr>
        <p:spPr>
          <a:xfrm rot="0">
            <a:off x="1803563" y="2335884"/>
            <a:ext cx="666774" cy="295275"/>
          </a:xfrm>
          <a:prstGeom prst="rect">
            <a:avLst/>
          </a:prstGeom>
        </p:spPr>
        <p:txBody>
          <a:bodyPr anchor="t" rtlCol="false" tIns="0" lIns="0" bIns="0" rIns="0">
            <a:spAutoFit/>
          </a:bodyPr>
          <a:lstStyle/>
          <a:p>
            <a:pPr algn="l" marL="0" indent="0" lvl="0">
              <a:lnSpc>
                <a:spcPts val="2398"/>
              </a:lnSpc>
            </a:pPr>
            <a:r>
              <a:rPr lang="en-US" sz="1998">
                <a:solidFill>
                  <a:srgbClr val="0B0A0A"/>
                </a:solidFill>
                <a:latin typeface="TT Firs Neue"/>
                <a:ea typeface="TT Firs Neue"/>
                <a:cs typeface="TT Firs Neue"/>
                <a:sym typeface="TT Firs Neue"/>
              </a:rPr>
              <a:t>= 72</a:t>
            </a:r>
          </a:p>
        </p:txBody>
      </p:sp>
      <p:sp>
        <p:nvSpPr>
          <p:cNvPr name="TextBox 16" id="16"/>
          <p:cNvSpPr txBox="true"/>
          <p:nvPr/>
        </p:nvSpPr>
        <p:spPr>
          <a:xfrm rot="0">
            <a:off x="2737810" y="2109773"/>
            <a:ext cx="795040" cy="755015"/>
          </a:xfrm>
          <a:prstGeom prst="rect">
            <a:avLst/>
          </a:prstGeom>
        </p:spPr>
        <p:txBody>
          <a:bodyPr anchor="t" rtlCol="false" tIns="0" lIns="0" bIns="0" rIns="0">
            <a:spAutoFit/>
          </a:bodyPr>
          <a:lstStyle/>
          <a:p>
            <a:pPr algn="ctr">
              <a:lnSpc>
                <a:spcPts val="3360"/>
              </a:lnSpc>
            </a:pPr>
            <a:r>
              <a:rPr lang="en-US" sz="2400" b="true">
                <a:solidFill>
                  <a:srgbClr val="000000"/>
                </a:solidFill>
                <a:latin typeface="Droid Serif Bold"/>
                <a:ea typeface="Droid Serif Bold"/>
                <a:cs typeface="Droid Serif Bold"/>
                <a:sym typeface="Droid Serif Bold"/>
              </a:rPr>
              <a:t>Intro</a:t>
            </a:r>
          </a:p>
          <a:p>
            <a:pPr algn="just">
              <a:lnSpc>
                <a:spcPts val="2660"/>
              </a:lnSpc>
              <a:spcBef>
                <a:spcPct val="0"/>
              </a:spcBef>
            </a:pPr>
            <a:r>
              <a:rPr lang="en-US" sz="1900">
                <a:solidFill>
                  <a:srgbClr val="000000"/>
                </a:solidFill>
                <a:latin typeface="Droid Serif"/>
                <a:ea typeface="Droid Serif"/>
                <a:cs typeface="Droid Serif"/>
                <a:sym typeface="Droid Serif"/>
              </a:rPr>
              <a:t>1</a:t>
            </a:r>
          </a:p>
        </p:txBody>
      </p:sp>
      <p:sp>
        <p:nvSpPr>
          <p:cNvPr name="TextBox 17" id="17"/>
          <p:cNvSpPr txBox="true"/>
          <p:nvPr/>
        </p:nvSpPr>
        <p:spPr>
          <a:xfrm rot="0">
            <a:off x="8411782" y="4075025"/>
            <a:ext cx="8278563" cy="364511"/>
          </a:xfrm>
          <a:prstGeom prst="rect">
            <a:avLst/>
          </a:prstGeom>
        </p:spPr>
        <p:txBody>
          <a:bodyPr anchor="t" rtlCol="false" tIns="0" lIns="0" bIns="0" rIns="0">
            <a:spAutoFit/>
          </a:bodyPr>
          <a:lstStyle/>
          <a:p>
            <a:pPr algn="l">
              <a:lnSpc>
                <a:spcPts val="958"/>
              </a:lnSpc>
            </a:pPr>
            <a:r>
              <a:rPr lang="en-US" sz="798">
                <a:solidFill>
                  <a:srgbClr val="0B0A0A"/>
                </a:solidFill>
                <a:latin typeface="Droid Serif"/>
                <a:ea typeface="Droid Serif"/>
                <a:cs typeface="Droid Serif"/>
                <a:sym typeface="Droid Serif"/>
              </a:rPr>
              <a:t>When I    find myself in tiimes of trouble                                                                                                                                                                              And in my hour of darkness she is</a:t>
            </a:r>
          </a:p>
          <a:p>
            <a:pPr algn="l">
              <a:lnSpc>
                <a:spcPts val="958"/>
              </a:lnSpc>
            </a:pPr>
            <a:r>
              <a:rPr lang="en-US" sz="798">
                <a:solidFill>
                  <a:srgbClr val="0B0A0A"/>
                </a:solidFill>
                <a:latin typeface="Droid Serif"/>
                <a:ea typeface="Droid Serif"/>
                <a:cs typeface="Droid Serif"/>
                <a:sym typeface="Droid Serif"/>
              </a:rPr>
              <a:t>                                                                       Mother Mary comes to me Speaking words of wisdom </a:t>
            </a:r>
          </a:p>
          <a:p>
            <a:pPr algn="l" marL="0" indent="0" lvl="0">
              <a:lnSpc>
                <a:spcPts val="958"/>
              </a:lnSpc>
            </a:pPr>
            <a:r>
              <a:rPr lang="en-US" sz="798">
                <a:solidFill>
                  <a:srgbClr val="0B0A0A"/>
                </a:solidFill>
                <a:latin typeface="Droid Serif"/>
                <a:ea typeface="Droid Serif"/>
                <a:cs typeface="Droid Serif"/>
                <a:sym typeface="Droid Serif"/>
              </a:rPr>
              <a:t>                                                                                                                                                             Let it be</a:t>
            </a:r>
          </a:p>
        </p:txBody>
      </p:sp>
      <p:sp>
        <p:nvSpPr>
          <p:cNvPr name="TextBox 18" id="18"/>
          <p:cNvSpPr txBox="true"/>
          <p:nvPr/>
        </p:nvSpPr>
        <p:spPr>
          <a:xfrm rot="0">
            <a:off x="2305954" y="6198657"/>
            <a:ext cx="13310625" cy="364511"/>
          </a:xfrm>
          <a:prstGeom prst="rect">
            <a:avLst/>
          </a:prstGeom>
        </p:spPr>
        <p:txBody>
          <a:bodyPr anchor="t" rtlCol="false" tIns="0" lIns="0" bIns="0" rIns="0">
            <a:spAutoFit/>
          </a:bodyPr>
          <a:lstStyle/>
          <a:p>
            <a:pPr algn="l">
              <a:lnSpc>
                <a:spcPts val="958"/>
              </a:lnSpc>
            </a:pPr>
            <a:r>
              <a:rPr lang="en-US" sz="798">
                <a:solidFill>
                  <a:srgbClr val="0B0A0A"/>
                </a:solidFill>
                <a:latin typeface="Droid Serif"/>
                <a:ea typeface="Droid Serif"/>
                <a:cs typeface="Droid Serif"/>
                <a:sym typeface="Droid Serif"/>
              </a:rPr>
              <a:t>standing right in front of me                                                                                                                              Let it be                Leit it be                               Let it be               Let it be                                                                    Whisper words of wisdom      Let it be</a:t>
            </a:r>
          </a:p>
          <a:p>
            <a:pPr algn="l">
              <a:lnSpc>
                <a:spcPts val="958"/>
              </a:lnSpc>
            </a:pPr>
            <a:r>
              <a:rPr lang="en-US" sz="798">
                <a:solidFill>
                  <a:srgbClr val="0B0A0A"/>
                </a:solidFill>
                <a:latin typeface="Droid Serif"/>
                <a:ea typeface="Droid Serif"/>
                <a:cs typeface="Droid Serif"/>
                <a:sym typeface="Droid Serif"/>
              </a:rPr>
              <a:t>                                                    Speaking words of wisdom </a:t>
            </a:r>
          </a:p>
          <a:p>
            <a:pPr algn="l" marL="0" indent="0" lvl="0">
              <a:lnSpc>
                <a:spcPts val="958"/>
              </a:lnSpc>
            </a:pPr>
            <a:r>
              <a:rPr lang="en-US" sz="798">
                <a:solidFill>
                  <a:srgbClr val="0B0A0A"/>
                </a:solidFill>
                <a:latin typeface="Droid Serif"/>
                <a:ea typeface="Droid Serif"/>
                <a:cs typeface="Droid Serif"/>
                <a:sym typeface="Droid Serif"/>
              </a:rPr>
              <a:t>                                                                                         Let it be</a:t>
            </a:r>
          </a:p>
        </p:txBody>
      </p:sp>
      <p:sp>
        <p:nvSpPr>
          <p:cNvPr name="TextBox 19" id="19"/>
          <p:cNvSpPr txBox="true"/>
          <p:nvPr/>
        </p:nvSpPr>
        <p:spPr>
          <a:xfrm rot="0">
            <a:off x="8810905" y="2109773"/>
            <a:ext cx="1118443" cy="415290"/>
          </a:xfrm>
          <a:prstGeom prst="rect">
            <a:avLst/>
          </a:prstGeom>
        </p:spPr>
        <p:txBody>
          <a:bodyPr anchor="t" rtlCol="false" tIns="0" lIns="0" bIns="0" rIns="0">
            <a:spAutoFit/>
          </a:bodyPr>
          <a:lstStyle/>
          <a:p>
            <a:pPr algn="ctr">
              <a:lnSpc>
                <a:spcPts val="3360"/>
              </a:lnSpc>
              <a:spcBef>
                <a:spcPct val="0"/>
              </a:spcBef>
            </a:pPr>
            <a:r>
              <a:rPr lang="en-US" b="true" sz="2400">
                <a:solidFill>
                  <a:srgbClr val="000000"/>
                </a:solidFill>
                <a:latin typeface="Droid Serif Bold"/>
                <a:ea typeface="Droid Serif Bold"/>
                <a:cs typeface="Droid Serif Bold"/>
                <a:sym typeface="Droid Serif Bold"/>
              </a:rPr>
              <a:t>Verse 1</a:t>
            </a:r>
          </a:p>
        </p:txBody>
      </p:sp>
      <p:sp>
        <p:nvSpPr>
          <p:cNvPr name="TextBox 20" id="20"/>
          <p:cNvSpPr txBox="true"/>
          <p:nvPr/>
        </p:nvSpPr>
        <p:spPr>
          <a:xfrm rot="0">
            <a:off x="7300036" y="4097714"/>
            <a:ext cx="1105049" cy="415290"/>
          </a:xfrm>
          <a:prstGeom prst="rect">
            <a:avLst/>
          </a:prstGeom>
        </p:spPr>
        <p:txBody>
          <a:bodyPr anchor="t" rtlCol="false" tIns="0" lIns="0" bIns="0" rIns="0">
            <a:spAutoFit/>
          </a:bodyPr>
          <a:lstStyle/>
          <a:p>
            <a:pPr algn="ctr">
              <a:lnSpc>
                <a:spcPts val="3360"/>
              </a:lnSpc>
              <a:spcBef>
                <a:spcPct val="0"/>
              </a:spcBef>
            </a:pPr>
            <a:r>
              <a:rPr lang="en-US" b="true" sz="2400">
                <a:solidFill>
                  <a:srgbClr val="000000"/>
                </a:solidFill>
                <a:latin typeface="Droid Serif Bold"/>
                <a:ea typeface="Droid Serif Bold"/>
                <a:cs typeface="Droid Serif Bold"/>
                <a:sym typeface="Droid Serif Bold"/>
              </a:rPr>
              <a:t>Chorus</a:t>
            </a:r>
          </a:p>
        </p:txBody>
      </p:sp>
      <p:grpSp>
        <p:nvGrpSpPr>
          <p:cNvPr name="Group 21" id="21"/>
          <p:cNvGrpSpPr/>
          <p:nvPr/>
        </p:nvGrpSpPr>
        <p:grpSpPr>
          <a:xfrm rot="0">
            <a:off x="2783349" y="2674741"/>
            <a:ext cx="6027555" cy="1278772"/>
            <a:chOff x="0" y="0"/>
            <a:chExt cx="1587504" cy="336796"/>
          </a:xfrm>
        </p:grpSpPr>
        <p:sp>
          <p:nvSpPr>
            <p:cNvPr name="Freeform 22" id="22"/>
            <p:cNvSpPr/>
            <p:nvPr/>
          </p:nvSpPr>
          <p:spPr>
            <a:xfrm flipH="false" flipV="false" rot="0">
              <a:off x="0" y="0"/>
              <a:ext cx="1587504" cy="336796"/>
            </a:xfrm>
            <a:custGeom>
              <a:avLst/>
              <a:gdLst/>
              <a:ahLst/>
              <a:cxnLst/>
              <a:rect r="r" b="b" t="t" l="l"/>
              <a:pathLst>
                <a:path h="336796" w="1587504">
                  <a:moveTo>
                    <a:pt x="0" y="0"/>
                  </a:moveTo>
                  <a:lnTo>
                    <a:pt x="1587504" y="0"/>
                  </a:lnTo>
                  <a:lnTo>
                    <a:pt x="1587504" y="336796"/>
                  </a:lnTo>
                  <a:lnTo>
                    <a:pt x="0" y="336796"/>
                  </a:lnTo>
                  <a:close/>
                </a:path>
              </a:pathLst>
            </a:custGeom>
            <a:solidFill>
              <a:srgbClr val="5170FF">
                <a:alpha val="64706"/>
              </a:srgbClr>
            </a:solidFill>
          </p:spPr>
        </p:sp>
        <p:sp>
          <p:nvSpPr>
            <p:cNvPr name="TextBox 23" id="23"/>
            <p:cNvSpPr txBox="true"/>
            <p:nvPr/>
          </p:nvSpPr>
          <p:spPr>
            <a:xfrm>
              <a:off x="0" y="-47625"/>
              <a:ext cx="1587504" cy="384421"/>
            </a:xfrm>
            <a:prstGeom prst="rect">
              <a:avLst/>
            </a:prstGeom>
          </p:spPr>
          <p:txBody>
            <a:bodyPr anchor="ctr" rtlCol="false" tIns="50800" lIns="50800" bIns="50800" rIns="50800"/>
            <a:lstStyle/>
            <a:p>
              <a:pPr algn="ctr">
                <a:lnSpc>
                  <a:spcPts val="3360"/>
                </a:lnSpc>
              </a:pPr>
            </a:p>
          </p:txBody>
        </p:sp>
      </p:grpSp>
      <p:grpSp>
        <p:nvGrpSpPr>
          <p:cNvPr name="Group 24" id="24"/>
          <p:cNvGrpSpPr/>
          <p:nvPr/>
        </p:nvGrpSpPr>
        <p:grpSpPr>
          <a:xfrm rot="0">
            <a:off x="8961266" y="2674741"/>
            <a:ext cx="6027555" cy="1278772"/>
            <a:chOff x="0" y="0"/>
            <a:chExt cx="1587504" cy="336796"/>
          </a:xfrm>
        </p:grpSpPr>
        <p:sp>
          <p:nvSpPr>
            <p:cNvPr name="Freeform 25" id="25"/>
            <p:cNvSpPr/>
            <p:nvPr/>
          </p:nvSpPr>
          <p:spPr>
            <a:xfrm flipH="false" flipV="false" rot="0">
              <a:off x="0" y="0"/>
              <a:ext cx="1587504" cy="336796"/>
            </a:xfrm>
            <a:custGeom>
              <a:avLst/>
              <a:gdLst/>
              <a:ahLst/>
              <a:cxnLst/>
              <a:rect r="r" b="b" t="t" l="l"/>
              <a:pathLst>
                <a:path h="336796" w="1587504">
                  <a:moveTo>
                    <a:pt x="0" y="0"/>
                  </a:moveTo>
                  <a:lnTo>
                    <a:pt x="1587504" y="0"/>
                  </a:lnTo>
                  <a:lnTo>
                    <a:pt x="1587504" y="336796"/>
                  </a:lnTo>
                  <a:lnTo>
                    <a:pt x="0" y="336796"/>
                  </a:lnTo>
                  <a:close/>
                </a:path>
              </a:pathLst>
            </a:custGeom>
            <a:solidFill>
              <a:srgbClr val="5170FF">
                <a:alpha val="64706"/>
              </a:srgbClr>
            </a:solidFill>
          </p:spPr>
        </p:sp>
        <p:sp>
          <p:nvSpPr>
            <p:cNvPr name="TextBox 26" id="26"/>
            <p:cNvSpPr txBox="true"/>
            <p:nvPr/>
          </p:nvSpPr>
          <p:spPr>
            <a:xfrm>
              <a:off x="0" y="-47625"/>
              <a:ext cx="1587504" cy="384421"/>
            </a:xfrm>
            <a:prstGeom prst="rect">
              <a:avLst/>
            </a:prstGeom>
          </p:spPr>
          <p:txBody>
            <a:bodyPr anchor="ctr" rtlCol="false" tIns="50800" lIns="50800" bIns="50800" rIns="50800"/>
            <a:lstStyle/>
            <a:p>
              <a:pPr algn="ctr">
                <a:lnSpc>
                  <a:spcPts val="3360"/>
                </a:lnSpc>
              </a:pPr>
            </a:p>
          </p:txBody>
        </p:sp>
      </p:grpSp>
      <p:grpSp>
        <p:nvGrpSpPr>
          <p:cNvPr name="Group 27" id="27"/>
          <p:cNvGrpSpPr/>
          <p:nvPr/>
        </p:nvGrpSpPr>
        <p:grpSpPr>
          <a:xfrm rot="0">
            <a:off x="15250653" y="2674741"/>
            <a:ext cx="1551162" cy="1278772"/>
            <a:chOff x="0" y="0"/>
            <a:chExt cx="408537" cy="336796"/>
          </a:xfrm>
        </p:grpSpPr>
        <p:sp>
          <p:nvSpPr>
            <p:cNvPr name="Freeform 28" id="28"/>
            <p:cNvSpPr/>
            <p:nvPr/>
          </p:nvSpPr>
          <p:spPr>
            <a:xfrm flipH="false" flipV="false" rot="0">
              <a:off x="0" y="0"/>
              <a:ext cx="408537" cy="336796"/>
            </a:xfrm>
            <a:custGeom>
              <a:avLst/>
              <a:gdLst/>
              <a:ahLst/>
              <a:cxnLst/>
              <a:rect r="r" b="b" t="t" l="l"/>
              <a:pathLst>
                <a:path h="336796" w="408537">
                  <a:moveTo>
                    <a:pt x="0" y="0"/>
                  </a:moveTo>
                  <a:lnTo>
                    <a:pt x="408537" y="0"/>
                  </a:lnTo>
                  <a:lnTo>
                    <a:pt x="408537" y="336796"/>
                  </a:lnTo>
                  <a:lnTo>
                    <a:pt x="0" y="336796"/>
                  </a:lnTo>
                  <a:close/>
                </a:path>
              </a:pathLst>
            </a:custGeom>
            <a:solidFill>
              <a:srgbClr val="5170FF">
                <a:alpha val="64706"/>
              </a:srgbClr>
            </a:solidFill>
          </p:spPr>
        </p:sp>
        <p:sp>
          <p:nvSpPr>
            <p:cNvPr name="TextBox 29" id="29"/>
            <p:cNvSpPr txBox="true"/>
            <p:nvPr/>
          </p:nvSpPr>
          <p:spPr>
            <a:xfrm>
              <a:off x="0" y="-47625"/>
              <a:ext cx="408537" cy="384421"/>
            </a:xfrm>
            <a:prstGeom prst="rect">
              <a:avLst/>
            </a:prstGeom>
          </p:spPr>
          <p:txBody>
            <a:bodyPr anchor="ctr" rtlCol="false" tIns="50800" lIns="50800" bIns="50800" rIns="50800"/>
            <a:lstStyle/>
            <a:p>
              <a:pPr algn="ctr">
                <a:lnSpc>
                  <a:spcPts val="3360"/>
                </a:lnSpc>
              </a:pPr>
            </a:p>
          </p:txBody>
        </p:sp>
      </p:grpSp>
      <p:grpSp>
        <p:nvGrpSpPr>
          <p:cNvPr name="Group 30" id="30"/>
          <p:cNvGrpSpPr/>
          <p:nvPr/>
        </p:nvGrpSpPr>
        <p:grpSpPr>
          <a:xfrm rot="0">
            <a:off x="2305954" y="4627032"/>
            <a:ext cx="4994082" cy="1278772"/>
            <a:chOff x="0" y="0"/>
            <a:chExt cx="1315314" cy="336796"/>
          </a:xfrm>
        </p:grpSpPr>
        <p:sp>
          <p:nvSpPr>
            <p:cNvPr name="Freeform 31" id="31"/>
            <p:cNvSpPr/>
            <p:nvPr/>
          </p:nvSpPr>
          <p:spPr>
            <a:xfrm flipH="false" flipV="false" rot="0">
              <a:off x="0" y="0"/>
              <a:ext cx="1315314" cy="336796"/>
            </a:xfrm>
            <a:custGeom>
              <a:avLst/>
              <a:gdLst/>
              <a:ahLst/>
              <a:cxnLst/>
              <a:rect r="r" b="b" t="t" l="l"/>
              <a:pathLst>
                <a:path h="336796" w="1315314">
                  <a:moveTo>
                    <a:pt x="0" y="0"/>
                  </a:moveTo>
                  <a:lnTo>
                    <a:pt x="1315314" y="0"/>
                  </a:lnTo>
                  <a:lnTo>
                    <a:pt x="1315314" y="336796"/>
                  </a:lnTo>
                  <a:lnTo>
                    <a:pt x="0" y="336796"/>
                  </a:lnTo>
                  <a:close/>
                </a:path>
              </a:pathLst>
            </a:custGeom>
            <a:solidFill>
              <a:srgbClr val="5170FF">
                <a:alpha val="64706"/>
              </a:srgbClr>
            </a:solidFill>
          </p:spPr>
        </p:sp>
        <p:sp>
          <p:nvSpPr>
            <p:cNvPr name="TextBox 32" id="32"/>
            <p:cNvSpPr txBox="true"/>
            <p:nvPr/>
          </p:nvSpPr>
          <p:spPr>
            <a:xfrm>
              <a:off x="0" y="-47625"/>
              <a:ext cx="1315314" cy="384421"/>
            </a:xfrm>
            <a:prstGeom prst="rect">
              <a:avLst/>
            </a:prstGeom>
          </p:spPr>
          <p:txBody>
            <a:bodyPr anchor="ctr" rtlCol="false" tIns="50800" lIns="50800" bIns="50800" rIns="50800"/>
            <a:lstStyle/>
            <a:p>
              <a:pPr algn="ctr">
                <a:lnSpc>
                  <a:spcPts val="3360"/>
                </a:lnSpc>
              </a:pPr>
            </a:p>
          </p:txBody>
        </p:sp>
      </p:grpSp>
      <p:grpSp>
        <p:nvGrpSpPr>
          <p:cNvPr name="Group 33" id="33"/>
          <p:cNvGrpSpPr/>
          <p:nvPr/>
        </p:nvGrpSpPr>
        <p:grpSpPr>
          <a:xfrm rot="0">
            <a:off x="5133325" y="138116"/>
            <a:ext cx="8021350" cy="1821440"/>
            <a:chOff x="0" y="0"/>
            <a:chExt cx="2112619" cy="479721"/>
          </a:xfrm>
        </p:grpSpPr>
        <p:sp>
          <p:nvSpPr>
            <p:cNvPr name="Freeform 34" id="34"/>
            <p:cNvSpPr/>
            <p:nvPr/>
          </p:nvSpPr>
          <p:spPr>
            <a:xfrm flipH="false" flipV="false" rot="0">
              <a:off x="0" y="0"/>
              <a:ext cx="2112619" cy="479721"/>
            </a:xfrm>
            <a:custGeom>
              <a:avLst/>
              <a:gdLst/>
              <a:ahLst/>
              <a:cxnLst/>
              <a:rect r="r" b="b" t="t" l="l"/>
              <a:pathLst>
                <a:path h="479721" w="2112619">
                  <a:moveTo>
                    <a:pt x="0" y="0"/>
                  </a:moveTo>
                  <a:lnTo>
                    <a:pt x="2112619" y="0"/>
                  </a:lnTo>
                  <a:lnTo>
                    <a:pt x="2112619" y="479721"/>
                  </a:lnTo>
                  <a:lnTo>
                    <a:pt x="0" y="479721"/>
                  </a:lnTo>
                  <a:close/>
                </a:path>
              </a:pathLst>
            </a:custGeom>
            <a:solidFill>
              <a:srgbClr val="5170FF">
                <a:alpha val="64706"/>
              </a:srgbClr>
            </a:solidFill>
          </p:spPr>
        </p:sp>
        <p:sp>
          <p:nvSpPr>
            <p:cNvPr name="TextBox 35" id="35"/>
            <p:cNvSpPr txBox="true"/>
            <p:nvPr/>
          </p:nvSpPr>
          <p:spPr>
            <a:xfrm>
              <a:off x="0" y="-47625"/>
              <a:ext cx="2112619" cy="527346"/>
            </a:xfrm>
            <a:prstGeom prst="rect">
              <a:avLst/>
            </a:prstGeom>
          </p:spPr>
          <p:txBody>
            <a:bodyPr anchor="ctr" rtlCol="false" tIns="50800" lIns="50800" bIns="50800" rIns="50800"/>
            <a:lstStyle/>
            <a:p>
              <a:pPr algn="ctr">
                <a:lnSpc>
                  <a:spcPts val="3360"/>
                </a:lnSpc>
              </a:pPr>
            </a:p>
          </p:txBody>
        </p:sp>
      </p:grpSp>
      <p:sp>
        <p:nvSpPr>
          <p:cNvPr name="TextBox 36" id="36"/>
          <p:cNvSpPr txBox="true"/>
          <p:nvPr/>
        </p:nvSpPr>
        <p:spPr>
          <a:xfrm rot="0">
            <a:off x="5325157" y="235531"/>
            <a:ext cx="7684461" cy="1724025"/>
          </a:xfrm>
          <a:prstGeom prst="rect">
            <a:avLst/>
          </a:prstGeom>
        </p:spPr>
        <p:txBody>
          <a:bodyPr anchor="t" rtlCol="false" tIns="0" lIns="0" bIns="0" rIns="0">
            <a:spAutoFit/>
          </a:bodyPr>
          <a:lstStyle/>
          <a:p>
            <a:pPr algn="l">
              <a:lnSpc>
                <a:spcPts val="2758"/>
              </a:lnSpc>
            </a:pPr>
            <a:r>
              <a:rPr lang="en-US" sz="2298" b="true">
                <a:solidFill>
                  <a:srgbClr val="0B0A0A"/>
                </a:solidFill>
                <a:latin typeface="TT Firs Neue Bold"/>
                <a:ea typeface="TT Firs Neue Bold"/>
                <a:cs typeface="TT Firs Neue Bold"/>
                <a:sym typeface="TT Firs Neue Bold"/>
              </a:rPr>
              <a:t>Step 1 - Identify Repetition</a:t>
            </a:r>
          </a:p>
          <a:p>
            <a:pPr algn="l" marL="0" indent="0" lvl="0">
              <a:lnSpc>
                <a:spcPts val="2758"/>
              </a:lnSpc>
            </a:pPr>
            <a:r>
              <a:rPr lang="en-US" sz="2298">
                <a:solidFill>
                  <a:srgbClr val="0B0A0A"/>
                </a:solidFill>
                <a:latin typeface="TT Firs Neue"/>
                <a:ea typeface="TT Firs Neue"/>
                <a:cs typeface="TT Firs Neue"/>
                <a:sym typeface="TT Firs Neue"/>
              </a:rPr>
              <a:t>Bars 1-4 are the same as bars 5-8, which are the same as bars 9-12. So by learning how to play bars 1-4, we also learn how to play the first 12 bars. So let’s focus on the first repetition (bars 1-4).</a:t>
            </a:r>
          </a:p>
        </p:txBody>
      </p:sp>
      <p:grpSp>
        <p:nvGrpSpPr>
          <p:cNvPr name="Group 37" id="37"/>
          <p:cNvGrpSpPr/>
          <p:nvPr/>
        </p:nvGrpSpPr>
        <p:grpSpPr>
          <a:xfrm rot="0">
            <a:off x="3991733" y="7068150"/>
            <a:ext cx="9550629" cy="3026788"/>
            <a:chOff x="0" y="0"/>
            <a:chExt cx="12734173" cy="4035717"/>
          </a:xfrm>
        </p:grpSpPr>
        <p:sp>
          <p:nvSpPr>
            <p:cNvPr name="TextBox 38" id="38"/>
            <p:cNvSpPr txBox="true"/>
            <p:nvPr/>
          </p:nvSpPr>
          <p:spPr>
            <a:xfrm rot="0">
              <a:off x="0" y="-9525"/>
              <a:ext cx="12705675" cy="923925"/>
            </a:xfrm>
            <a:prstGeom prst="rect">
              <a:avLst/>
            </a:prstGeom>
          </p:spPr>
          <p:txBody>
            <a:bodyPr anchor="t" rtlCol="false" tIns="0" lIns="0" bIns="0" rIns="0">
              <a:spAutoFit/>
            </a:bodyPr>
            <a:lstStyle/>
            <a:p>
              <a:pPr algn="ctr">
                <a:lnSpc>
                  <a:spcPts val="2758"/>
                </a:lnSpc>
              </a:pPr>
              <a:r>
                <a:rPr lang="en-US" sz="2298" b="true">
                  <a:solidFill>
                    <a:srgbClr val="0B0A0A"/>
                  </a:solidFill>
                  <a:latin typeface="TT Firs Neue Bold"/>
                  <a:ea typeface="TT Firs Neue Bold"/>
                  <a:cs typeface="TT Firs Neue Bold"/>
                  <a:sym typeface="TT Firs Neue Bold"/>
                </a:rPr>
                <a:t>Step 2 - Identify Chords</a:t>
              </a:r>
            </a:p>
            <a:p>
              <a:pPr algn="ctr" marL="0" indent="0" lvl="0">
                <a:lnSpc>
                  <a:spcPts val="2758"/>
                </a:lnSpc>
              </a:pPr>
              <a:r>
                <a:rPr lang="en-US" sz="2298">
                  <a:solidFill>
                    <a:srgbClr val="0B0A0A"/>
                  </a:solidFill>
                  <a:latin typeface="TT Firs Neue"/>
                  <a:ea typeface="TT Firs Neue"/>
                  <a:cs typeface="TT Firs Neue"/>
                  <a:sym typeface="TT Firs Neue"/>
                </a:rPr>
                <a:t>Note the chords being used in the repeated section (bars 1-4).</a:t>
              </a:r>
            </a:p>
          </p:txBody>
        </p:sp>
        <p:sp>
          <p:nvSpPr>
            <p:cNvPr name="Freeform 39" id="39"/>
            <p:cNvSpPr/>
            <p:nvPr/>
          </p:nvSpPr>
          <p:spPr>
            <a:xfrm flipH="false" flipV="false" rot="0">
              <a:off x="0" y="1126888"/>
              <a:ext cx="12688592" cy="2908829"/>
            </a:xfrm>
            <a:custGeom>
              <a:avLst/>
              <a:gdLst/>
              <a:ahLst/>
              <a:cxnLst/>
              <a:rect r="r" b="b" t="t" l="l"/>
              <a:pathLst>
                <a:path h="2908829" w="12688592">
                  <a:moveTo>
                    <a:pt x="0" y="0"/>
                  </a:moveTo>
                  <a:lnTo>
                    <a:pt x="12688592" y="0"/>
                  </a:lnTo>
                  <a:lnTo>
                    <a:pt x="12688592" y="2908829"/>
                  </a:lnTo>
                  <a:lnTo>
                    <a:pt x="0" y="2908829"/>
                  </a:lnTo>
                  <a:lnTo>
                    <a:pt x="0" y="0"/>
                  </a:lnTo>
                  <a:close/>
                </a:path>
              </a:pathLst>
            </a:custGeom>
            <a:blipFill>
              <a:blip r:embed="rId4"/>
              <a:stretch>
                <a:fillRect l="0" t="-13059" r="-104588" b="-156902"/>
              </a:stretch>
            </a:blipFill>
          </p:spPr>
        </p:sp>
        <p:sp>
          <p:nvSpPr>
            <p:cNvPr name="TextBox 40" id="40"/>
            <p:cNvSpPr txBox="true"/>
            <p:nvPr/>
          </p:nvSpPr>
          <p:spPr>
            <a:xfrm rot="0">
              <a:off x="2488224" y="1203325"/>
              <a:ext cx="10245949" cy="587375"/>
            </a:xfrm>
            <a:prstGeom prst="rect">
              <a:avLst/>
            </a:prstGeom>
          </p:spPr>
          <p:txBody>
            <a:bodyPr anchor="t" rtlCol="false" tIns="0" lIns="0" bIns="0" rIns="0">
              <a:spAutoFit/>
            </a:bodyPr>
            <a:lstStyle/>
            <a:p>
              <a:pPr algn="l" marL="0" indent="0" lvl="0">
                <a:lnSpc>
                  <a:spcPts val="3598"/>
                </a:lnSpc>
              </a:pPr>
              <a:r>
                <a:rPr lang="en-US" b="true" sz="2998">
                  <a:solidFill>
                    <a:srgbClr val="5170FF"/>
                  </a:solidFill>
                  <a:latin typeface="TT Firs Neue Bold"/>
                  <a:ea typeface="TT Firs Neue Bold"/>
                  <a:cs typeface="TT Firs Neue Bold"/>
                  <a:sym typeface="TT Firs Neue Bold"/>
                </a:rPr>
                <a:t>C   G     Am   F      C   G      F  Em Dm C</a:t>
              </a:r>
            </a:p>
          </p:txBody>
        </p:sp>
      </p:grpSp>
      <p:grpSp>
        <p:nvGrpSpPr>
          <p:cNvPr name="Group 41" id="41"/>
          <p:cNvGrpSpPr/>
          <p:nvPr/>
        </p:nvGrpSpPr>
        <p:grpSpPr>
          <a:xfrm rot="0">
            <a:off x="14963036" y="0"/>
            <a:ext cx="3324964" cy="456041"/>
            <a:chOff x="0" y="0"/>
            <a:chExt cx="4433285" cy="608055"/>
          </a:xfrm>
        </p:grpSpPr>
        <p:grpSp>
          <p:nvGrpSpPr>
            <p:cNvPr name="Group 42" id="42"/>
            <p:cNvGrpSpPr/>
            <p:nvPr/>
          </p:nvGrpSpPr>
          <p:grpSpPr>
            <a:xfrm rot="0">
              <a:off x="0" y="0"/>
              <a:ext cx="4433285" cy="608055"/>
              <a:chOff x="0" y="0"/>
              <a:chExt cx="875711" cy="120110"/>
            </a:xfrm>
          </p:grpSpPr>
          <p:sp>
            <p:nvSpPr>
              <p:cNvPr name="Freeform 43" id="43"/>
              <p:cNvSpPr/>
              <p:nvPr/>
            </p:nvSpPr>
            <p:spPr>
              <a:xfrm flipH="false" flipV="false" rot="0">
                <a:off x="0" y="0"/>
                <a:ext cx="875711" cy="120110"/>
              </a:xfrm>
              <a:custGeom>
                <a:avLst/>
                <a:gdLst/>
                <a:ahLst/>
                <a:cxnLst/>
                <a:rect r="r" b="b" t="t" l="l"/>
                <a:pathLst>
                  <a:path h="120110" w="875711">
                    <a:moveTo>
                      <a:pt x="0" y="0"/>
                    </a:moveTo>
                    <a:lnTo>
                      <a:pt x="875711" y="0"/>
                    </a:lnTo>
                    <a:lnTo>
                      <a:pt x="875711" y="120110"/>
                    </a:lnTo>
                    <a:lnTo>
                      <a:pt x="0" y="120110"/>
                    </a:lnTo>
                    <a:close/>
                  </a:path>
                </a:pathLst>
              </a:custGeom>
              <a:solidFill>
                <a:srgbClr val="FF751F"/>
              </a:solidFill>
            </p:spPr>
          </p:sp>
          <p:sp>
            <p:nvSpPr>
              <p:cNvPr name="TextBox 44" id="44"/>
              <p:cNvSpPr txBox="true"/>
              <p:nvPr/>
            </p:nvSpPr>
            <p:spPr>
              <a:xfrm>
                <a:off x="0" y="-38100"/>
                <a:ext cx="875711" cy="158210"/>
              </a:xfrm>
              <a:prstGeom prst="rect">
                <a:avLst/>
              </a:prstGeom>
            </p:spPr>
            <p:txBody>
              <a:bodyPr anchor="ctr" rtlCol="false" tIns="50800" lIns="50800" bIns="50800" rIns="50800"/>
              <a:lstStyle/>
              <a:p>
                <a:pPr algn="ctr">
                  <a:lnSpc>
                    <a:spcPts val="2659"/>
                  </a:lnSpc>
                </a:pPr>
              </a:p>
            </p:txBody>
          </p:sp>
        </p:grpSp>
        <p:sp>
          <p:nvSpPr>
            <p:cNvPr name="TextBox 45" id="45"/>
            <p:cNvSpPr txBox="true"/>
            <p:nvPr/>
          </p:nvSpPr>
          <p:spPr>
            <a:xfrm rot="0">
              <a:off x="0" y="104909"/>
              <a:ext cx="4433285" cy="444500"/>
            </a:xfrm>
            <a:prstGeom prst="rect">
              <a:avLst/>
            </a:prstGeom>
          </p:spPr>
          <p:txBody>
            <a:bodyPr anchor="t" rtlCol="false" tIns="0" lIns="0" bIns="0" rIns="0">
              <a:spAutoFit/>
            </a:bodyPr>
            <a:lstStyle/>
            <a:p>
              <a:pPr algn="ctr" marL="0" indent="0" lvl="0">
                <a:lnSpc>
                  <a:spcPts val="2697"/>
                </a:lnSpc>
              </a:pPr>
              <a:r>
                <a:rPr lang="en-US" b="true" sz="2247">
                  <a:solidFill>
                    <a:srgbClr val="0B0A0A"/>
                  </a:solidFill>
                  <a:latin typeface="TT Firs Neue Bold"/>
                  <a:ea typeface="TT Firs Neue Bold"/>
                  <a:cs typeface="TT Firs Neue Bold"/>
                  <a:sym typeface="TT Firs Neue Bold"/>
                </a:rPr>
                <a:t>Not in exam</a:t>
              </a:r>
            </a:p>
          </p:txBody>
        </p:sp>
      </p:gr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558261" y="4212110"/>
            <a:ext cx="17443189" cy="6074890"/>
            <a:chOff x="0" y="0"/>
            <a:chExt cx="4594091" cy="1599971"/>
          </a:xfrm>
        </p:grpSpPr>
        <p:sp>
          <p:nvSpPr>
            <p:cNvPr name="Freeform 11" id="11"/>
            <p:cNvSpPr/>
            <p:nvPr/>
          </p:nvSpPr>
          <p:spPr>
            <a:xfrm flipH="false" flipV="false" rot="0">
              <a:off x="0" y="0"/>
              <a:ext cx="4594091" cy="1599971"/>
            </a:xfrm>
            <a:custGeom>
              <a:avLst/>
              <a:gdLst/>
              <a:ahLst/>
              <a:cxnLst/>
              <a:rect r="r" b="b" t="t" l="l"/>
              <a:pathLst>
                <a:path h="1599971" w="4594091">
                  <a:moveTo>
                    <a:pt x="0" y="0"/>
                  </a:moveTo>
                  <a:lnTo>
                    <a:pt x="4594091" y="0"/>
                  </a:lnTo>
                  <a:lnTo>
                    <a:pt x="4594091" y="1599971"/>
                  </a:lnTo>
                  <a:lnTo>
                    <a:pt x="0" y="1599971"/>
                  </a:lnTo>
                  <a:close/>
                </a:path>
              </a:pathLst>
            </a:custGeom>
            <a:solidFill>
              <a:srgbClr val="B0B3BE"/>
            </a:solidFill>
          </p:spPr>
        </p:sp>
        <p:sp>
          <p:nvSpPr>
            <p:cNvPr name="TextBox 12" id="12"/>
            <p:cNvSpPr txBox="true"/>
            <p:nvPr/>
          </p:nvSpPr>
          <p:spPr>
            <a:xfrm>
              <a:off x="0" y="-47625"/>
              <a:ext cx="4594091" cy="1647596"/>
            </a:xfrm>
            <a:prstGeom prst="rect">
              <a:avLst/>
            </a:prstGeom>
          </p:spPr>
          <p:txBody>
            <a:bodyPr anchor="ctr" rtlCol="false" tIns="50800" lIns="50800" bIns="50800" rIns="50800"/>
            <a:lstStyle/>
            <a:p>
              <a:pPr algn="ctr">
                <a:lnSpc>
                  <a:spcPts val="3360"/>
                </a:lnSpc>
              </a:pPr>
            </a:p>
          </p:txBody>
        </p:sp>
      </p:grpSp>
      <p:grpSp>
        <p:nvGrpSpPr>
          <p:cNvPr name="Group 13" id="13"/>
          <p:cNvGrpSpPr/>
          <p:nvPr/>
        </p:nvGrpSpPr>
        <p:grpSpPr>
          <a:xfrm rot="0">
            <a:off x="582353" y="5319965"/>
            <a:ext cx="17419096" cy="373372"/>
            <a:chOff x="0" y="0"/>
            <a:chExt cx="4587745" cy="98337"/>
          </a:xfrm>
        </p:grpSpPr>
        <p:sp>
          <p:nvSpPr>
            <p:cNvPr name="Freeform 14" id="14"/>
            <p:cNvSpPr/>
            <p:nvPr/>
          </p:nvSpPr>
          <p:spPr>
            <a:xfrm flipH="false" flipV="false" rot="0">
              <a:off x="0" y="0"/>
              <a:ext cx="4587746" cy="98337"/>
            </a:xfrm>
            <a:custGeom>
              <a:avLst/>
              <a:gdLst/>
              <a:ahLst/>
              <a:cxnLst/>
              <a:rect r="r" b="b" t="t" l="l"/>
              <a:pathLst>
                <a:path h="98337" w="4587746">
                  <a:moveTo>
                    <a:pt x="0" y="0"/>
                  </a:moveTo>
                  <a:lnTo>
                    <a:pt x="4587746" y="0"/>
                  </a:lnTo>
                  <a:lnTo>
                    <a:pt x="4587746" y="98337"/>
                  </a:lnTo>
                  <a:lnTo>
                    <a:pt x="0" y="98337"/>
                  </a:lnTo>
                  <a:close/>
                </a:path>
              </a:pathLst>
            </a:custGeom>
            <a:solidFill>
              <a:srgbClr val="D9D9D9"/>
            </a:solidFill>
          </p:spPr>
        </p:sp>
        <p:sp>
          <p:nvSpPr>
            <p:cNvPr name="TextBox 15" id="15"/>
            <p:cNvSpPr txBox="true"/>
            <p:nvPr/>
          </p:nvSpPr>
          <p:spPr>
            <a:xfrm>
              <a:off x="0" y="-47625"/>
              <a:ext cx="4587745" cy="145962"/>
            </a:xfrm>
            <a:prstGeom prst="rect">
              <a:avLst/>
            </a:prstGeom>
          </p:spPr>
          <p:txBody>
            <a:bodyPr anchor="ctr" rtlCol="false" tIns="50800" lIns="50800" bIns="50800" rIns="50800"/>
            <a:lstStyle/>
            <a:p>
              <a:pPr algn="ctr">
                <a:lnSpc>
                  <a:spcPts val="3360"/>
                </a:lnSpc>
              </a:pPr>
            </a:p>
          </p:txBody>
        </p:sp>
      </p:grpSp>
      <p:grpSp>
        <p:nvGrpSpPr>
          <p:cNvPr name="Group 16" id="16"/>
          <p:cNvGrpSpPr/>
          <p:nvPr/>
        </p:nvGrpSpPr>
        <p:grpSpPr>
          <a:xfrm rot="0">
            <a:off x="582353" y="6367171"/>
            <a:ext cx="17419096" cy="1042191"/>
            <a:chOff x="0" y="0"/>
            <a:chExt cx="4587745" cy="274486"/>
          </a:xfrm>
        </p:grpSpPr>
        <p:sp>
          <p:nvSpPr>
            <p:cNvPr name="Freeform 17" id="17"/>
            <p:cNvSpPr/>
            <p:nvPr/>
          </p:nvSpPr>
          <p:spPr>
            <a:xfrm flipH="false" flipV="false" rot="0">
              <a:off x="0" y="0"/>
              <a:ext cx="4587746" cy="274486"/>
            </a:xfrm>
            <a:custGeom>
              <a:avLst/>
              <a:gdLst/>
              <a:ahLst/>
              <a:cxnLst/>
              <a:rect r="r" b="b" t="t" l="l"/>
              <a:pathLst>
                <a:path h="274486" w="4587746">
                  <a:moveTo>
                    <a:pt x="0" y="0"/>
                  </a:moveTo>
                  <a:lnTo>
                    <a:pt x="4587746" y="0"/>
                  </a:lnTo>
                  <a:lnTo>
                    <a:pt x="4587746" y="274486"/>
                  </a:lnTo>
                  <a:lnTo>
                    <a:pt x="0" y="274486"/>
                  </a:lnTo>
                  <a:close/>
                </a:path>
              </a:pathLst>
            </a:custGeom>
            <a:solidFill>
              <a:srgbClr val="D9D9D9"/>
            </a:solidFill>
          </p:spPr>
        </p:sp>
        <p:sp>
          <p:nvSpPr>
            <p:cNvPr name="TextBox 18" id="18"/>
            <p:cNvSpPr txBox="true"/>
            <p:nvPr/>
          </p:nvSpPr>
          <p:spPr>
            <a:xfrm>
              <a:off x="0" y="-47625"/>
              <a:ext cx="4587745" cy="322111"/>
            </a:xfrm>
            <a:prstGeom prst="rect">
              <a:avLst/>
            </a:prstGeom>
          </p:spPr>
          <p:txBody>
            <a:bodyPr anchor="ctr" rtlCol="false" tIns="50800" lIns="50800" bIns="50800" rIns="50800"/>
            <a:lstStyle/>
            <a:p>
              <a:pPr algn="ctr">
                <a:lnSpc>
                  <a:spcPts val="3360"/>
                </a:lnSpc>
              </a:pPr>
            </a:p>
          </p:txBody>
        </p:sp>
      </p:grpSp>
      <p:grpSp>
        <p:nvGrpSpPr>
          <p:cNvPr name="Group 19" id="19"/>
          <p:cNvGrpSpPr/>
          <p:nvPr/>
        </p:nvGrpSpPr>
        <p:grpSpPr>
          <a:xfrm rot="0">
            <a:off x="582353" y="8085636"/>
            <a:ext cx="17419096" cy="1042191"/>
            <a:chOff x="0" y="0"/>
            <a:chExt cx="4587745" cy="274486"/>
          </a:xfrm>
        </p:grpSpPr>
        <p:sp>
          <p:nvSpPr>
            <p:cNvPr name="Freeform 20" id="20"/>
            <p:cNvSpPr/>
            <p:nvPr/>
          </p:nvSpPr>
          <p:spPr>
            <a:xfrm flipH="false" flipV="false" rot="0">
              <a:off x="0" y="0"/>
              <a:ext cx="4587746" cy="274486"/>
            </a:xfrm>
            <a:custGeom>
              <a:avLst/>
              <a:gdLst/>
              <a:ahLst/>
              <a:cxnLst/>
              <a:rect r="r" b="b" t="t" l="l"/>
              <a:pathLst>
                <a:path h="274486" w="4587746">
                  <a:moveTo>
                    <a:pt x="0" y="0"/>
                  </a:moveTo>
                  <a:lnTo>
                    <a:pt x="4587746" y="0"/>
                  </a:lnTo>
                  <a:lnTo>
                    <a:pt x="4587746" y="274486"/>
                  </a:lnTo>
                  <a:lnTo>
                    <a:pt x="0" y="274486"/>
                  </a:lnTo>
                  <a:close/>
                </a:path>
              </a:pathLst>
            </a:custGeom>
            <a:solidFill>
              <a:srgbClr val="D9D9D9"/>
            </a:solidFill>
          </p:spPr>
        </p:sp>
        <p:sp>
          <p:nvSpPr>
            <p:cNvPr name="TextBox 21" id="21"/>
            <p:cNvSpPr txBox="true"/>
            <p:nvPr/>
          </p:nvSpPr>
          <p:spPr>
            <a:xfrm>
              <a:off x="0" y="-47625"/>
              <a:ext cx="4587745" cy="322111"/>
            </a:xfrm>
            <a:prstGeom prst="rect">
              <a:avLst/>
            </a:prstGeom>
          </p:spPr>
          <p:txBody>
            <a:bodyPr anchor="ctr" rtlCol="false" tIns="50800" lIns="50800" bIns="50800" rIns="50800"/>
            <a:lstStyle/>
            <a:p>
              <a:pPr algn="ctr">
                <a:lnSpc>
                  <a:spcPts val="3360"/>
                </a:lnSpc>
              </a:pPr>
            </a:p>
          </p:txBody>
        </p:sp>
      </p:grpSp>
      <p:grpSp>
        <p:nvGrpSpPr>
          <p:cNvPr name="Group 22" id="22"/>
          <p:cNvGrpSpPr/>
          <p:nvPr/>
        </p:nvGrpSpPr>
        <p:grpSpPr>
          <a:xfrm rot="0">
            <a:off x="582353" y="9422798"/>
            <a:ext cx="17419096" cy="373372"/>
            <a:chOff x="0" y="0"/>
            <a:chExt cx="4587745" cy="98337"/>
          </a:xfrm>
        </p:grpSpPr>
        <p:sp>
          <p:nvSpPr>
            <p:cNvPr name="Freeform 23" id="23"/>
            <p:cNvSpPr/>
            <p:nvPr/>
          </p:nvSpPr>
          <p:spPr>
            <a:xfrm flipH="false" flipV="false" rot="0">
              <a:off x="0" y="0"/>
              <a:ext cx="4587746" cy="98337"/>
            </a:xfrm>
            <a:custGeom>
              <a:avLst/>
              <a:gdLst/>
              <a:ahLst/>
              <a:cxnLst/>
              <a:rect r="r" b="b" t="t" l="l"/>
              <a:pathLst>
                <a:path h="98337" w="4587746">
                  <a:moveTo>
                    <a:pt x="0" y="0"/>
                  </a:moveTo>
                  <a:lnTo>
                    <a:pt x="4587746" y="0"/>
                  </a:lnTo>
                  <a:lnTo>
                    <a:pt x="4587746" y="98337"/>
                  </a:lnTo>
                  <a:lnTo>
                    <a:pt x="0" y="98337"/>
                  </a:lnTo>
                  <a:close/>
                </a:path>
              </a:pathLst>
            </a:custGeom>
            <a:solidFill>
              <a:srgbClr val="D9D9D9"/>
            </a:solidFill>
          </p:spPr>
        </p:sp>
        <p:sp>
          <p:nvSpPr>
            <p:cNvPr name="TextBox 24" id="24"/>
            <p:cNvSpPr txBox="true"/>
            <p:nvPr/>
          </p:nvSpPr>
          <p:spPr>
            <a:xfrm>
              <a:off x="0" y="-47625"/>
              <a:ext cx="4587745" cy="145962"/>
            </a:xfrm>
            <a:prstGeom prst="rect">
              <a:avLst/>
            </a:prstGeom>
          </p:spPr>
          <p:txBody>
            <a:bodyPr anchor="ctr" rtlCol="false" tIns="50800" lIns="50800" bIns="50800" rIns="50800"/>
            <a:lstStyle/>
            <a:p>
              <a:pPr algn="ctr">
                <a:lnSpc>
                  <a:spcPts val="3360"/>
                </a:lnSpc>
              </a:pPr>
            </a:p>
          </p:txBody>
        </p:sp>
      </p:grpSp>
      <p:sp>
        <p:nvSpPr>
          <p:cNvPr name="TextBox 25" id="25"/>
          <p:cNvSpPr txBox="true"/>
          <p:nvPr/>
        </p:nvSpPr>
        <p:spPr>
          <a:xfrm rot="0">
            <a:off x="454046" y="2928646"/>
            <a:ext cx="17379909" cy="6867525"/>
          </a:xfrm>
          <a:prstGeom prst="rect">
            <a:avLst/>
          </a:prstGeom>
        </p:spPr>
        <p:txBody>
          <a:bodyPr anchor="t" rtlCol="false" tIns="0" lIns="0" bIns="0" rIns="0">
            <a:spAutoFit/>
          </a:bodyPr>
          <a:lstStyle/>
          <a:p>
            <a:pPr algn="ctr">
              <a:lnSpc>
                <a:spcPts val="2758"/>
              </a:lnSpc>
            </a:pPr>
            <a:r>
              <a:rPr lang="en-US" sz="2298" b="true">
                <a:solidFill>
                  <a:srgbClr val="0B0A0A"/>
                </a:solidFill>
                <a:latin typeface="TT Firs Neue Bold"/>
                <a:ea typeface="TT Firs Neue Bold"/>
                <a:cs typeface="TT Firs Neue Bold"/>
                <a:sym typeface="TT Firs Neue Bold"/>
              </a:rPr>
              <a:t>Step 3 - Break it Down and Practice Slowly</a:t>
            </a:r>
          </a:p>
          <a:p>
            <a:pPr algn="ctr">
              <a:lnSpc>
                <a:spcPts val="2758"/>
              </a:lnSpc>
            </a:pPr>
            <a:r>
              <a:rPr lang="en-US" sz="2298">
                <a:solidFill>
                  <a:srgbClr val="0B0A0A"/>
                </a:solidFill>
                <a:latin typeface="TT Firs Neue"/>
                <a:ea typeface="TT Firs Neue"/>
                <a:cs typeface="TT Firs Neue"/>
                <a:sym typeface="TT Firs Neue"/>
              </a:rPr>
              <a:t>If you are experienced at playing these chords, take the first 2 bars and practice those on repeat. Once you can move confidently between those chords, move to the next 2 bars.</a:t>
            </a:r>
          </a:p>
          <a:p>
            <a:pPr algn="ctr">
              <a:lnSpc>
                <a:spcPts val="2758"/>
              </a:lnSpc>
            </a:pPr>
          </a:p>
          <a:p>
            <a:pPr algn="ctr">
              <a:lnSpc>
                <a:spcPts val="2758"/>
              </a:lnSpc>
            </a:pPr>
            <a:r>
              <a:rPr lang="en-US" sz="2298" b="true">
                <a:solidFill>
                  <a:srgbClr val="0B0A0A"/>
                </a:solidFill>
                <a:latin typeface="TT Firs Neue Bold"/>
                <a:ea typeface="TT Firs Neue Bold"/>
                <a:cs typeface="TT Firs Neue Bold"/>
                <a:sym typeface="TT Firs Neue Bold"/>
              </a:rPr>
              <a:t>However, if you are a piano beginner:</a:t>
            </a:r>
          </a:p>
          <a:p>
            <a:pPr algn="l" marL="496265" indent="-248132" lvl="1">
              <a:lnSpc>
                <a:spcPts val="2758"/>
              </a:lnSpc>
              <a:buAutoNum type="arabicPeriod" startAt="1"/>
            </a:pPr>
            <a:r>
              <a:rPr lang="en-US" sz="2298">
                <a:solidFill>
                  <a:srgbClr val="0B0A0A"/>
                </a:solidFill>
                <a:latin typeface="TT Firs Neue"/>
                <a:ea typeface="TT Firs Neue"/>
                <a:cs typeface="TT Firs Neue"/>
                <a:sym typeface="TT Firs Neue"/>
              </a:rPr>
              <a:t>Start by locating the first chord (C Major) on the keyboard. NB: It is not middle C, it is the next C to the right (one octave up).</a:t>
            </a:r>
          </a:p>
          <a:p>
            <a:pPr algn="l" marL="496265" indent="-248132" lvl="1">
              <a:lnSpc>
                <a:spcPts val="2758"/>
              </a:lnSpc>
              <a:buAutoNum type="arabicPeriod" startAt="1"/>
            </a:pPr>
            <a:r>
              <a:rPr lang="en-US" sz="2298">
                <a:solidFill>
                  <a:srgbClr val="0B0A0A"/>
                </a:solidFill>
                <a:latin typeface="TT Firs Neue"/>
                <a:ea typeface="TT Firs Neue"/>
                <a:cs typeface="TT Firs Neue"/>
                <a:sym typeface="TT Firs Neue"/>
              </a:rPr>
              <a:t>Using your right hand, place your thumb on C, middle finger on E and little finger on G.</a:t>
            </a:r>
          </a:p>
          <a:p>
            <a:pPr algn="l" marL="496265" indent="-248132" lvl="1">
              <a:lnSpc>
                <a:spcPts val="2758"/>
              </a:lnSpc>
              <a:buAutoNum type="arabicPeriod" startAt="1"/>
            </a:pPr>
            <a:r>
              <a:rPr lang="en-US" sz="2298">
                <a:solidFill>
                  <a:srgbClr val="0B0A0A"/>
                </a:solidFill>
                <a:latin typeface="TT Firs Neue"/>
                <a:ea typeface="TT Firs Neue"/>
                <a:cs typeface="TT Firs Neue"/>
                <a:sym typeface="TT Firs Neue"/>
              </a:rPr>
              <a:t>Play these three notes simultaneously and continue playing for 2 beats, then play it again and hold for 2 more beats. Become comfortable doing this before moving on.</a:t>
            </a:r>
          </a:p>
          <a:p>
            <a:pPr algn="l" marL="496265" indent="-248132" lvl="1">
              <a:lnSpc>
                <a:spcPts val="2758"/>
              </a:lnSpc>
              <a:buAutoNum type="arabicPeriod" startAt="1"/>
            </a:pPr>
            <a:r>
              <a:rPr lang="en-US" sz="2298">
                <a:solidFill>
                  <a:srgbClr val="0B0A0A"/>
                </a:solidFill>
                <a:latin typeface="TT Firs Neue"/>
                <a:ea typeface="TT Firs Neue"/>
                <a:cs typeface="TT Firs Neue"/>
                <a:sym typeface="TT Firs Neue"/>
              </a:rPr>
              <a:t>The next chord is G major and it is below the C on the stave, so you move your hand to the left until you find G. Maintain the same hand shape that you used for C and when your thumb is over G, your middle finger should be over B and your little finger should be over D. Play this chord for 2 beats, and keep playing it until you’re comfortable with it.</a:t>
            </a:r>
          </a:p>
          <a:p>
            <a:pPr algn="l" marL="496265" indent="-248132" lvl="1">
              <a:lnSpc>
                <a:spcPts val="2758"/>
              </a:lnSpc>
              <a:buAutoNum type="arabicPeriod" startAt="1"/>
            </a:pPr>
            <a:r>
              <a:rPr lang="en-US" sz="2298">
                <a:solidFill>
                  <a:srgbClr val="0B0A0A"/>
                </a:solidFill>
                <a:latin typeface="TT Firs Neue"/>
                <a:ea typeface="TT Firs Neue"/>
                <a:cs typeface="TT Firs Neue"/>
                <a:sym typeface="TT Firs Neue"/>
              </a:rPr>
              <a:t>Now comes the tricky part. We need to learn to move between the chords C major and G major. Start slowly. Play C for 2 beats, then move to G and play it for 2 beats. Then move back to C and repeat until you are comfortable.</a:t>
            </a:r>
          </a:p>
          <a:p>
            <a:pPr algn="l" marL="496265" indent="-248132" lvl="1">
              <a:lnSpc>
                <a:spcPts val="2758"/>
              </a:lnSpc>
              <a:buAutoNum type="arabicPeriod" startAt="1"/>
            </a:pPr>
            <a:r>
              <a:rPr lang="en-US" sz="2298">
                <a:solidFill>
                  <a:srgbClr val="0B0A0A"/>
                </a:solidFill>
                <a:latin typeface="TT Firs Neue"/>
                <a:ea typeface="TT Firs Neue"/>
                <a:cs typeface="TT Firs Neue"/>
                <a:sym typeface="TT Firs Neue"/>
              </a:rPr>
              <a:t>Now we’ll practice bar 2, which has A minor (Am) and F major (F). Am is A-C-E and F is F-A-C. So, to find Am when you are on G, you move your entire hand one note to the right. And to find F when you are on Am, move your entire hand two notes to the left. Practice bar 2 until you are comfortable.</a:t>
            </a:r>
          </a:p>
          <a:p>
            <a:pPr algn="l" marL="496265" indent="-248132" lvl="1">
              <a:lnSpc>
                <a:spcPts val="2758"/>
              </a:lnSpc>
              <a:buAutoNum type="arabicPeriod" startAt="1"/>
            </a:pPr>
            <a:r>
              <a:rPr lang="en-US" sz="2298">
                <a:solidFill>
                  <a:srgbClr val="0B0A0A"/>
                </a:solidFill>
                <a:latin typeface="TT Firs Neue"/>
                <a:ea typeface="TT Firs Neue"/>
                <a:cs typeface="TT Firs Neue"/>
                <a:sym typeface="TT Firs Neue"/>
              </a:rPr>
              <a:t>Now try playing bars 1 and 2 together: Start on C, move left to G, move right to Am, move left to F. Repeat.</a:t>
            </a:r>
          </a:p>
          <a:p>
            <a:pPr algn="l" marL="496265" indent="-248132" lvl="1">
              <a:lnSpc>
                <a:spcPts val="2758"/>
              </a:lnSpc>
              <a:buAutoNum type="arabicPeriod" startAt="1"/>
            </a:pPr>
            <a:r>
              <a:rPr lang="en-US" sz="2298">
                <a:solidFill>
                  <a:srgbClr val="0B0A0A"/>
                </a:solidFill>
                <a:latin typeface="TT Firs Neue"/>
                <a:ea typeface="TT Firs Neue"/>
                <a:cs typeface="TT Firs Neue"/>
                <a:sym typeface="TT Firs Neue"/>
              </a:rPr>
              <a:t>Keep practicing as slowly and as much as you need to in order to create muscle memory for moving between chords.</a:t>
            </a:r>
          </a:p>
        </p:txBody>
      </p:sp>
      <p:sp>
        <p:nvSpPr>
          <p:cNvPr name="Freeform 26" id="26"/>
          <p:cNvSpPr/>
          <p:nvPr/>
        </p:nvSpPr>
        <p:spPr>
          <a:xfrm flipH="false" flipV="false" rot="0">
            <a:off x="4368685" y="192812"/>
            <a:ext cx="9512778" cy="2466536"/>
          </a:xfrm>
          <a:custGeom>
            <a:avLst/>
            <a:gdLst/>
            <a:ahLst/>
            <a:cxnLst/>
            <a:rect r="r" b="b" t="t" l="l"/>
            <a:pathLst>
              <a:path h="2466536" w="9512778">
                <a:moveTo>
                  <a:pt x="0" y="0"/>
                </a:moveTo>
                <a:lnTo>
                  <a:pt x="9512778" y="0"/>
                </a:lnTo>
                <a:lnTo>
                  <a:pt x="9512778" y="2466537"/>
                </a:lnTo>
                <a:lnTo>
                  <a:pt x="0" y="2466537"/>
                </a:lnTo>
                <a:lnTo>
                  <a:pt x="0" y="0"/>
                </a:lnTo>
                <a:close/>
              </a:path>
            </a:pathLst>
          </a:custGeom>
          <a:blipFill>
            <a:blip r:embed="rId4"/>
            <a:stretch>
              <a:fillRect l="0" t="0" r="-104667" b="-138778"/>
            </a:stretch>
          </a:blipFill>
        </p:spPr>
      </p:sp>
      <p:sp>
        <p:nvSpPr>
          <p:cNvPr name="TextBox 27" id="27"/>
          <p:cNvSpPr txBox="true"/>
          <p:nvPr/>
        </p:nvSpPr>
        <p:spPr>
          <a:xfrm rot="0">
            <a:off x="6234853" y="537436"/>
            <a:ext cx="7684461" cy="438150"/>
          </a:xfrm>
          <a:prstGeom prst="rect">
            <a:avLst/>
          </a:prstGeom>
        </p:spPr>
        <p:txBody>
          <a:bodyPr anchor="t" rtlCol="false" tIns="0" lIns="0" bIns="0" rIns="0">
            <a:spAutoFit/>
          </a:bodyPr>
          <a:lstStyle/>
          <a:p>
            <a:pPr algn="l" marL="0" indent="0" lvl="0">
              <a:lnSpc>
                <a:spcPts val="3598"/>
              </a:lnSpc>
            </a:pPr>
            <a:r>
              <a:rPr lang="en-US" b="true" sz="2998">
                <a:solidFill>
                  <a:srgbClr val="5170FF"/>
                </a:solidFill>
                <a:latin typeface="TT Firs Neue Bold"/>
                <a:ea typeface="TT Firs Neue Bold"/>
                <a:cs typeface="TT Firs Neue Bold"/>
                <a:sym typeface="TT Firs Neue Bold"/>
              </a:rPr>
              <a:t>C   G     Am   F      C   G      F  Em Dm C</a:t>
            </a:r>
          </a:p>
        </p:txBody>
      </p:sp>
      <p:sp>
        <p:nvSpPr>
          <p:cNvPr name="TextBox 28" id="28"/>
          <p:cNvSpPr txBox="true"/>
          <p:nvPr/>
        </p:nvSpPr>
        <p:spPr>
          <a:xfrm rot="0">
            <a:off x="4228546" y="9915525"/>
            <a:ext cx="9529256" cy="352425"/>
          </a:xfrm>
          <a:prstGeom prst="rect">
            <a:avLst/>
          </a:prstGeom>
        </p:spPr>
        <p:txBody>
          <a:bodyPr anchor="t" rtlCol="false" tIns="0" lIns="0" bIns="0" rIns="0">
            <a:spAutoFit/>
          </a:bodyPr>
          <a:lstStyle/>
          <a:p>
            <a:pPr algn="ctr" marL="0" indent="0" lvl="0">
              <a:lnSpc>
                <a:spcPts val="2758"/>
              </a:lnSpc>
            </a:pPr>
            <a:r>
              <a:rPr lang="en-US" b="true" sz="2298">
                <a:solidFill>
                  <a:srgbClr val="0B0A0A"/>
                </a:solidFill>
                <a:latin typeface="TT Firs Neue Bold"/>
                <a:ea typeface="TT Firs Neue Bold"/>
                <a:cs typeface="TT Firs Neue Bold"/>
                <a:sym typeface="TT Firs Neue Bold"/>
              </a:rPr>
              <a:t>Congratulations - you’ve played your first chord progression!</a:t>
            </a:r>
          </a:p>
        </p:txBody>
      </p:sp>
      <p:grpSp>
        <p:nvGrpSpPr>
          <p:cNvPr name="Group 29" id="29"/>
          <p:cNvGrpSpPr/>
          <p:nvPr/>
        </p:nvGrpSpPr>
        <p:grpSpPr>
          <a:xfrm rot="0">
            <a:off x="14963036" y="0"/>
            <a:ext cx="3324964" cy="456041"/>
            <a:chOff x="0" y="0"/>
            <a:chExt cx="4433285" cy="608055"/>
          </a:xfrm>
        </p:grpSpPr>
        <p:grpSp>
          <p:nvGrpSpPr>
            <p:cNvPr name="Group 30" id="30"/>
            <p:cNvGrpSpPr/>
            <p:nvPr/>
          </p:nvGrpSpPr>
          <p:grpSpPr>
            <a:xfrm rot="0">
              <a:off x="0" y="0"/>
              <a:ext cx="4433285" cy="608055"/>
              <a:chOff x="0" y="0"/>
              <a:chExt cx="875711" cy="120110"/>
            </a:xfrm>
          </p:grpSpPr>
          <p:sp>
            <p:nvSpPr>
              <p:cNvPr name="Freeform 31" id="31"/>
              <p:cNvSpPr/>
              <p:nvPr/>
            </p:nvSpPr>
            <p:spPr>
              <a:xfrm flipH="false" flipV="false" rot="0">
                <a:off x="0" y="0"/>
                <a:ext cx="875711" cy="120110"/>
              </a:xfrm>
              <a:custGeom>
                <a:avLst/>
                <a:gdLst/>
                <a:ahLst/>
                <a:cxnLst/>
                <a:rect r="r" b="b" t="t" l="l"/>
                <a:pathLst>
                  <a:path h="120110" w="875711">
                    <a:moveTo>
                      <a:pt x="0" y="0"/>
                    </a:moveTo>
                    <a:lnTo>
                      <a:pt x="875711" y="0"/>
                    </a:lnTo>
                    <a:lnTo>
                      <a:pt x="875711" y="120110"/>
                    </a:lnTo>
                    <a:lnTo>
                      <a:pt x="0" y="120110"/>
                    </a:lnTo>
                    <a:close/>
                  </a:path>
                </a:pathLst>
              </a:custGeom>
              <a:solidFill>
                <a:srgbClr val="FF751F"/>
              </a:solidFill>
            </p:spPr>
          </p:sp>
          <p:sp>
            <p:nvSpPr>
              <p:cNvPr name="TextBox 32" id="32"/>
              <p:cNvSpPr txBox="true"/>
              <p:nvPr/>
            </p:nvSpPr>
            <p:spPr>
              <a:xfrm>
                <a:off x="0" y="-38100"/>
                <a:ext cx="875711" cy="15821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0" y="104909"/>
              <a:ext cx="4433285" cy="444500"/>
            </a:xfrm>
            <a:prstGeom prst="rect">
              <a:avLst/>
            </a:prstGeom>
          </p:spPr>
          <p:txBody>
            <a:bodyPr anchor="t" rtlCol="false" tIns="0" lIns="0" bIns="0" rIns="0">
              <a:spAutoFit/>
            </a:bodyPr>
            <a:lstStyle/>
            <a:p>
              <a:pPr algn="ctr" marL="0" indent="0" lvl="0">
                <a:lnSpc>
                  <a:spcPts val="2697"/>
                </a:lnSpc>
              </a:pPr>
              <a:r>
                <a:rPr lang="en-US" b="true" sz="2247">
                  <a:solidFill>
                    <a:srgbClr val="0B0A0A"/>
                  </a:solidFill>
                  <a:latin typeface="TT Firs Neue Bold"/>
                  <a:ea typeface="TT Firs Neue Bold"/>
                  <a:cs typeface="TT Firs Neue Bold"/>
                  <a:sym typeface="TT Firs Neue Bold"/>
                </a:rPr>
                <a:t>Not in exam</a:t>
              </a:r>
            </a:p>
          </p:txBody>
        </p:sp>
      </p:grpSp>
      <p:grpSp>
        <p:nvGrpSpPr>
          <p:cNvPr name="Group 34" id="34"/>
          <p:cNvGrpSpPr/>
          <p:nvPr/>
        </p:nvGrpSpPr>
        <p:grpSpPr>
          <a:xfrm rot="0">
            <a:off x="1133327" y="923199"/>
            <a:ext cx="2999294" cy="1536301"/>
            <a:chOff x="0" y="0"/>
            <a:chExt cx="789938" cy="404623"/>
          </a:xfrm>
        </p:grpSpPr>
        <p:sp>
          <p:nvSpPr>
            <p:cNvPr name="Freeform 35" id="35"/>
            <p:cNvSpPr/>
            <p:nvPr/>
          </p:nvSpPr>
          <p:spPr>
            <a:xfrm flipH="false" flipV="false" rot="0">
              <a:off x="0" y="0"/>
              <a:ext cx="789938" cy="404622"/>
            </a:xfrm>
            <a:custGeom>
              <a:avLst/>
              <a:gdLst/>
              <a:ahLst/>
              <a:cxnLst/>
              <a:rect r="r" b="b" t="t" l="l"/>
              <a:pathLst>
                <a:path h="404622" w="789938">
                  <a:moveTo>
                    <a:pt x="0" y="0"/>
                  </a:moveTo>
                  <a:lnTo>
                    <a:pt x="789938" y="0"/>
                  </a:lnTo>
                  <a:lnTo>
                    <a:pt x="789938" y="404622"/>
                  </a:lnTo>
                  <a:lnTo>
                    <a:pt x="0" y="404622"/>
                  </a:lnTo>
                  <a:close/>
                </a:path>
              </a:pathLst>
            </a:custGeom>
            <a:solidFill>
              <a:srgbClr val="D9D9D9"/>
            </a:solidFill>
          </p:spPr>
        </p:sp>
        <p:sp>
          <p:nvSpPr>
            <p:cNvPr name="TextBox 36" id="36"/>
            <p:cNvSpPr txBox="true"/>
            <p:nvPr/>
          </p:nvSpPr>
          <p:spPr>
            <a:xfrm>
              <a:off x="0" y="-47625"/>
              <a:ext cx="789938" cy="452248"/>
            </a:xfrm>
            <a:prstGeom prst="rect">
              <a:avLst/>
            </a:prstGeom>
          </p:spPr>
          <p:txBody>
            <a:bodyPr anchor="ctr" rtlCol="false" tIns="50800" lIns="50800" bIns="50800" rIns="50800"/>
            <a:lstStyle/>
            <a:p>
              <a:pPr algn="ctr">
                <a:lnSpc>
                  <a:spcPts val="3360"/>
                </a:lnSpc>
              </a:pPr>
            </a:p>
          </p:txBody>
        </p:sp>
      </p:grpSp>
      <p:sp>
        <p:nvSpPr>
          <p:cNvPr name="TextBox 37" id="37"/>
          <p:cNvSpPr txBox="true"/>
          <p:nvPr/>
        </p:nvSpPr>
        <p:spPr>
          <a:xfrm rot="0">
            <a:off x="1033175" y="1198767"/>
            <a:ext cx="3199846" cy="1038225"/>
          </a:xfrm>
          <a:prstGeom prst="rect">
            <a:avLst/>
          </a:prstGeom>
        </p:spPr>
        <p:txBody>
          <a:bodyPr anchor="t" rtlCol="false" tIns="0" lIns="0" bIns="0" rIns="0">
            <a:spAutoFit/>
          </a:bodyPr>
          <a:lstStyle/>
          <a:p>
            <a:pPr algn="ctr" marL="0" indent="0" lvl="0">
              <a:lnSpc>
                <a:spcPts val="2758"/>
              </a:lnSpc>
            </a:pPr>
            <a:r>
              <a:rPr lang="en-US" sz="2298">
                <a:solidFill>
                  <a:srgbClr val="0B0A0A"/>
                </a:solidFill>
                <a:latin typeface="TT Firs Neue"/>
                <a:ea typeface="TT Firs Neue"/>
                <a:cs typeface="TT Firs Neue"/>
                <a:sym typeface="TT Firs Neue"/>
              </a:rPr>
              <a:t>Bars 1-4 are simply repeated here for reference</a:t>
            </a: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11077153" y="238292"/>
            <a:ext cx="6900152" cy="9910452"/>
          </a:xfrm>
          <a:custGeom>
            <a:avLst/>
            <a:gdLst/>
            <a:ahLst/>
            <a:cxnLst/>
            <a:rect r="r" b="b" t="t" l="l"/>
            <a:pathLst>
              <a:path h="9910452" w="6900152">
                <a:moveTo>
                  <a:pt x="0" y="0"/>
                </a:moveTo>
                <a:lnTo>
                  <a:pt x="6900153" y="0"/>
                </a:lnTo>
                <a:lnTo>
                  <a:pt x="6900153" y="9910452"/>
                </a:lnTo>
                <a:lnTo>
                  <a:pt x="0" y="9910452"/>
                </a:lnTo>
                <a:lnTo>
                  <a:pt x="0" y="0"/>
                </a:lnTo>
                <a:close/>
              </a:path>
            </a:pathLst>
          </a:custGeom>
          <a:blipFill>
            <a:blip r:embed="rId4"/>
            <a:stretch>
              <a:fillRect l="0" t="0" r="0" b="0"/>
            </a:stretch>
          </a:blipFill>
        </p:spPr>
      </p:sp>
      <p:sp>
        <p:nvSpPr>
          <p:cNvPr name="TextBox 11" id="11"/>
          <p:cNvSpPr txBox="true"/>
          <p:nvPr/>
        </p:nvSpPr>
        <p:spPr>
          <a:xfrm rot="0">
            <a:off x="710236" y="64873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The Chord Sheet</a:t>
            </a:r>
          </a:p>
        </p:txBody>
      </p:sp>
      <p:grpSp>
        <p:nvGrpSpPr>
          <p:cNvPr name="Group 12" id="12"/>
          <p:cNvGrpSpPr/>
          <p:nvPr/>
        </p:nvGrpSpPr>
        <p:grpSpPr>
          <a:xfrm rot="0">
            <a:off x="859504" y="7104871"/>
            <a:ext cx="9928567" cy="2652145"/>
            <a:chOff x="0" y="0"/>
            <a:chExt cx="2614931" cy="698507"/>
          </a:xfrm>
        </p:grpSpPr>
        <p:sp>
          <p:nvSpPr>
            <p:cNvPr name="Freeform 13" id="13"/>
            <p:cNvSpPr/>
            <p:nvPr/>
          </p:nvSpPr>
          <p:spPr>
            <a:xfrm flipH="false" flipV="false" rot="0">
              <a:off x="0" y="0"/>
              <a:ext cx="2614931" cy="698507"/>
            </a:xfrm>
            <a:custGeom>
              <a:avLst/>
              <a:gdLst/>
              <a:ahLst/>
              <a:cxnLst/>
              <a:rect r="r" b="b" t="t" l="l"/>
              <a:pathLst>
                <a:path h="698507" w="2614931">
                  <a:moveTo>
                    <a:pt x="0" y="0"/>
                  </a:moveTo>
                  <a:lnTo>
                    <a:pt x="2614931" y="0"/>
                  </a:lnTo>
                  <a:lnTo>
                    <a:pt x="2614931" y="698507"/>
                  </a:lnTo>
                  <a:lnTo>
                    <a:pt x="0" y="698507"/>
                  </a:lnTo>
                  <a:close/>
                </a:path>
              </a:pathLst>
            </a:custGeom>
            <a:solidFill>
              <a:srgbClr val="B0B3BE"/>
            </a:solidFill>
          </p:spPr>
        </p:sp>
        <p:sp>
          <p:nvSpPr>
            <p:cNvPr name="TextBox 14" id="14"/>
            <p:cNvSpPr txBox="true"/>
            <p:nvPr/>
          </p:nvSpPr>
          <p:spPr>
            <a:xfrm>
              <a:off x="0" y="-47625"/>
              <a:ext cx="2614931" cy="746132"/>
            </a:xfrm>
            <a:prstGeom prst="rect">
              <a:avLst/>
            </a:prstGeom>
          </p:spPr>
          <p:txBody>
            <a:bodyPr anchor="ctr" rtlCol="false" tIns="50800" lIns="50800" bIns="50800" rIns="50800"/>
            <a:lstStyle/>
            <a:p>
              <a:pPr algn="ctr">
                <a:lnSpc>
                  <a:spcPts val="3360"/>
                </a:lnSpc>
              </a:pPr>
            </a:p>
          </p:txBody>
        </p:sp>
      </p:grpSp>
      <p:sp>
        <p:nvSpPr>
          <p:cNvPr name="TextBox 15" id="15"/>
          <p:cNvSpPr txBox="true"/>
          <p:nvPr/>
        </p:nvSpPr>
        <p:spPr>
          <a:xfrm rot="0">
            <a:off x="1076325" y="2085555"/>
            <a:ext cx="9711745" cy="7553325"/>
          </a:xfrm>
          <a:prstGeom prst="rect">
            <a:avLst/>
          </a:prstGeom>
        </p:spPr>
        <p:txBody>
          <a:bodyPr anchor="t" rtlCol="false" tIns="0" lIns="0" bIns="0" rIns="0">
            <a:spAutoFit/>
          </a:bodyPr>
          <a:lstStyle/>
          <a:p>
            <a:pPr algn="l">
              <a:lnSpc>
                <a:spcPts val="2758"/>
              </a:lnSpc>
            </a:pPr>
            <a:r>
              <a:rPr lang="en-US" sz="2298">
                <a:solidFill>
                  <a:srgbClr val="0B0A0A"/>
                </a:solidFill>
                <a:latin typeface="TT Firs Neue"/>
                <a:ea typeface="TT Firs Neue"/>
                <a:cs typeface="TT Firs Neue"/>
                <a:sym typeface="TT Firs Neue"/>
              </a:rPr>
              <a:t>If you’re playing classical music, you’ll usually see everything written out on traditional music staves.</a:t>
            </a:r>
          </a:p>
          <a:p>
            <a:pPr algn="l">
              <a:lnSpc>
                <a:spcPts val="2758"/>
              </a:lnSpc>
            </a:pPr>
          </a:p>
          <a:p>
            <a:pPr algn="l">
              <a:lnSpc>
                <a:spcPts val="2758"/>
              </a:lnSpc>
            </a:pPr>
            <a:r>
              <a:rPr lang="en-US" sz="2298">
                <a:solidFill>
                  <a:srgbClr val="0B0A0A"/>
                </a:solidFill>
                <a:latin typeface="TT Firs Neue"/>
                <a:ea typeface="TT Firs Neue"/>
                <a:cs typeface="TT Firs Neue"/>
                <a:sym typeface="TT Firs Neue"/>
              </a:rPr>
              <a:t>However, in contemporary styles there is another type of notation you should be aware of.</a:t>
            </a:r>
          </a:p>
          <a:p>
            <a:pPr algn="l">
              <a:lnSpc>
                <a:spcPts val="2758"/>
              </a:lnSpc>
            </a:pPr>
          </a:p>
          <a:p>
            <a:pPr algn="l">
              <a:lnSpc>
                <a:spcPts val="2758"/>
              </a:lnSpc>
            </a:pPr>
            <a:r>
              <a:rPr lang="en-US" sz="2298" b="true">
                <a:solidFill>
                  <a:srgbClr val="0B0A0A"/>
                </a:solidFill>
                <a:latin typeface="TT Firs Neue Bold"/>
                <a:ea typeface="TT Firs Neue Bold"/>
                <a:cs typeface="TT Firs Neue Bold"/>
                <a:sym typeface="TT Firs Neue Bold"/>
              </a:rPr>
              <a:t>Chord sheets </a:t>
            </a:r>
            <a:r>
              <a:rPr lang="en-US" sz="2298">
                <a:solidFill>
                  <a:srgbClr val="0B0A0A"/>
                </a:solidFill>
                <a:latin typeface="TT Firs Neue"/>
                <a:ea typeface="TT Firs Neue"/>
                <a:cs typeface="TT Firs Neue"/>
                <a:sym typeface="TT Firs Neue"/>
              </a:rPr>
              <a:t>are very common in modern music because many styles are built around chord progressions rather than fully written‑out melodies or arrangements.</a:t>
            </a:r>
          </a:p>
          <a:p>
            <a:pPr algn="l">
              <a:lnSpc>
                <a:spcPts val="2758"/>
              </a:lnSpc>
            </a:pPr>
          </a:p>
          <a:p>
            <a:pPr algn="l">
              <a:lnSpc>
                <a:spcPts val="2758"/>
              </a:lnSpc>
            </a:pPr>
            <a:r>
              <a:rPr lang="en-US" sz="2298">
                <a:solidFill>
                  <a:srgbClr val="0B0A0A"/>
                </a:solidFill>
                <a:latin typeface="TT Firs Neue"/>
                <a:ea typeface="TT Firs Neue"/>
                <a:cs typeface="TT Firs Neue"/>
                <a:sym typeface="TT Firs Neue"/>
              </a:rPr>
              <a:t>On the right is a chord sheet for Let It Be, showing the first 16 bars. You’ll see that the chords are the same ones, in the same order, but there is no direction on how long to play each.</a:t>
            </a:r>
          </a:p>
          <a:p>
            <a:pPr algn="l">
              <a:lnSpc>
                <a:spcPts val="2758"/>
              </a:lnSpc>
            </a:pPr>
          </a:p>
          <a:p>
            <a:pPr algn="l">
              <a:lnSpc>
                <a:spcPts val="2758"/>
              </a:lnSpc>
            </a:pPr>
          </a:p>
          <a:p>
            <a:pPr algn="l">
              <a:lnSpc>
                <a:spcPts val="2758"/>
              </a:lnSpc>
            </a:pPr>
            <a:r>
              <a:rPr lang="en-US" sz="2298" b="true">
                <a:solidFill>
                  <a:srgbClr val="0B0A0A"/>
                </a:solidFill>
                <a:latin typeface="TT Firs Neue Bold"/>
                <a:ea typeface="TT Firs Neue Bold"/>
                <a:cs typeface="TT Firs Neue Bold"/>
                <a:sym typeface="TT Firs Neue Bold"/>
              </a:rPr>
              <a:t>Comparing the two systems:</a:t>
            </a:r>
          </a:p>
          <a:p>
            <a:pPr algn="l">
              <a:lnSpc>
                <a:spcPts val="2758"/>
              </a:lnSpc>
            </a:pPr>
          </a:p>
          <a:p>
            <a:pPr algn="l" marL="496265" indent="-248132" lvl="1">
              <a:lnSpc>
                <a:spcPts val="2758"/>
              </a:lnSpc>
              <a:buFont typeface="Arial"/>
              <a:buChar char="•"/>
            </a:pPr>
            <a:r>
              <a:rPr lang="en-US" sz="2298">
                <a:solidFill>
                  <a:srgbClr val="0B0A0A"/>
                </a:solidFill>
                <a:latin typeface="TT Firs Neue"/>
                <a:ea typeface="TT Firs Neue"/>
                <a:cs typeface="TT Firs Neue"/>
                <a:sym typeface="TT Firs Neue"/>
              </a:rPr>
              <a:t>Traditional notation tells you exactly what to play and when to play it. It is a musical recipe for the musician to follow.</a:t>
            </a:r>
          </a:p>
          <a:p>
            <a:pPr algn="l">
              <a:lnSpc>
                <a:spcPts val="2758"/>
              </a:lnSpc>
            </a:pPr>
          </a:p>
          <a:p>
            <a:pPr algn="l" marL="496265" indent="-248132" lvl="1">
              <a:lnSpc>
                <a:spcPts val="2758"/>
              </a:lnSpc>
              <a:buFont typeface="Arial"/>
              <a:buChar char="•"/>
            </a:pPr>
            <a:r>
              <a:rPr lang="en-US" sz="2298">
                <a:solidFill>
                  <a:srgbClr val="0B0A0A"/>
                </a:solidFill>
                <a:latin typeface="TT Firs Neue"/>
                <a:ea typeface="TT Firs Neue"/>
                <a:cs typeface="TT Firs Neue"/>
                <a:sym typeface="TT Firs Neue"/>
              </a:rPr>
              <a:t>Chord sheets give you the chords and lets you decide how to play them.</a:t>
            </a:r>
          </a:p>
        </p:txBody>
      </p:sp>
      <p:grpSp>
        <p:nvGrpSpPr>
          <p:cNvPr name="Group 16" id="16"/>
          <p:cNvGrpSpPr/>
          <p:nvPr/>
        </p:nvGrpSpPr>
        <p:grpSpPr>
          <a:xfrm rot="0">
            <a:off x="14963036" y="0"/>
            <a:ext cx="3324964" cy="456041"/>
            <a:chOff x="0" y="0"/>
            <a:chExt cx="4433285" cy="608055"/>
          </a:xfrm>
        </p:grpSpPr>
        <p:grpSp>
          <p:nvGrpSpPr>
            <p:cNvPr name="Group 17" id="17"/>
            <p:cNvGrpSpPr/>
            <p:nvPr/>
          </p:nvGrpSpPr>
          <p:grpSpPr>
            <a:xfrm rot="0">
              <a:off x="0" y="0"/>
              <a:ext cx="4433285" cy="608055"/>
              <a:chOff x="0" y="0"/>
              <a:chExt cx="875711" cy="120110"/>
            </a:xfrm>
          </p:grpSpPr>
          <p:sp>
            <p:nvSpPr>
              <p:cNvPr name="Freeform 18" id="18"/>
              <p:cNvSpPr/>
              <p:nvPr/>
            </p:nvSpPr>
            <p:spPr>
              <a:xfrm flipH="false" flipV="false" rot="0">
                <a:off x="0" y="0"/>
                <a:ext cx="875711" cy="120110"/>
              </a:xfrm>
              <a:custGeom>
                <a:avLst/>
                <a:gdLst/>
                <a:ahLst/>
                <a:cxnLst/>
                <a:rect r="r" b="b" t="t" l="l"/>
                <a:pathLst>
                  <a:path h="120110" w="875711">
                    <a:moveTo>
                      <a:pt x="0" y="0"/>
                    </a:moveTo>
                    <a:lnTo>
                      <a:pt x="875711" y="0"/>
                    </a:lnTo>
                    <a:lnTo>
                      <a:pt x="875711" y="120110"/>
                    </a:lnTo>
                    <a:lnTo>
                      <a:pt x="0" y="120110"/>
                    </a:lnTo>
                    <a:close/>
                  </a:path>
                </a:pathLst>
              </a:custGeom>
              <a:solidFill>
                <a:srgbClr val="FF751F"/>
              </a:solidFill>
            </p:spPr>
          </p:sp>
          <p:sp>
            <p:nvSpPr>
              <p:cNvPr name="TextBox 19" id="19"/>
              <p:cNvSpPr txBox="true"/>
              <p:nvPr/>
            </p:nvSpPr>
            <p:spPr>
              <a:xfrm>
                <a:off x="0" y="-38100"/>
                <a:ext cx="875711" cy="15821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0" y="104909"/>
              <a:ext cx="4433285" cy="444500"/>
            </a:xfrm>
            <a:prstGeom prst="rect">
              <a:avLst/>
            </a:prstGeom>
          </p:spPr>
          <p:txBody>
            <a:bodyPr anchor="t" rtlCol="false" tIns="0" lIns="0" bIns="0" rIns="0">
              <a:spAutoFit/>
            </a:bodyPr>
            <a:lstStyle/>
            <a:p>
              <a:pPr algn="ctr" marL="0" indent="0" lvl="0">
                <a:lnSpc>
                  <a:spcPts val="2697"/>
                </a:lnSpc>
              </a:pPr>
              <a:r>
                <a:rPr lang="en-US" b="true" sz="2247">
                  <a:solidFill>
                    <a:srgbClr val="0B0A0A"/>
                  </a:solidFill>
                  <a:latin typeface="TT Firs Neue Bold"/>
                  <a:ea typeface="TT Firs Neue Bold"/>
                  <a:cs typeface="TT Firs Neue Bold"/>
                  <a:sym typeface="TT Firs Neue Bold"/>
                </a:rPr>
                <a:t>Not in exam</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236703" y="116782"/>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66417" y="-1530489"/>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803211" y="644511"/>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241059" y="8570621"/>
            <a:ext cx="19894422" cy="3975384"/>
            <a:chOff x="0" y="0"/>
            <a:chExt cx="5239683" cy="1047015"/>
          </a:xfrm>
        </p:grpSpPr>
        <p:sp>
          <p:nvSpPr>
            <p:cNvPr name="Freeform 8" id="8"/>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9" id="9"/>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sp>
        <p:nvSpPr>
          <p:cNvPr name="Freeform 10" id="10"/>
          <p:cNvSpPr/>
          <p:nvPr/>
        </p:nvSpPr>
        <p:spPr>
          <a:xfrm flipH="false" flipV="false" rot="0">
            <a:off x="3657600" y="2163757"/>
            <a:ext cx="10972800" cy="5846935"/>
          </a:xfrm>
          <a:custGeom>
            <a:avLst/>
            <a:gdLst/>
            <a:ahLst/>
            <a:cxnLst/>
            <a:rect r="r" b="b" t="t" l="l"/>
            <a:pathLst>
              <a:path h="5846935" w="10972800">
                <a:moveTo>
                  <a:pt x="0" y="0"/>
                </a:moveTo>
                <a:lnTo>
                  <a:pt x="10972800" y="0"/>
                </a:lnTo>
                <a:lnTo>
                  <a:pt x="10972800" y="5846935"/>
                </a:lnTo>
                <a:lnTo>
                  <a:pt x="0" y="5846935"/>
                </a:lnTo>
                <a:lnTo>
                  <a:pt x="0" y="0"/>
                </a:lnTo>
                <a:close/>
              </a:path>
            </a:pathLst>
          </a:custGeom>
          <a:blipFill>
            <a:blip r:embed="rId4"/>
            <a:stretch>
              <a:fillRect l="0" t="0" r="0" b="0"/>
            </a:stretch>
          </a:blipFill>
        </p:spPr>
      </p:sp>
      <p:grpSp>
        <p:nvGrpSpPr>
          <p:cNvPr name="Group 11" id="11"/>
          <p:cNvGrpSpPr/>
          <p:nvPr/>
        </p:nvGrpSpPr>
        <p:grpSpPr>
          <a:xfrm rot="0">
            <a:off x="14963036" y="9446219"/>
            <a:ext cx="3324964" cy="840781"/>
            <a:chOff x="0" y="0"/>
            <a:chExt cx="875711" cy="221440"/>
          </a:xfrm>
        </p:grpSpPr>
        <p:sp>
          <p:nvSpPr>
            <p:cNvPr name="Freeform 12" id="12"/>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3" id="13"/>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3-14</a:t>
            </a: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TextBox 10" id="10"/>
          <p:cNvSpPr txBox="true"/>
          <p:nvPr/>
        </p:nvSpPr>
        <p:spPr>
          <a:xfrm rot="0">
            <a:off x="812901" y="573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Sight-Reading</a:t>
            </a:r>
          </a:p>
        </p:txBody>
      </p:sp>
      <p:sp>
        <p:nvSpPr>
          <p:cNvPr name="TextBox 11" id="11"/>
          <p:cNvSpPr txBox="true"/>
          <p:nvPr/>
        </p:nvSpPr>
        <p:spPr>
          <a:xfrm rot="0">
            <a:off x="924164" y="1550973"/>
            <a:ext cx="16081443" cy="1381125"/>
          </a:xfrm>
          <a:prstGeom prst="rect">
            <a:avLst/>
          </a:prstGeom>
        </p:spPr>
        <p:txBody>
          <a:bodyPr anchor="t" rtlCol="false" tIns="0" lIns="0" bIns="0" rIns="0">
            <a:spAutoFit/>
          </a:bodyPr>
          <a:lstStyle/>
          <a:p>
            <a:pPr algn="l">
              <a:lnSpc>
                <a:spcPts val="2758"/>
              </a:lnSpc>
            </a:pPr>
            <a:r>
              <a:rPr lang="en-US" sz="2298" b="true">
                <a:solidFill>
                  <a:srgbClr val="0B0A0A"/>
                </a:solidFill>
                <a:latin typeface="TT Firs Neue Bold"/>
                <a:ea typeface="TT Firs Neue Bold"/>
                <a:cs typeface="TT Firs Neue Bold"/>
                <a:sym typeface="TT Firs Neue Bold"/>
              </a:rPr>
              <a:t>Sight‑reading</a:t>
            </a:r>
            <a:r>
              <a:rPr lang="en-US" sz="2298">
                <a:solidFill>
                  <a:srgbClr val="0B0A0A"/>
                </a:solidFill>
                <a:latin typeface="TT Firs Neue"/>
                <a:ea typeface="TT Firs Neue"/>
                <a:cs typeface="TT Firs Neue"/>
                <a:sym typeface="TT Firs Neue"/>
              </a:rPr>
              <a:t> means playing music the first time you see i</a:t>
            </a:r>
            <a:r>
              <a:rPr lang="en-US" sz="2298">
                <a:solidFill>
                  <a:srgbClr val="0B0A0A"/>
                </a:solidFill>
                <a:latin typeface="TT Firs Neue"/>
                <a:ea typeface="TT Firs Neue"/>
                <a:cs typeface="TT Firs Neue"/>
                <a:sym typeface="TT Firs Neue"/>
              </a:rPr>
              <a:t>t</a:t>
            </a:r>
            <a:r>
              <a:rPr lang="en-US" sz="2298">
                <a:solidFill>
                  <a:srgbClr val="0B0A0A"/>
                </a:solidFill>
                <a:latin typeface="TT Firs Neue"/>
                <a:ea typeface="TT Firs Neue"/>
                <a:cs typeface="TT Firs Neue"/>
                <a:sym typeface="TT Firs Neue"/>
              </a:rPr>
              <a:t>,</a:t>
            </a:r>
            <a:r>
              <a:rPr lang="en-US" sz="2298">
                <a:solidFill>
                  <a:srgbClr val="0B0A0A"/>
                </a:solidFill>
                <a:latin typeface="TT Firs Neue"/>
                <a:ea typeface="TT Firs Neue"/>
                <a:cs typeface="TT Firs Neue"/>
                <a:sym typeface="TT Firs Neue"/>
              </a:rPr>
              <a:t> </a:t>
            </a:r>
            <a:r>
              <a:rPr lang="en-US" sz="2298">
                <a:solidFill>
                  <a:srgbClr val="0B0A0A"/>
                </a:solidFill>
                <a:latin typeface="TT Firs Neue"/>
                <a:ea typeface="TT Firs Neue"/>
                <a:cs typeface="TT Firs Neue"/>
                <a:sym typeface="TT Firs Neue"/>
              </a:rPr>
              <a:t>keeping the beat steady and following the notation in real time.</a:t>
            </a:r>
          </a:p>
          <a:p>
            <a:pPr algn="l">
              <a:lnSpc>
                <a:spcPts val="2758"/>
              </a:lnSpc>
            </a:pPr>
          </a:p>
          <a:p>
            <a:pPr algn="l">
              <a:lnSpc>
                <a:spcPts val="2758"/>
              </a:lnSpc>
            </a:pPr>
            <a:r>
              <a:rPr lang="en-US" sz="2298">
                <a:solidFill>
                  <a:srgbClr val="0B0A0A"/>
                </a:solidFill>
                <a:latin typeface="TT Firs Neue"/>
                <a:ea typeface="TT Firs Neue"/>
                <a:cs typeface="TT Firs Neue"/>
                <a:sym typeface="TT Firs Neue"/>
              </a:rPr>
              <a:t>It’s about read</a:t>
            </a:r>
            <a:r>
              <a:rPr lang="en-US" sz="2298">
                <a:solidFill>
                  <a:srgbClr val="0B0A0A"/>
                </a:solidFill>
                <a:latin typeface="TT Firs Neue"/>
                <a:ea typeface="TT Firs Neue"/>
                <a:cs typeface="TT Firs Neue"/>
                <a:sym typeface="TT Firs Neue"/>
              </a:rPr>
              <a:t>ing </a:t>
            </a:r>
            <a:r>
              <a:rPr lang="en-US" sz="2298">
                <a:solidFill>
                  <a:srgbClr val="0B0A0A"/>
                </a:solidFill>
                <a:latin typeface="TT Firs Neue"/>
                <a:ea typeface="TT Firs Neue"/>
                <a:cs typeface="TT Firs Neue"/>
                <a:sym typeface="TT Firs Neue"/>
              </a:rPr>
              <a:t>and playing at the same time, without stopping.</a:t>
            </a:r>
          </a:p>
        </p:txBody>
      </p:sp>
      <p:sp>
        <p:nvSpPr>
          <p:cNvPr name="TextBox 12" id="12"/>
          <p:cNvSpPr txBox="true"/>
          <p:nvPr/>
        </p:nvSpPr>
        <p:spPr>
          <a:xfrm rot="0">
            <a:off x="952453" y="3274998"/>
            <a:ext cx="16081443" cy="2466975"/>
          </a:xfrm>
          <a:prstGeom prst="rect">
            <a:avLst/>
          </a:prstGeom>
        </p:spPr>
        <p:txBody>
          <a:bodyPr anchor="t" rtlCol="false" tIns="0" lIns="0" bIns="0" rIns="0">
            <a:spAutoFit/>
          </a:bodyPr>
          <a:lstStyle/>
          <a:p>
            <a:pPr algn="l">
              <a:lnSpc>
                <a:spcPts val="3238"/>
              </a:lnSpc>
            </a:pPr>
            <a:r>
              <a:rPr lang="en-US" sz="2698" b="true">
                <a:solidFill>
                  <a:srgbClr val="0B0A0A"/>
                </a:solidFill>
                <a:latin typeface="TT Firs Neue Bold"/>
                <a:ea typeface="TT Firs Neue Bold"/>
                <a:cs typeface="TT Firs Neue Bold"/>
                <a:sym typeface="TT Firs Neue Bold"/>
              </a:rPr>
              <a:t>When Do Musicians Use Sight‑Reading?</a:t>
            </a:r>
          </a:p>
          <a:p>
            <a:pPr algn="l">
              <a:lnSpc>
                <a:spcPts val="2758"/>
              </a:lnSpc>
            </a:pPr>
          </a:p>
          <a:p>
            <a:pPr algn="l" marL="496265" indent="-248132" lvl="1">
              <a:lnSpc>
                <a:spcPts val="2758"/>
              </a:lnSpc>
              <a:buFont typeface="Arial"/>
              <a:buChar char="•"/>
            </a:pPr>
            <a:r>
              <a:rPr lang="en-US" b="true" sz="2298">
                <a:solidFill>
                  <a:srgbClr val="0B0A0A"/>
                </a:solidFill>
                <a:latin typeface="TT Firs Neue Bold"/>
                <a:ea typeface="TT Firs Neue Bold"/>
                <a:cs typeface="TT Firs Neue Bold"/>
                <a:sym typeface="TT Firs Neue Bold"/>
              </a:rPr>
              <a:t>Music lessons</a:t>
            </a:r>
            <a:r>
              <a:rPr lang="en-US" sz="2298">
                <a:solidFill>
                  <a:srgbClr val="0B0A0A"/>
                </a:solidFill>
                <a:latin typeface="TT Firs Neue"/>
                <a:ea typeface="TT Firs Neue"/>
                <a:cs typeface="TT Firs Neue"/>
                <a:sym typeface="TT Firs Neue"/>
              </a:rPr>
              <a:t> — teachers check how well you can read new music</a:t>
            </a:r>
          </a:p>
          <a:p>
            <a:pPr algn="l" marL="496265" indent="-248132" lvl="1">
              <a:lnSpc>
                <a:spcPts val="2758"/>
              </a:lnSpc>
              <a:buFont typeface="Arial"/>
              <a:buChar char="•"/>
            </a:pPr>
            <a:r>
              <a:rPr lang="en-US" b="true" sz="2298">
                <a:solidFill>
                  <a:srgbClr val="0B0A0A"/>
                </a:solidFill>
                <a:latin typeface="TT Firs Neue Bold"/>
                <a:ea typeface="TT Firs Neue Bold"/>
                <a:cs typeface="TT Firs Neue Bold"/>
                <a:sym typeface="TT Firs Neue Bold"/>
              </a:rPr>
              <a:t>Exams</a:t>
            </a:r>
            <a:r>
              <a:rPr lang="en-US" sz="2298">
                <a:solidFill>
                  <a:srgbClr val="0B0A0A"/>
                </a:solidFill>
                <a:latin typeface="TT Firs Neue"/>
                <a:ea typeface="TT Firs Neue"/>
                <a:cs typeface="TT Firs Neue"/>
                <a:sym typeface="TT Firs Neue"/>
              </a:rPr>
              <a:t> — most exam boards include a sight‑reading test</a:t>
            </a:r>
          </a:p>
          <a:p>
            <a:pPr algn="l" marL="496265" indent="-248132" lvl="1">
              <a:lnSpc>
                <a:spcPts val="2758"/>
              </a:lnSpc>
              <a:buFont typeface="Arial"/>
              <a:buChar char="•"/>
            </a:pPr>
            <a:r>
              <a:rPr lang="en-US" b="true" sz="2298">
                <a:solidFill>
                  <a:srgbClr val="0B0A0A"/>
                </a:solidFill>
                <a:latin typeface="TT Firs Neue Bold"/>
                <a:ea typeface="TT Firs Neue Bold"/>
                <a:cs typeface="TT Firs Neue Bold"/>
                <a:sym typeface="TT Firs Neue Bold"/>
              </a:rPr>
              <a:t>Rehearsals </a:t>
            </a:r>
            <a:r>
              <a:rPr lang="en-US" sz="2298">
                <a:solidFill>
                  <a:srgbClr val="0B0A0A"/>
                </a:solidFill>
                <a:latin typeface="TT Firs Neue"/>
                <a:ea typeface="TT Firs Neue"/>
                <a:cs typeface="TT Firs Neue"/>
                <a:sym typeface="TT Firs Neue"/>
              </a:rPr>
              <a:t>— ensembles often try new pieces on the spot</a:t>
            </a:r>
          </a:p>
          <a:p>
            <a:pPr algn="l" marL="496265" indent="-248132" lvl="1">
              <a:lnSpc>
                <a:spcPts val="2758"/>
              </a:lnSpc>
              <a:buFont typeface="Arial"/>
              <a:buChar char="•"/>
            </a:pPr>
            <a:r>
              <a:rPr lang="en-US" b="true" sz="2298">
                <a:solidFill>
                  <a:srgbClr val="0B0A0A"/>
                </a:solidFill>
                <a:latin typeface="TT Firs Neue Bold"/>
                <a:ea typeface="TT Firs Neue Bold"/>
                <a:cs typeface="TT Firs Neue Bold"/>
                <a:sym typeface="TT Firs Neue Bold"/>
              </a:rPr>
              <a:t>Accompanying</a:t>
            </a:r>
            <a:r>
              <a:rPr lang="en-US" sz="2298">
                <a:solidFill>
                  <a:srgbClr val="0B0A0A"/>
                </a:solidFill>
                <a:latin typeface="TT Firs Neue"/>
                <a:ea typeface="TT Firs Neue"/>
                <a:cs typeface="TT Firs Neue"/>
                <a:sym typeface="TT Firs Neue"/>
              </a:rPr>
              <a:t> — pianists frequently sight‑read for singers or instrumentalists</a:t>
            </a:r>
          </a:p>
          <a:p>
            <a:pPr algn="l" marL="496265" indent="-248132" lvl="1">
              <a:lnSpc>
                <a:spcPts val="2758"/>
              </a:lnSpc>
              <a:buFont typeface="Arial"/>
              <a:buChar char="•"/>
            </a:pPr>
            <a:r>
              <a:rPr lang="en-US" b="true" sz="2298">
                <a:solidFill>
                  <a:srgbClr val="0B0A0A"/>
                </a:solidFill>
                <a:latin typeface="TT Firs Neue Bold"/>
                <a:ea typeface="TT Firs Neue Bold"/>
                <a:cs typeface="TT Firs Neue Bold"/>
                <a:sym typeface="TT Firs Neue Bold"/>
              </a:rPr>
              <a:t>Learning new pieces quickly</a:t>
            </a:r>
            <a:r>
              <a:rPr lang="en-US" sz="2298">
                <a:solidFill>
                  <a:srgbClr val="0B0A0A"/>
                </a:solidFill>
                <a:latin typeface="TT Firs Neue"/>
                <a:ea typeface="TT Firs Neue"/>
                <a:cs typeface="TT Firs Neue"/>
                <a:sym typeface="TT Firs Neue"/>
              </a:rPr>
              <a:t> — helps you explore music without memorising it first</a:t>
            </a:r>
          </a:p>
        </p:txBody>
      </p:sp>
      <p:sp>
        <p:nvSpPr>
          <p:cNvPr name="TextBox 13" id="13"/>
          <p:cNvSpPr txBox="true"/>
          <p:nvPr/>
        </p:nvSpPr>
        <p:spPr>
          <a:xfrm rot="0">
            <a:off x="924164" y="6227748"/>
            <a:ext cx="16081443" cy="3752850"/>
          </a:xfrm>
          <a:prstGeom prst="rect">
            <a:avLst/>
          </a:prstGeom>
        </p:spPr>
        <p:txBody>
          <a:bodyPr anchor="t" rtlCol="false" tIns="0" lIns="0" bIns="0" rIns="0">
            <a:spAutoFit/>
          </a:bodyPr>
          <a:lstStyle/>
          <a:p>
            <a:pPr algn="l">
              <a:lnSpc>
                <a:spcPts val="3238"/>
              </a:lnSpc>
            </a:pPr>
            <a:r>
              <a:rPr lang="en-US" sz="2698" b="true">
                <a:solidFill>
                  <a:srgbClr val="0B0A0A"/>
                </a:solidFill>
                <a:latin typeface="TT Firs Neue Bold"/>
                <a:ea typeface="TT Firs Neue Bold"/>
                <a:cs typeface="TT Firs Neue Bold"/>
                <a:sym typeface="TT Firs Neue Bold"/>
              </a:rPr>
              <a:t>How Do I Learn to Sight‑Read?</a:t>
            </a:r>
          </a:p>
          <a:p>
            <a:pPr algn="l">
              <a:lnSpc>
                <a:spcPts val="2758"/>
              </a:lnSpc>
            </a:pPr>
          </a:p>
          <a:p>
            <a:pPr algn="l">
              <a:lnSpc>
                <a:spcPts val="2638"/>
              </a:lnSpc>
            </a:pPr>
            <a:r>
              <a:rPr lang="en-US" sz="2198">
                <a:solidFill>
                  <a:srgbClr val="0B0A0A"/>
                </a:solidFill>
                <a:latin typeface="TT Firs Neue"/>
                <a:ea typeface="TT Firs Neue"/>
                <a:cs typeface="TT Firs Neue"/>
                <a:sym typeface="TT Firs Neue"/>
              </a:rPr>
              <a:t>So far we’ve learned the basics of the musical “alphabet”. To be able to sight-read you need to recognise words (chord patterns) and sentences (musical phrases in bars), at a glance. In the same way you can read English from a book.</a:t>
            </a:r>
          </a:p>
          <a:p>
            <a:pPr algn="l">
              <a:lnSpc>
                <a:spcPts val="2638"/>
              </a:lnSpc>
            </a:pPr>
          </a:p>
          <a:p>
            <a:pPr algn="l">
              <a:lnSpc>
                <a:spcPts val="2638"/>
              </a:lnSpc>
            </a:pPr>
            <a:r>
              <a:rPr lang="en-US" sz="2198">
                <a:solidFill>
                  <a:srgbClr val="0B0A0A"/>
                </a:solidFill>
                <a:latin typeface="TT Firs Neue"/>
                <a:ea typeface="TT Firs Neue"/>
                <a:cs typeface="TT Firs Neue"/>
                <a:sym typeface="TT Firs Neue"/>
              </a:rPr>
              <a:t>Everything you’ve learned so far provides the basic building blocks of sight-reading. Most musicians with formal training can sight‑read at some level. It’s a standard part of classical education and ensemble playing. But being able to pick up any piece of music and play it from the notation is a skill that takes years of practice to master. Just like English.</a:t>
            </a:r>
          </a:p>
          <a:p>
            <a:pPr algn="l">
              <a:lnSpc>
                <a:spcPts val="2638"/>
              </a:lnSpc>
            </a:pPr>
          </a:p>
          <a:p>
            <a:pPr algn="l">
              <a:lnSpc>
                <a:spcPts val="2638"/>
              </a:lnSpc>
            </a:pPr>
            <a:r>
              <a:rPr lang="en-US" sz="2198">
                <a:solidFill>
                  <a:srgbClr val="0B0A0A"/>
                </a:solidFill>
                <a:latin typeface="TT Firs Neue"/>
                <a:ea typeface="TT Firs Neue"/>
                <a:cs typeface="TT Firs Neue"/>
                <a:sym typeface="TT Firs Neue"/>
              </a:rPr>
              <a:t>Many amateur musicians can only sight-read at a basic level, and learning it is not compulsory. Many people who enjoy music theory never learn to sight-read. And that’s okay. But now you know this skill exists, and have the option to learn it.</a:t>
            </a:r>
          </a:p>
        </p:txBody>
      </p:sp>
      <p:grpSp>
        <p:nvGrpSpPr>
          <p:cNvPr name="Group 14" id="14"/>
          <p:cNvGrpSpPr/>
          <p:nvPr/>
        </p:nvGrpSpPr>
        <p:grpSpPr>
          <a:xfrm rot="0">
            <a:off x="14963036" y="0"/>
            <a:ext cx="3324964" cy="456041"/>
            <a:chOff x="0" y="0"/>
            <a:chExt cx="4433285" cy="608055"/>
          </a:xfrm>
        </p:grpSpPr>
        <p:grpSp>
          <p:nvGrpSpPr>
            <p:cNvPr name="Group 15" id="15"/>
            <p:cNvGrpSpPr/>
            <p:nvPr/>
          </p:nvGrpSpPr>
          <p:grpSpPr>
            <a:xfrm rot="0">
              <a:off x="0" y="0"/>
              <a:ext cx="4433285" cy="608055"/>
              <a:chOff x="0" y="0"/>
              <a:chExt cx="875711" cy="120110"/>
            </a:xfrm>
          </p:grpSpPr>
          <p:sp>
            <p:nvSpPr>
              <p:cNvPr name="Freeform 16" id="16"/>
              <p:cNvSpPr/>
              <p:nvPr/>
            </p:nvSpPr>
            <p:spPr>
              <a:xfrm flipH="false" flipV="false" rot="0">
                <a:off x="0" y="0"/>
                <a:ext cx="875711" cy="120110"/>
              </a:xfrm>
              <a:custGeom>
                <a:avLst/>
                <a:gdLst/>
                <a:ahLst/>
                <a:cxnLst/>
                <a:rect r="r" b="b" t="t" l="l"/>
                <a:pathLst>
                  <a:path h="120110" w="875711">
                    <a:moveTo>
                      <a:pt x="0" y="0"/>
                    </a:moveTo>
                    <a:lnTo>
                      <a:pt x="875711" y="0"/>
                    </a:lnTo>
                    <a:lnTo>
                      <a:pt x="875711" y="120110"/>
                    </a:lnTo>
                    <a:lnTo>
                      <a:pt x="0" y="120110"/>
                    </a:lnTo>
                    <a:close/>
                  </a:path>
                </a:pathLst>
              </a:custGeom>
              <a:solidFill>
                <a:srgbClr val="FF751F"/>
              </a:solidFill>
            </p:spPr>
          </p:sp>
          <p:sp>
            <p:nvSpPr>
              <p:cNvPr name="TextBox 17" id="17"/>
              <p:cNvSpPr txBox="true"/>
              <p:nvPr/>
            </p:nvSpPr>
            <p:spPr>
              <a:xfrm>
                <a:off x="0" y="-38100"/>
                <a:ext cx="875711" cy="158210"/>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0" y="104909"/>
              <a:ext cx="4433285" cy="444500"/>
            </a:xfrm>
            <a:prstGeom prst="rect">
              <a:avLst/>
            </a:prstGeom>
          </p:spPr>
          <p:txBody>
            <a:bodyPr anchor="t" rtlCol="false" tIns="0" lIns="0" bIns="0" rIns="0">
              <a:spAutoFit/>
            </a:bodyPr>
            <a:lstStyle/>
            <a:p>
              <a:pPr algn="ctr" marL="0" indent="0" lvl="0">
                <a:lnSpc>
                  <a:spcPts val="2697"/>
                </a:lnSpc>
              </a:pPr>
              <a:r>
                <a:rPr lang="en-US" b="true" sz="2247">
                  <a:solidFill>
                    <a:srgbClr val="0B0A0A"/>
                  </a:solidFill>
                  <a:latin typeface="TT Firs Neue Bold"/>
                  <a:ea typeface="TT Firs Neue Bold"/>
                  <a:cs typeface="TT Firs Neue Bold"/>
                  <a:sym typeface="TT Firs Neue Bold"/>
                </a:rPr>
                <a:t>Not in exam</a:t>
              </a:r>
            </a:p>
          </p:txBody>
        </p:sp>
      </p:grpSp>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95545" y="5855764"/>
            <a:ext cx="4562680" cy="4164948"/>
            <a:chOff x="0" y="0"/>
            <a:chExt cx="1201694" cy="1096941"/>
          </a:xfrm>
        </p:grpSpPr>
        <p:sp>
          <p:nvSpPr>
            <p:cNvPr name="Freeform 11" id="11"/>
            <p:cNvSpPr/>
            <p:nvPr/>
          </p:nvSpPr>
          <p:spPr>
            <a:xfrm flipH="false" flipV="false" rot="0">
              <a:off x="0" y="0"/>
              <a:ext cx="1201694" cy="1096941"/>
            </a:xfrm>
            <a:custGeom>
              <a:avLst/>
              <a:gdLst/>
              <a:ahLst/>
              <a:cxnLst/>
              <a:rect r="r" b="b" t="t" l="l"/>
              <a:pathLst>
                <a:path h="1096941" w="1201694">
                  <a:moveTo>
                    <a:pt x="0" y="0"/>
                  </a:moveTo>
                  <a:lnTo>
                    <a:pt x="1201694" y="0"/>
                  </a:lnTo>
                  <a:lnTo>
                    <a:pt x="1201694" y="1096941"/>
                  </a:lnTo>
                  <a:lnTo>
                    <a:pt x="0" y="1096941"/>
                  </a:lnTo>
                  <a:close/>
                </a:path>
              </a:pathLst>
            </a:custGeom>
            <a:solidFill>
              <a:srgbClr val="B0B3BE"/>
            </a:solidFill>
          </p:spPr>
        </p:sp>
        <p:sp>
          <p:nvSpPr>
            <p:cNvPr name="TextBox 12" id="12"/>
            <p:cNvSpPr txBox="true"/>
            <p:nvPr/>
          </p:nvSpPr>
          <p:spPr>
            <a:xfrm>
              <a:off x="0" y="-47625"/>
              <a:ext cx="1201694" cy="1144566"/>
            </a:xfrm>
            <a:prstGeom prst="rect">
              <a:avLst/>
            </a:prstGeom>
          </p:spPr>
          <p:txBody>
            <a:bodyPr anchor="ctr" rtlCol="false" tIns="50800" lIns="50800" bIns="50800" rIns="50800"/>
            <a:lstStyle/>
            <a:p>
              <a:pPr algn="ctr">
                <a:lnSpc>
                  <a:spcPts val="3360"/>
                </a:lnSpc>
              </a:pPr>
            </a:p>
          </p:txBody>
        </p:sp>
      </p:grpSp>
      <p:sp>
        <p:nvSpPr>
          <p:cNvPr name="TextBox 13" id="13"/>
          <p:cNvSpPr txBox="true"/>
          <p:nvPr/>
        </p:nvSpPr>
        <p:spPr>
          <a:xfrm rot="0">
            <a:off x="802085" y="2045764"/>
            <a:ext cx="16335136" cy="3438525"/>
          </a:xfrm>
          <a:prstGeom prst="rect">
            <a:avLst/>
          </a:prstGeom>
        </p:spPr>
        <p:txBody>
          <a:bodyPr anchor="t" rtlCol="false" tIns="0" lIns="0" bIns="0" rIns="0">
            <a:spAutoFit/>
          </a:bodyPr>
          <a:lstStyle/>
          <a:p>
            <a:pPr algn="l">
              <a:lnSpc>
                <a:spcPts val="2758"/>
              </a:lnSpc>
            </a:pPr>
            <a:r>
              <a:rPr lang="en-US" sz="2298" b="true">
                <a:solidFill>
                  <a:srgbClr val="0B0A0A"/>
                </a:solidFill>
                <a:latin typeface="TT Firs Neue Bold"/>
                <a:ea typeface="TT Firs Neue Bold"/>
                <a:cs typeface="TT Firs Neue Bold"/>
                <a:sym typeface="TT Firs Neue Bold"/>
              </a:rPr>
              <a:t>Transposing </a:t>
            </a:r>
            <a:r>
              <a:rPr lang="en-US" sz="2298">
                <a:solidFill>
                  <a:srgbClr val="0B0A0A"/>
                </a:solidFill>
                <a:latin typeface="TT Firs Neue"/>
                <a:ea typeface="TT Firs Neue"/>
                <a:cs typeface="TT Firs Neue"/>
                <a:sym typeface="TT Firs Neue"/>
              </a:rPr>
              <a:t>music means changing it to a higher or lower pitch without altering its shape or any of its intervals.</a:t>
            </a:r>
          </a:p>
          <a:p>
            <a:pPr algn="l">
              <a:lnSpc>
                <a:spcPts val="2758"/>
              </a:lnSpc>
            </a:pPr>
          </a:p>
          <a:p>
            <a:pPr algn="l">
              <a:lnSpc>
                <a:spcPts val="2758"/>
              </a:lnSpc>
            </a:pPr>
            <a:r>
              <a:rPr lang="en-US" sz="2298">
                <a:solidFill>
                  <a:srgbClr val="0B0A0A"/>
                </a:solidFill>
                <a:latin typeface="TT Firs Neue"/>
                <a:ea typeface="TT Firs Neue"/>
                <a:cs typeface="TT Firs Neue"/>
                <a:sym typeface="TT Firs Neue"/>
              </a:rPr>
              <a:t>This is often done if a song is too high or too low for a singer to reach all of the notes. By transposing, the song sounds very very similar, but the singer won’t strain their voice.</a:t>
            </a:r>
          </a:p>
          <a:p>
            <a:pPr algn="l">
              <a:lnSpc>
                <a:spcPts val="2758"/>
              </a:lnSpc>
            </a:pPr>
          </a:p>
          <a:p>
            <a:pPr algn="l">
              <a:lnSpc>
                <a:spcPts val="2758"/>
              </a:lnSpc>
            </a:pPr>
            <a:r>
              <a:rPr lang="en-US" sz="2298">
                <a:solidFill>
                  <a:srgbClr val="0B0A0A"/>
                </a:solidFill>
                <a:latin typeface="TT Firs Neue"/>
                <a:ea typeface="TT Firs Neue"/>
                <a:cs typeface="TT Firs Neue"/>
                <a:sym typeface="TT Firs Neue"/>
              </a:rPr>
              <a:t>The average person can’t tell the difference if a song is transposed by a few semitones.</a:t>
            </a:r>
          </a:p>
          <a:p>
            <a:pPr algn="l">
              <a:lnSpc>
                <a:spcPts val="2758"/>
              </a:lnSpc>
            </a:pPr>
          </a:p>
          <a:p>
            <a:pPr algn="l" marL="0" indent="0" lvl="0">
              <a:lnSpc>
                <a:spcPts val="2758"/>
              </a:lnSpc>
            </a:pPr>
            <a:r>
              <a:rPr lang="en-US" sz="2298">
                <a:solidFill>
                  <a:srgbClr val="0B0A0A"/>
                </a:solidFill>
                <a:latin typeface="TT Firs Neue"/>
                <a:ea typeface="TT Firs Neue"/>
                <a:cs typeface="TT Firs Neue"/>
                <a:sym typeface="TT Firs Neue"/>
              </a:rPr>
              <a:t>Here is a simple example of transposing from F Major up to G Major (all the notes are moved up 2 semitones - from F to F# is 1 semitone, then from F# to G is another semitone). However, on the stave you only move up one position (from a space to the line above, or from a line to the space above).</a:t>
            </a:r>
          </a:p>
        </p:txBody>
      </p:sp>
      <p:grpSp>
        <p:nvGrpSpPr>
          <p:cNvPr name="Group 14" id="14"/>
          <p:cNvGrpSpPr/>
          <p:nvPr/>
        </p:nvGrpSpPr>
        <p:grpSpPr>
          <a:xfrm rot="0">
            <a:off x="14963036" y="9446219"/>
            <a:ext cx="3324964" cy="840781"/>
            <a:chOff x="0" y="0"/>
            <a:chExt cx="875711" cy="221440"/>
          </a:xfrm>
        </p:grpSpPr>
        <p:sp>
          <p:nvSpPr>
            <p:cNvPr name="Freeform 15" id="15"/>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6" id="16"/>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4810626" y="5938023"/>
            <a:ext cx="10004385" cy="3964237"/>
          </a:xfrm>
          <a:custGeom>
            <a:avLst/>
            <a:gdLst/>
            <a:ahLst/>
            <a:cxnLst/>
            <a:rect r="r" b="b" t="t" l="l"/>
            <a:pathLst>
              <a:path h="3964237" w="10004385">
                <a:moveTo>
                  <a:pt x="0" y="0"/>
                </a:moveTo>
                <a:lnTo>
                  <a:pt x="10004385" y="0"/>
                </a:lnTo>
                <a:lnTo>
                  <a:pt x="10004385" y="3964237"/>
                </a:lnTo>
                <a:lnTo>
                  <a:pt x="0" y="3964237"/>
                </a:lnTo>
                <a:lnTo>
                  <a:pt x="0" y="0"/>
                </a:lnTo>
                <a:close/>
              </a:path>
            </a:pathLst>
          </a:custGeom>
          <a:blipFill>
            <a:blip r:embed="rId4"/>
            <a:stretch>
              <a:fillRect l="0" t="0" r="0" b="0"/>
            </a:stretch>
          </a:blipFill>
        </p:spPr>
      </p:sp>
      <p:sp>
        <p:nvSpPr>
          <p:cNvPr name="TextBox 18" id="18"/>
          <p:cNvSpPr txBox="true"/>
          <p:nvPr/>
        </p:nvSpPr>
        <p:spPr>
          <a:xfrm rot="0">
            <a:off x="802085" y="26686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Transposition</a:t>
            </a:r>
          </a:p>
        </p:txBody>
      </p:sp>
      <p:sp>
        <p:nvSpPr>
          <p:cNvPr name="TextBox 19" id="19"/>
          <p:cNvSpPr txBox="true"/>
          <p:nvPr/>
        </p:nvSpPr>
        <p:spPr>
          <a:xfrm rot="0">
            <a:off x="1079729" y="1286684"/>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15</a:t>
            </a:r>
          </a:p>
        </p:txBody>
      </p:sp>
      <p:sp>
        <p:nvSpPr>
          <p:cNvPr name="TextBox 20" id="20"/>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1-7</a:t>
            </a:r>
          </a:p>
        </p:txBody>
      </p:sp>
      <p:sp>
        <p:nvSpPr>
          <p:cNvPr name="TextBox 21" id="21"/>
          <p:cNvSpPr txBox="true"/>
          <p:nvPr/>
        </p:nvSpPr>
        <p:spPr>
          <a:xfrm rot="0">
            <a:off x="244736" y="5928498"/>
            <a:ext cx="4413490" cy="3895725"/>
          </a:xfrm>
          <a:prstGeom prst="rect">
            <a:avLst/>
          </a:prstGeom>
        </p:spPr>
        <p:txBody>
          <a:bodyPr anchor="t" rtlCol="false" tIns="0" lIns="0" bIns="0" rIns="0">
            <a:spAutoFit/>
          </a:bodyPr>
          <a:lstStyle/>
          <a:p>
            <a:pPr algn="l">
              <a:lnSpc>
                <a:spcPts val="2758"/>
              </a:lnSpc>
            </a:pPr>
            <a:r>
              <a:rPr lang="en-US" sz="2298" b="true">
                <a:solidFill>
                  <a:srgbClr val="0B0A0A"/>
                </a:solidFill>
                <a:latin typeface="TT Firs Neue Bold"/>
                <a:ea typeface="TT Firs Neue Bold"/>
                <a:cs typeface="TT Firs Neue Bold"/>
                <a:sym typeface="TT Firs Neue Bold"/>
              </a:rPr>
              <a:t>Method:</a:t>
            </a:r>
          </a:p>
          <a:p>
            <a:pPr algn="l">
              <a:lnSpc>
                <a:spcPts val="2398"/>
              </a:lnSpc>
            </a:pPr>
            <a:r>
              <a:rPr lang="en-US" sz="1998">
                <a:solidFill>
                  <a:srgbClr val="0B0A0A"/>
                </a:solidFill>
                <a:latin typeface="TT Firs Neue"/>
                <a:ea typeface="TT Firs Neue"/>
                <a:cs typeface="TT Firs Neue"/>
                <a:sym typeface="TT Firs Neue"/>
              </a:rPr>
              <a:t>1. Locate the tonic note F. In the example below this is the first note. </a:t>
            </a:r>
          </a:p>
          <a:p>
            <a:pPr algn="l">
              <a:lnSpc>
                <a:spcPts val="2398"/>
              </a:lnSpc>
            </a:pPr>
          </a:p>
          <a:p>
            <a:pPr algn="l">
              <a:lnSpc>
                <a:spcPts val="2398"/>
              </a:lnSpc>
            </a:pPr>
            <a:r>
              <a:rPr lang="en-US" sz="1998">
                <a:solidFill>
                  <a:srgbClr val="0B0A0A"/>
                </a:solidFill>
                <a:latin typeface="TT Firs Neue"/>
                <a:ea typeface="TT Firs Neue"/>
                <a:cs typeface="TT Firs Neue"/>
                <a:sym typeface="TT Firs Neue"/>
              </a:rPr>
              <a:t>2. We are transposing up to a higher pitch so locate the first G above the F (it is on the line just above the F). Therefore the interval between F Major and G Major is one position. </a:t>
            </a:r>
          </a:p>
          <a:p>
            <a:pPr algn="l">
              <a:lnSpc>
                <a:spcPts val="2398"/>
              </a:lnSpc>
            </a:pPr>
          </a:p>
          <a:p>
            <a:pPr algn="l" marL="0" indent="0" lvl="0">
              <a:lnSpc>
                <a:spcPts val="2398"/>
              </a:lnSpc>
            </a:pPr>
            <a:r>
              <a:rPr lang="en-US" sz="1998">
                <a:solidFill>
                  <a:srgbClr val="0B0A0A"/>
                </a:solidFill>
                <a:latin typeface="TT Firs Neue"/>
                <a:ea typeface="TT Firs Neue"/>
                <a:cs typeface="TT Firs Neue"/>
                <a:sym typeface="TT Firs Neue"/>
              </a:rPr>
              <a:t>3. Move all the notes shown in the F Major song up one position to transpose it to G Major.</a:t>
            </a:r>
          </a:p>
        </p:txBody>
      </p:sp>
      <p:sp>
        <p:nvSpPr>
          <p:cNvPr name="TextBox 22" id="22"/>
          <p:cNvSpPr txBox="true"/>
          <p:nvPr/>
        </p:nvSpPr>
        <p:spPr>
          <a:xfrm rot="0">
            <a:off x="8959634" y="6034919"/>
            <a:ext cx="1278106" cy="352425"/>
          </a:xfrm>
          <a:prstGeom prst="rect">
            <a:avLst/>
          </a:prstGeom>
        </p:spPr>
        <p:txBody>
          <a:bodyPr anchor="t" rtlCol="false" tIns="0" lIns="0" bIns="0" rIns="0">
            <a:spAutoFit/>
          </a:bodyPr>
          <a:lstStyle/>
          <a:p>
            <a:pPr algn="ctr" marL="0" indent="0" lvl="0">
              <a:lnSpc>
                <a:spcPts val="2758"/>
              </a:lnSpc>
            </a:pPr>
            <a:r>
              <a:rPr lang="en-US" b="true" sz="2298">
                <a:solidFill>
                  <a:srgbClr val="FF3131"/>
                </a:solidFill>
                <a:latin typeface="TT Firs Neue Bold"/>
                <a:ea typeface="TT Firs Neue Bold"/>
                <a:cs typeface="TT Firs Neue Bold"/>
                <a:sym typeface="TT Firs Neue Bold"/>
              </a:rPr>
              <a:t>Before</a:t>
            </a:r>
          </a:p>
        </p:txBody>
      </p:sp>
      <p:sp>
        <p:nvSpPr>
          <p:cNvPr name="TextBox 23" id="23"/>
          <p:cNvSpPr txBox="true"/>
          <p:nvPr/>
        </p:nvSpPr>
        <p:spPr>
          <a:xfrm rot="0">
            <a:off x="8993174" y="7928713"/>
            <a:ext cx="1244565" cy="352425"/>
          </a:xfrm>
          <a:prstGeom prst="rect">
            <a:avLst/>
          </a:prstGeom>
        </p:spPr>
        <p:txBody>
          <a:bodyPr anchor="t" rtlCol="false" tIns="0" lIns="0" bIns="0" rIns="0">
            <a:spAutoFit/>
          </a:bodyPr>
          <a:lstStyle/>
          <a:p>
            <a:pPr algn="ctr" marL="0" indent="0" lvl="0">
              <a:lnSpc>
                <a:spcPts val="2758"/>
              </a:lnSpc>
            </a:pPr>
            <a:r>
              <a:rPr lang="en-US" b="true" sz="2298">
                <a:solidFill>
                  <a:srgbClr val="FF3131"/>
                </a:solidFill>
                <a:latin typeface="TT Firs Neue Bold"/>
                <a:ea typeface="TT Firs Neue Bold"/>
                <a:cs typeface="TT Firs Neue Bold"/>
                <a:sym typeface="TT Firs Neue Bold"/>
              </a:rPr>
              <a:t>After</a:t>
            </a:r>
          </a:p>
        </p:txBody>
      </p:sp>
    </p:spTree>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sp>
        <p:nvSpPr>
          <p:cNvPr name="TextBox 10" id="10"/>
          <p:cNvSpPr txBox="true"/>
          <p:nvPr/>
        </p:nvSpPr>
        <p:spPr>
          <a:xfrm rot="0">
            <a:off x="812901" y="123992"/>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Revision</a:t>
            </a:r>
          </a:p>
        </p:txBody>
      </p:sp>
      <p:grpSp>
        <p:nvGrpSpPr>
          <p:cNvPr name="Group 11" id="11"/>
          <p:cNvGrpSpPr/>
          <p:nvPr/>
        </p:nvGrpSpPr>
        <p:grpSpPr>
          <a:xfrm rot="0">
            <a:off x="14963036" y="9446219"/>
            <a:ext cx="3324964" cy="840781"/>
            <a:chOff x="0" y="0"/>
            <a:chExt cx="875711" cy="221440"/>
          </a:xfrm>
        </p:grpSpPr>
        <p:sp>
          <p:nvSpPr>
            <p:cNvPr name="Freeform 12" id="12"/>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3" id="13"/>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8-13</a:t>
            </a:r>
          </a:p>
        </p:txBody>
      </p:sp>
      <p:sp>
        <p:nvSpPr>
          <p:cNvPr name="Freeform 15" id="15"/>
          <p:cNvSpPr/>
          <p:nvPr/>
        </p:nvSpPr>
        <p:spPr>
          <a:xfrm flipH="false" flipV="false" rot="0">
            <a:off x="4586241" y="1341170"/>
            <a:ext cx="9115519" cy="7604659"/>
          </a:xfrm>
          <a:custGeom>
            <a:avLst/>
            <a:gdLst/>
            <a:ahLst/>
            <a:cxnLst/>
            <a:rect r="r" b="b" t="t" l="l"/>
            <a:pathLst>
              <a:path h="7604659" w="9115519">
                <a:moveTo>
                  <a:pt x="0" y="0"/>
                </a:moveTo>
                <a:lnTo>
                  <a:pt x="9115518" y="0"/>
                </a:lnTo>
                <a:lnTo>
                  <a:pt x="9115518" y="7604660"/>
                </a:lnTo>
                <a:lnTo>
                  <a:pt x="0" y="7604660"/>
                </a:lnTo>
                <a:lnTo>
                  <a:pt x="0" y="0"/>
                </a:lnTo>
                <a:close/>
              </a:path>
            </a:pathLst>
          </a:custGeom>
          <a:blipFill>
            <a:blip r:embed="rId4"/>
            <a:stretch>
              <a:fillRect l="0" t="0" r="0" b="0"/>
            </a:stretch>
          </a:blipFill>
        </p:spPr>
      </p:sp>
    </p:spTree>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graphicFrame>
        <p:nvGraphicFramePr>
          <p:cNvPr name="Object 13" id="13"/>
          <p:cNvGraphicFramePr/>
          <p:nvPr/>
        </p:nvGraphicFramePr>
        <p:xfrm>
          <a:off x="1116230" y="3986169"/>
          <a:ext cx="13343931" cy="8229600"/>
        </p:xfrm>
        <a:graphic>
          <a:graphicData uri="http://schemas.openxmlformats.org/presentationml/2006/ole">
            <p:oleObj imgW="16002000" imgH="10896600" r:id="rId5" progId="Excel.Sheet.12" name="Worksheet">
              <p:embed/>
              <p:pic>
                <p:nvPicPr>
                  <p:cNvPr name="" id="0"/>
                  <p:cNvPicPr/>
                  <p:nvPr/>
                </p:nvPicPr>
                <p:blipFill>
                  <a:blip r:embed="rId4"/>
                  <a:stretch>
                    <a:fillRect/>
                  </a:stretch>
                </p:blipFill>
                <p:spPr>
                  <a:xfrm>
                    <a:off x="1270000" y="1270000"/>
                    <a:ext cx="1270000" cy="1270000"/>
                  </a:xfrm>
                  <a:prstGeom prst="rect"/>
                </p:spPr>
              </p:pic>
            </p:oleObj>
          </a:graphicData>
        </a:graphic>
      </p:graphicFrame>
      <p:sp>
        <p:nvSpPr>
          <p:cNvPr name="TextBox 14" id="14"/>
          <p:cNvSpPr txBox="true"/>
          <p:nvPr/>
        </p:nvSpPr>
        <p:spPr>
          <a:xfrm rot="0">
            <a:off x="1079729" y="2359300"/>
            <a:ext cx="16057491" cy="1866900"/>
          </a:xfrm>
          <a:prstGeom prst="rect">
            <a:avLst/>
          </a:prstGeom>
        </p:spPr>
        <p:txBody>
          <a:bodyPr anchor="t" rtlCol="false" tIns="0" lIns="0" bIns="0" rIns="0">
            <a:spAutoFit/>
          </a:bodyPr>
          <a:lstStyle/>
          <a:p>
            <a:pPr algn="l">
              <a:lnSpc>
                <a:spcPts val="2758"/>
              </a:lnSpc>
            </a:pPr>
            <a:r>
              <a:rPr lang="en-US" sz="2298">
                <a:solidFill>
                  <a:srgbClr val="0B0A0A"/>
                </a:solidFill>
                <a:latin typeface="TT Firs Neue"/>
                <a:ea typeface="TT Firs Neue"/>
                <a:cs typeface="TT Firs Neue"/>
                <a:sym typeface="TT Firs Neue"/>
              </a:rPr>
              <a:t>Many present-day forms of music took shape in Italy, so we use many Italian terms and their abbreviations to show how music is to be played.</a:t>
            </a:r>
          </a:p>
          <a:p>
            <a:pPr algn="l">
              <a:lnSpc>
                <a:spcPts val="2758"/>
              </a:lnSpc>
            </a:pPr>
          </a:p>
          <a:p>
            <a:pPr algn="l">
              <a:lnSpc>
                <a:spcPts val="3838"/>
              </a:lnSpc>
            </a:pPr>
            <a:r>
              <a:rPr lang="en-US" sz="3198" b="true">
                <a:solidFill>
                  <a:srgbClr val="0B0A0A"/>
                </a:solidFill>
                <a:latin typeface="TT Firs Neue Bold"/>
                <a:ea typeface="TT Firs Neue Bold"/>
                <a:cs typeface="TT Firs Neue Bold"/>
                <a:sym typeface="TT Firs Neue Bold"/>
              </a:rPr>
              <a:t>Terms for Volume of Sound</a:t>
            </a:r>
          </a:p>
          <a:p>
            <a:pPr algn="l">
              <a:lnSpc>
                <a:spcPts val="2758"/>
              </a:lnSpc>
            </a:pPr>
          </a:p>
        </p:txBody>
      </p:sp>
      <p:sp>
        <p:nvSpPr>
          <p:cNvPr name="TextBox 15" id="15"/>
          <p:cNvSpPr txBox="true"/>
          <p:nvPr/>
        </p:nvSpPr>
        <p:spPr>
          <a:xfrm rot="0">
            <a:off x="802085" y="59071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Terms and Signs</a:t>
            </a:r>
          </a:p>
        </p:txBody>
      </p:sp>
      <p:sp>
        <p:nvSpPr>
          <p:cNvPr name="TextBox 16" id="16"/>
          <p:cNvSpPr txBox="true"/>
          <p:nvPr/>
        </p:nvSpPr>
        <p:spPr>
          <a:xfrm rot="0">
            <a:off x="1079729" y="1610534"/>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16</a:t>
            </a:r>
          </a:p>
        </p:txBody>
      </p:sp>
      <p:sp>
        <p:nvSpPr>
          <p:cNvPr name="TextBox 17" id="17"/>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1-4</a:t>
            </a:r>
          </a:p>
        </p:txBody>
      </p:sp>
    </p:spTree>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graphicFrame>
        <p:nvGraphicFramePr>
          <p:cNvPr name="Object 13" id="13"/>
          <p:cNvGraphicFramePr/>
          <p:nvPr/>
        </p:nvGraphicFramePr>
        <p:xfrm>
          <a:off x="1105202" y="2584835"/>
          <a:ext cx="13343931" cy="8229600"/>
        </p:xfrm>
        <a:graphic>
          <a:graphicData uri="http://schemas.openxmlformats.org/presentationml/2006/ole">
            <p:oleObj imgW="16002000" imgH="10896600" r:id="rId5" progId="Excel.Sheet.12" name="Worksheet">
              <p:embed/>
              <p:pic>
                <p:nvPicPr>
                  <p:cNvPr name="" id="0"/>
                  <p:cNvPicPr/>
                  <p:nvPr/>
                </p:nvPicPr>
                <p:blipFill>
                  <a:blip r:embed="rId4"/>
                  <a:stretch>
                    <a:fillRect/>
                  </a:stretch>
                </p:blipFill>
                <p:spPr>
                  <a:xfrm>
                    <a:off x="1270000" y="1270000"/>
                    <a:ext cx="1270000" cy="1270000"/>
                  </a:xfrm>
                  <a:prstGeom prst="rect"/>
                </p:spPr>
              </p:pic>
            </p:oleObj>
          </a:graphicData>
        </a:graphic>
      </p:graphicFrame>
      <p:sp>
        <p:nvSpPr>
          <p:cNvPr name="TextBox 14" id="14"/>
          <p:cNvSpPr txBox="true"/>
          <p:nvPr/>
        </p:nvSpPr>
        <p:spPr>
          <a:xfrm rot="0">
            <a:off x="825606" y="1319683"/>
            <a:ext cx="16335136" cy="828675"/>
          </a:xfrm>
          <a:prstGeom prst="rect">
            <a:avLst/>
          </a:prstGeom>
        </p:spPr>
        <p:txBody>
          <a:bodyPr anchor="t" rtlCol="false" tIns="0" lIns="0" bIns="0" rIns="0">
            <a:spAutoFit/>
          </a:bodyPr>
          <a:lstStyle/>
          <a:p>
            <a:pPr algn="l">
              <a:lnSpc>
                <a:spcPts val="3838"/>
              </a:lnSpc>
            </a:pPr>
            <a:r>
              <a:rPr lang="en-US" sz="3198">
                <a:solidFill>
                  <a:srgbClr val="0B0A0A"/>
                </a:solidFill>
                <a:latin typeface="TT Firs Neue"/>
                <a:ea typeface="TT Firs Neue"/>
                <a:cs typeface="TT Firs Neue"/>
                <a:sym typeface="TT Firs Neue"/>
              </a:rPr>
              <a:t>   </a:t>
            </a:r>
            <a:r>
              <a:rPr lang="en-US" sz="3198" b="true">
                <a:solidFill>
                  <a:srgbClr val="0B0A0A"/>
                </a:solidFill>
                <a:latin typeface="TT Firs Neue Bold"/>
                <a:ea typeface="TT Firs Neue Bold"/>
                <a:cs typeface="TT Firs Neue Bold"/>
                <a:sym typeface="TT Firs Neue Bold"/>
              </a:rPr>
              <a:t>Terms for Speed/Tempo</a:t>
            </a:r>
          </a:p>
          <a:p>
            <a:pPr algn="l">
              <a:lnSpc>
                <a:spcPts val="2758"/>
              </a:lnSpc>
            </a:pPr>
          </a:p>
        </p:txBody>
      </p:sp>
      <p:sp>
        <p:nvSpPr>
          <p:cNvPr name="TextBox 15" id="15"/>
          <p:cNvSpPr txBox="true"/>
          <p:nvPr/>
        </p:nvSpPr>
        <p:spPr>
          <a:xfrm rot="0">
            <a:off x="15004508" y="9533234"/>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5</a:t>
            </a:r>
          </a:p>
        </p:txBody>
      </p:sp>
      <p:sp>
        <p:nvSpPr>
          <p:cNvPr name="TextBox 16" id="16"/>
          <p:cNvSpPr txBox="true"/>
          <p:nvPr/>
        </p:nvSpPr>
        <p:spPr>
          <a:xfrm rot="0">
            <a:off x="1105202" y="8308590"/>
            <a:ext cx="16335136" cy="400050"/>
          </a:xfrm>
          <a:prstGeom prst="rect">
            <a:avLst/>
          </a:prstGeom>
        </p:spPr>
        <p:txBody>
          <a:bodyPr anchor="t" rtlCol="false" tIns="0" lIns="0" bIns="0" rIns="0">
            <a:spAutoFit/>
          </a:bodyPr>
          <a:lstStyle/>
          <a:p>
            <a:pPr algn="l">
              <a:lnSpc>
                <a:spcPts val="3118"/>
              </a:lnSpc>
            </a:pPr>
            <a:r>
              <a:rPr lang="en-US" sz="2598">
                <a:solidFill>
                  <a:srgbClr val="0B0A0A"/>
                </a:solidFill>
                <a:latin typeface="TT Firs Neue"/>
                <a:ea typeface="TT Firs Neue"/>
                <a:cs typeface="TT Firs Neue"/>
                <a:sym typeface="TT Firs Neue"/>
              </a:rPr>
              <a:t>* Remember that Tempo means speed and is measured in Beats Per Minute (BPM)</a:t>
            </a:r>
          </a:p>
        </p:txBody>
      </p:sp>
    </p:spTree>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3285905" y="6482785"/>
            <a:ext cx="1987327" cy="522297"/>
            <a:chOff x="0" y="0"/>
            <a:chExt cx="523411" cy="137560"/>
          </a:xfrm>
        </p:grpSpPr>
        <p:sp>
          <p:nvSpPr>
            <p:cNvPr name="Freeform 14" id="14"/>
            <p:cNvSpPr/>
            <p:nvPr/>
          </p:nvSpPr>
          <p:spPr>
            <a:xfrm flipH="false" flipV="false" rot="0">
              <a:off x="0" y="0"/>
              <a:ext cx="523411" cy="137560"/>
            </a:xfrm>
            <a:custGeom>
              <a:avLst/>
              <a:gdLst/>
              <a:ahLst/>
              <a:cxnLst/>
              <a:rect r="r" b="b" t="t" l="l"/>
              <a:pathLst>
                <a:path h="137560" w="523411">
                  <a:moveTo>
                    <a:pt x="0" y="0"/>
                  </a:moveTo>
                  <a:lnTo>
                    <a:pt x="523411" y="0"/>
                  </a:lnTo>
                  <a:lnTo>
                    <a:pt x="523411" y="137560"/>
                  </a:lnTo>
                  <a:lnTo>
                    <a:pt x="0" y="137560"/>
                  </a:lnTo>
                  <a:close/>
                </a:path>
              </a:pathLst>
            </a:custGeom>
            <a:solidFill>
              <a:srgbClr val="FFFFFF"/>
            </a:solidFill>
          </p:spPr>
        </p:sp>
        <p:sp>
          <p:nvSpPr>
            <p:cNvPr name="TextBox 15" id="15"/>
            <p:cNvSpPr txBox="true"/>
            <p:nvPr/>
          </p:nvSpPr>
          <p:spPr>
            <a:xfrm>
              <a:off x="0" y="-38100"/>
              <a:ext cx="523411" cy="17566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2695718" y="1942775"/>
            <a:ext cx="13201363" cy="7089430"/>
            <a:chOff x="0" y="0"/>
            <a:chExt cx="17601818" cy="9452574"/>
          </a:xfrm>
        </p:grpSpPr>
        <p:sp>
          <p:nvSpPr>
            <p:cNvPr name="Freeform 17" id="17"/>
            <p:cNvSpPr/>
            <p:nvPr/>
          </p:nvSpPr>
          <p:spPr>
            <a:xfrm flipH="false" flipV="false" rot="0">
              <a:off x="0" y="0"/>
              <a:ext cx="17601818" cy="9452574"/>
            </a:xfrm>
            <a:custGeom>
              <a:avLst/>
              <a:gdLst/>
              <a:ahLst/>
              <a:cxnLst/>
              <a:rect r="r" b="b" t="t" l="l"/>
              <a:pathLst>
                <a:path h="9452574" w="17601818">
                  <a:moveTo>
                    <a:pt x="0" y="0"/>
                  </a:moveTo>
                  <a:lnTo>
                    <a:pt x="17601818" y="0"/>
                  </a:lnTo>
                  <a:lnTo>
                    <a:pt x="17601818" y="9452574"/>
                  </a:lnTo>
                  <a:lnTo>
                    <a:pt x="0" y="9452574"/>
                  </a:lnTo>
                  <a:lnTo>
                    <a:pt x="0" y="0"/>
                  </a:lnTo>
                  <a:close/>
                </a:path>
              </a:pathLst>
            </a:custGeom>
            <a:blipFill>
              <a:blip r:embed="rId4"/>
              <a:stretch>
                <a:fillRect l="0" t="-9498" r="0" b="-85487"/>
              </a:stretch>
            </a:blipFill>
          </p:spPr>
        </p:sp>
        <p:grpSp>
          <p:nvGrpSpPr>
            <p:cNvPr name="Group 18" id="18"/>
            <p:cNvGrpSpPr/>
            <p:nvPr/>
          </p:nvGrpSpPr>
          <p:grpSpPr>
            <a:xfrm rot="0">
              <a:off x="14323449" y="6256546"/>
              <a:ext cx="2586072" cy="696395"/>
              <a:chOff x="0" y="0"/>
              <a:chExt cx="510829" cy="137560"/>
            </a:xfrm>
          </p:grpSpPr>
          <p:sp>
            <p:nvSpPr>
              <p:cNvPr name="Freeform 19" id="19"/>
              <p:cNvSpPr/>
              <p:nvPr/>
            </p:nvSpPr>
            <p:spPr>
              <a:xfrm flipH="false" flipV="false" rot="0">
                <a:off x="0" y="0"/>
                <a:ext cx="510829" cy="137560"/>
              </a:xfrm>
              <a:custGeom>
                <a:avLst/>
                <a:gdLst/>
                <a:ahLst/>
                <a:cxnLst/>
                <a:rect r="r" b="b" t="t" l="l"/>
                <a:pathLst>
                  <a:path h="137560" w="510829">
                    <a:moveTo>
                      <a:pt x="0" y="0"/>
                    </a:moveTo>
                    <a:lnTo>
                      <a:pt x="510829" y="0"/>
                    </a:lnTo>
                    <a:lnTo>
                      <a:pt x="510829" y="137560"/>
                    </a:lnTo>
                    <a:lnTo>
                      <a:pt x="0" y="137560"/>
                    </a:lnTo>
                    <a:close/>
                  </a:path>
                </a:pathLst>
              </a:custGeom>
              <a:solidFill>
                <a:srgbClr val="FFFFFF"/>
              </a:solidFill>
            </p:spPr>
          </p:sp>
          <p:sp>
            <p:nvSpPr>
              <p:cNvPr name="TextBox 20" id="20"/>
              <p:cNvSpPr txBox="true"/>
              <p:nvPr/>
            </p:nvSpPr>
            <p:spPr>
              <a:xfrm>
                <a:off x="0" y="-38100"/>
                <a:ext cx="510829" cy="17566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0" y="8854091"/>
              <a:ext cx="1591891" cy="598483"/>
              <a:chOff x="0" y="0"/>
              <a:chExt cx="314448" cy="118219"/>
            </a:xfrm>
          </p:grpSpPr>
          <p:sp>
            <p:nvSpPr>
              <p:cNvPr name="Freeform 22" id="22"/>
              <p:cNvSpPr/>
              <p:nvPr/>
            </p:nvSpPr>
            <p:spPr>
              <a:xfrm flipH="false" flipV="false" rot="0">
                <a:off x="0" y="0"/>
                <a:ext cx="314448" cy="118219"/>
              </a:xfrm>
              <a:custGeom>
                <a:avLst/>
                <a:gdLst/>
                <a:ahLst/>
                <a:cxnLst/>
                <a:rect r="r" b="b" t="t" l="l"/>
                <a:pathLst>
                  <a:path h="118219" w="314448">
                    <a:moveTo>
                      <a:pt x="0" y="0"/>
                    </a:moveTo>
                    <a:lnTo>
                      <a:pt x="314448" y="0"/>
                    </a:lnTo>
                    <a:lnTo>
                      <a:pt x="314448" y="118219"/>
                    </a:lnTo>
                    <a:lnTo>
                      <a:pt x="0" y="118219"/>
                    </a:lnTo>
                    <a:close/>
                  </a:path>
                </a:pathLst>
              </a:custGeom>
              <a:solidFill>
                <a:srgbClr val="FFFFFF"/>
              </a:solidFill>
            </p:spPr>
          </p:sp>
          <p:sp>
            <p:nvSpPr>
              <p:cNvPr name="TextBox 23" id="23"/>
              <p:cNvSpPr txBox="true"/>
              <p:nvPr/>
            </p:nvSpPr>
            <p:spPr>
              <a:xfrm>
                <a:off x="0" y="-38100"/>
                <a:ext cx="314448" cy="156319"/>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4323449" y="6053346"/>
              <a:ext cx="835898" cy="696395"/>
              <a:chOff x="0" y="0"/>
              <a:chExt cx="165116" cy="137560"/>
            </a:xfrm>
          </p:grpSpPr>
          <p:sp>
            <p:nvSpPr>
              <p:cNvPr name="Freeform 25" id="25"/>
              <p:cNvSpPr/>
              <p:nvPr/>
            </p:nvSpPr>
            <p:spPr>
              <a:xfrm flipH="false" flipV="false" rot="0">
                <a:off x="0" y="0"/>
                <a:ext cx="165116" cy="137560"/>
              </a:xfrm>
              <a:custGeom>
                <a:avLst/>
                <a:gdLst/>
                <a:ahLst/>
                <a:cxnLst/>
                <a:rect r="r" b="b" t="t" l="l"/>
                <a:pathLst>
                  <a:path h="137560" w="165116">
                    <a:moveTo>
                      <a:pt x="0" y="0"/>
                    </a:moveTo>
                    <a:lnTo>
                      <a:pt x="165116" y="0"/>
                    </a:lnTo>
                    <a:lnTo>
                      <a:pt x="165116" y="137560"/>
                    </a:lnTo>
                    <a:lnTo>
                      <a:pt x="0" y="137560"/>
                    </a:lnTo>
                    <a:close/>
                  </a:path>
                </a:pathLst>
              </a:custGeom>
              <a:solidFill>
                <a:srgbClr val="FFFFFF"/>
              </a:solidFill>
            </p:spPr>
          </p:sp>
          <p:sp>
            <p:nvSpPr>
              <p:cNvPr name="TextBox 26" id="26"/>
              <p:cNvSpPr txBox="true"/>
              <p:nvPr/>
            </p:nvSpPr>
            <p:spPr>
              <a:xfrm>
                <a:off x="0" y="-38100"/>
                <a:ext cx="165116" cy="175660"/>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15304698" y="6053346"/>
              <a:ext cx="538646" cy="696395"/>
              <a:chOff x="0" y="0"/>
              <a:chExt cx="106399" cy="137560"/>
            </a:xfrm>
          </p:grpSpPr>
          <p:sp>
            <p:nvSpPr>
              <p:cNvPr name="Freeform 28" id="28"/>
              <p:cNvSpPr/>
              <p:nvPr/>
            </p:nvSpPr>
            <p:spPr>
              <a:xfrm flipH="false" flipV="false" rot="0">
                <a:off x="0" y="0"/>
                <a:ext cx="106399" cy="137560"/>
              </a:xfrm>
              <a:custGeom>
                <a:avLst/>
                <a:gdLst/>
                <a:ahLst/>
                <a:cxnLst/>
                <a:rect r="r" b="b" t="t" l="l"/>
                <a:pathLst>
                  <a:path h="137560" w="106399">
                    <a:moveTo>
                      <a:pt x="0" y="0"/>
                    </a:moveTo>
                    <a:lnTo>
                      <a:pt x="106399" y="0"/>
                    </a:lnTo>
                    <a:lnTo>
                      <a:pt x="106399" y="137560"/>
                    </a:lnTo>
                    <a:lnTo>
                      <a:pt x="0" y="137560"/>
                    </a:lnTo>
                    <a:close/>
                  </a:path>
                </a:pathLst>
              </a:custGeom>
              <a:solidFill>
                <a:srgbClr val="FFFFFF"/>
              </a:solidFill>
            </p:spPr>
          </p:sp>
          <p:sp>
            <p:nvSpPr>
              <p:cNvPr name="TextBox 29" id="29"/>
              <p:cNvSpPr txBox="true"/>
              <p:nvPr/>
            </p:nvSpPr>
            <p:spPr>
              <a:xfrm>
                <a:off x="0" y="-38100"/>
                <a:ext cx="106399" cy="175660"/>
              </a:xfrm>
              <a:prstGeom prst="rect">
                <a:avLst/>
              </a:prstGeom>
            </p:spPr>
            <p:txBody>
              <a:bodyPr anchor="ctr" rtlCol="false" tIns="50800" lIns="50800" bIns="50800" rIns="50800"/>
              <a:lstStyle/>
              <a:p>
                <a:pPr algn="ctr">
                  <a:lnSpc>
                    <a:spcPts val="2659"/>
                  </a:lnSpc>
                </a:pPr>
              </a:p>
            </p:txBody>
          </p:sp>
        </p:grpSp>
      </p:grpSp>
      <p:grpSp>
        <p:nvGrpSpPr>
          <p:cNvPr name="Group 30" id="30"/>
          <p:cNvGrpSpPr/>
          <p:nvPr/>
        </p:nvGrpSpPr>
        <p:grpSpPr>
          <a:xfrm rot="0">
            <a:off x="3039102" y="2565525"/>
            <a:ext cx="2324540" cy="480711"/>
            <a:chOff x="0" y="0"/>
            <a:chExt cx="612224" cy="126607"/>
          </a:xfrm>
        </p:grpSpPr>
        <p:sp>
          <p:nvSpPr>
            <p:cNvPr name="Freeform 31" id="31"/>
            <p:cNvSpPr/>
            <p:nvPr/>
          </p:nvSpPr>
          <p:spPr>
            <a:xfrm flipH="false" flipV="false" rot="0">
              <a:off x="0" y="0"/>
              <a:ext cx="612225" cy="126607"/>
            </a:xfrm>
            <a:custGeom>
              <a:avLst/>
              <a:gdLst/>
              <a:ahLst/>
              <a:cxnLst/>
              <a:rect r="r" b="b" t="t" l="l"/>
              <a:pathLst>
                <a:path h="126607" w="612225">
                  <a:moveTo>
                    <a:pt x="0" y="0"/>
                  </a:moveTo>
                  <a:lnTo>
                    <a:pt x="612225" y="0"/>
                  </a:lnTo>
                  <a:lnTo>
                    <a:pt x="612225" y="126607"/>
                  </a:lnTo>
                  <a:lnTo>
                    <a:pt x="0" y="126607"/>
                  </a:lnTo>
                  <a:close/>
                </a:path>
              </a:pathLst>
            </a:custGeom>
            <a:solidFill>
              <a:srgbClr val="FFFFFF"/>
            </a:solidFill>
          </p:spPr>
        </p:sp>
        <p:sp>
          <p:nvSpPr>
            <p:cNvPr name="TextBox 32" id="32"/>
            <p:cNvSpPr txBox="true"/>
            <p:nvPr/>
          </p:nvSpPr>
          <p:spPr>
            <a:xfrm>
              <a:off x="0" y="-38100"/>
              <a:ext cx="612224" cy="164707"/>
            </a:xfrm>
            <a:prstGeom prst="rect">
              <a:avLst/>
            </a:prstGeom>
          </p:spPr>
          <p:txBody>
            <a:bodyPr anchor="ctr" rtlCol="false" tIns="50800" lIns="50800" bIns="50800" rIns="50800"/>
            <a:lstStyle/>
            <a:p>
              <a:pPr algn="ctr">
                <a:lnSpc>
                  <a:spcPts val="2659"/>
                </a:lnSpc>
              </a:pPr>
            </a:p>
          </p:txBody>
        </p:sp>
      </p:grpSp>
      <p:sp>
        <p:nvSpPr>
          <p:cNvPr name="Freeform 33" id="33"/>
          <p:cNvSpPr/>
          <p:nvPr/>
        </p:nvSpPr>
        <p:spPr>
          <a:xfrm flipH="false" flipV="false" rot="0">
            <a:off x="5057625" y="3505156"/>
            <a:ext cx="1194326" cy="838200"/>
          </a:xfrm>
          <a:custGeom>
            <a:avLst/>
            <a:gdLst/>
            <a:ahLst/>
            <a:cxnLst/>
            <a:rect r="r" b="b" t="t" l="l"/>
            <a:pathLst>
              <a:path h="838200" w="1194326">
                <a:moveTo>
                  <a:pt x="0" y="0"/>
                </a:moveTo>
                <a:lnTo>
                  <a:pt x="1194327" y="0"/>
                </a:lnTo>
                <a:lnTo>
                  <a:pt x="1194327" y="838200"/>
                </a:lnTo>
                <a:lnTo>
                  <a:pt x="0" y="8382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34" id="34"/>
          <p:cNvSpPr txBox="true"/>
          <p:nvPr/>
        </p:nvSpPr>
        <p:spPr>
          <a:xfrm rot="0">
            <a:off x="924164" y="823913"/>
            <a:ext cx="16335136" cy="400050"/>
          </a:xfrm>
          <a:prstGeom prst="rect">
            <a:avLst/>
          </a:prstGeom>
        </p:spPr>
        <p:txBody>
          <a:bodyPr anchor="t" rtlCol="false" tIns="0" lIns="0" bIns="0" rIns="0">
            <a:spAutoFit/>
          </a:bodyPr>
          <a:lstStyle/>
          <a:p>
            <a:pPr algn="l">
              <a:lnSpc>
                <a:spcPts val="3118"/>
              </a:lnSpc>
            </a:pPr>
            <a:r>
              <a:rPr lang="en-US" sz="2598" b="true">
                <a:solidFill>
                  <a:srgbClr val="0B0A0A"/>
                </a:solidFill>
                <a:latin typeface="TT Firs Neue Bold"/>
                <a:ea typeface="TT Firs Neue Bold"/>
                <a:cs typeface="TT Firs Neue Bold"/>
                <a:sym typeface="TT Firs Neue Bold"/>
              </a:rPr>
              <a:t>Examples - </a:t>
            </a:r>
            <a:r>
              <a:rPr lang="en-US" sz="2598" b="true">
                <a:solidFill>
                  <a:srgbClr val="0B0A0A"/>
                </a:solidFill>
                <a:latin typeface="TT Firs Neue Bold"/>
                <a:ea typeface="TT Firs Neue Bold"/>
                <a:cs typeface="TT Firs Neue Bold"/>
                <a:sym typeface="TT Firs Neue Bold"/>
              </a:rPr>
              <a:t>Volume of Sound Terms</a:t>
            </a:r>
          </a:p>
        </p:txBody>
      </p:sp>
      <p:sp>
        <p:nvSpPr>
          <p:cNvPr name="TextBox 35" id="35"/>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6-7</a:t>
            </a:r>
          </a:p>
        </p:txBody>
      </p:sp>
      <p:sp>
        <p:nvSpPr>
          <p:cNvPr name="TextBox 36" id="36"/>
          <p:cNvSpPr txBox="true"/>
          <p:nvPr/>
        </p:nvSpPr>
        <p:spPr>
          <a:xfrm rot="0">
            <a:off x="5057625" y="3743281"/>
            <a:ext cx="1573361" cy="352425"/>
          </a:xfrm>
          <a:prstGeom prst="rect">
            <a:avLst/>
          </a:prstGeom>
        </p:spPr>
        <p:txBody>
          <a:bodyPr anchor="t" rtlCol="false" tIns="0" lIns="0" bIns="0" rIns="0">
            <a:spAutoFit/>
          </a:bodyPr>
          <a:lstStyle/>
          <a:p>
            <a:pPr algn="l">
              <a:lnSpc>
                <a:spcPts val="2758"/>
              </a:lnSpc>
            </a:pPr>
            <a:r>
              <a:rPr lang="en-US" sz="2298" b="true">
                <a:solidFill>
                  <a:srgbClr val="0B0A0A"/>
                </a:solidFill>
                <a:latin typeface="Droid Serif Bold"/>
                <a:ea typeface="Droid Serif Bold"/>
                <a:cs typeface="Droid Serif Bold"/>
                <a:sym typeface="Droid Serif Bold"/>
              </a:rPr>
              <a:t>Andante</a:t>
            </a:r>
          </a:p>
        </p:txBody>
      </p:sp>
    </p:spTree>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graphicFrame>
        <p:nvGraphicFramePr>
          <p:cNvPr name="Object 13" id="13"/>
          <p:cNvGraphicFramePr/>
          <p:nvPr/>
        </p:nvGraphicFramePr>
        <p:xfrm>
          <a:off x="2226588" y="1076473"/>
          <a:ext cx="13343931" cy="8229600"/>
        </p:xfrm>
        <a:graphic>
          <a:graphicData uri="http://schemas.openxmlformats.org/presentationml/2006/ole">
            <p:oleObj imgW="16002000" imgH="10896600" r:id="rId5" progId="Excel.Sheet.12" name="Worksheet">
              <p:embed/>
              <p:pic>
                <p:nvPicPr>
                  <p:cNvPr name="" id="0"/>
                  <p:cNvPicPr/>
                  <p:nvPr/>
                </p:nvPicPr>
                <p:blipFill>
                  <a:blip r:embed="rId4"/>
                  <a:stretch>
                    <a:fillRect/>
                  </a:stretch>
                </p:blipFill>
                <p:spPr>
                  <a:xfrm>
                    <a:off x="1270000" y="1270000"/>
                    <a:ext cx="1270000" cy="1270000"/>
                  </a:xfrm>
                  <a:prstGeom prst="rect"/>
                </p:spPr>
              </p:pic>
            </p:oleObj>
          </a:graphicData>
        </a:graphic>
      </p:graphicFrame>
      <p:sp>
        <p:nvSpPr>
          <p:cNvPr name="Freeform 14" id="14"/>
          <p:cNvSpPr/>
          <p:nvPr/>
        </p:nvSpPr>
        <p:spPr>
          <a:xfrm flipH="false" flipV="false" rot="0">
            <a:off x="3024429" y="6625961"/>
            <a:ext cx="11301259" cy="3574023"/>
          </a:xfrm>
          <a:custGeom>
            <a:avLst/>
            <a:gdLst/>
            <a:ahLst/>
            <a:cxnLst/>
            <a:rect r="r" b="b" t="t" l="l"/>
            <a:pathLst>
              <a:path h="3574023" w="11301259">
                <a:moveTo>
                  <a:pt x="0" y="0"/>
                </a:moveTo>
                <a:lnTo>
                  <a:pt x="11301259" y="0"/>
                </a:lnTo>
                <a:lnTo>
                  <a:pt x="11301259" y="3574023"/>
                </a:lnTo>
                <a:lnTo>
                  <a:pt x="0" y="3574023"/>
                </a:lnTo>
                <a:lnTo>
                  <a:pt x="0" y="0"/>
                </a:lnTo>
                <a:close/>
              </a:path>
            </a:pathLst>
          </a:custGeom>
          <a:blipFill>
            <a:blip r:embed="rId6"/>
            <a:stretch>
              <a:fillRect l="0" t="0" r="0" b="0"/>
            </a:stretch>
          </a:blipFill>
        </p:spPr>
      </p:sp>
      <p:sp>
        <p:nvSpPr>
          <p:cNvPr name="TextBox 15" id="15"/>
          <p:cNvSpPr txBox="true"/>
          <p:nvPr/>
        </p:nvSpPr>
        <p:spPr>
          <a:xfrm rot="0">
            <a:off x="1895714" y="300508"/>
            <a:ext cx="16335136" cy="971550"/>
          </a:xfrm>
          <a:prstGeom prst="rect">
            <a:avLst/>
          </a:prstGeom>
        </p:spPr>
        <p:txBody>
          <a:bodyPr anchor="t" rtlCol="false" tIns="0" lIns="0" bIns="0" rIns="0">
            <a:spAutoFit/>
          </a:bodyPr>
          <a:lstStyle/>
          <a:p>
            <a:pPr algn="l">
              <a:lnSpc>
                <a:spcPts val="3840"/>
              </a:lnSpc>
            </a:pPr>
            <a:r>
              <a:rPr lang="en-US" sz="3200">
                <a:solidFill>
                  <a:srgbClr val="0B0A0A"/>
                </a:solidFill>
                <a:latin typeface="TT Firs Neue"/>
                <a:ea typeface="TT Firs Neue"/>
                <a:cs typeface="TT Firs Neue"/>
                <a:sym typeface="TT Firs Neue"/>
              </a:rPr>
              <a:t>   </a:t>
            </a:r>
            <a:r>
              <a:rPr lang="en-US" sz="3200" b="true">
                <a:solidFill>
                  <a:srgbClr val="0B0A0A"/>
                </a:solidFill>
                <a:latin typeface="TT Firs Neue Bold"/>
                <a:ea typeface="TT Firs Neue Bold"/>
                <a:cs typeface="TT Firs Neue Bold"/>
                <a:sym typeface="TT Firs Neue Bold"/>
              </a:rPr>
              <a:t>Terms for Speed/Tempo (continued)</a:t>
            </a:r>
          </a:p>
          <a:p>
            <a:pPr algn="l">
              <a:lnSpc>
                <a:spcPts val="3840"/>
              </a:lnSpc>
            </a:pPr>
          </a:p>
        </p:txBody>
      </p:sp>
      <p:sp>
        <p:nvSpPr>
          <p:cNvPr name="TextBox 16" id="16"/>
          <p:cNvSpPr txBox="true"/>
          <p:nvPr/>
        </p:nvSpPr>
        <p:spPr>
          <a:xfrm rot="0">
            <a:off x="15004508" y="9533234"/>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8-9</a:t>
            </a:r>
          </a:p>
        </p:txBody>
      </p:sp>
      <p:grpSp>
        <p:nvGrpSpPr>
          <p:cNvPr name="Group 17" id="17"/>
          <p:cNvGrpSpPr/>
          <p:nvPr/>
        </p:nvGrpSpPr>
        <p:grpSpPr>
          <a:xfrm rot="0">
            <a:off x="247650" y="7137057"/>
            <a:ext cx="2667111" cy="2739078"/>
            <a:chOff x="0" y="0"/>
            <a:chExt cx="702449" cy="721403"/>
          </a:xfrm>
        </p:grpSpPr>
        <p:sp>
          <p:nvSpPr>
            <p:cNvPr name="Freeform 18" id="18"/>
            <p:cNvSpPr/>
            <p:nvPr/>
          </p:nvSpPr>
          <p:spPr>
            <a:xfrm flipH="false" flipV="false" rot="0">
              <a:off x="0" y="0"/>
              <a:ext cx="702449" cy="721403"/>
            </a:xfrm>
            <a:custGeom>
              <a:avLst/>
              <a:gdLst/>
              <a:ahLst/>
              <a:cxnLst/>
              <a:rect r="r" b="b" t="t" l="l"/>
              <a:pathLst>
                <a:path h="721403" w="702449">
                  <a:moveTo>
                    <a:pt x="0" y="0"/>
                  </a:moveTo>
                  <a:lnTo>
                    <a:pt x="702449" y="0"/>
                  </a:lnTo>
                  <a:lnTo>
                    <a:pt x="702449" y="721403"/>
                  </a:lnTo>
                  <a:lnTo>
                    <a:pt x="0" y="721403"/>
                  </a:lnTo>
                  <a:close/>
                </a:path>
              </a:pathLst>
            </a:custGeom>
            <a:solidFill>
              <a:srgbClr val="B0B3BE"/>
            </a:solidFill>
          </p:spPr>
        </p:sp>
        <p:sp>
          <p:nvSpPr>
            <p:cNvPr name="TextBox 19" id="19"/>
            <p:cNvSpPr txBox="true"/>
            <p:nvPr/>
          </p:nvSpPr>
          <p:spPr>
            <a:xfrm>
              <a:off x="0" y="-47625"/>
              <a:ext cx="702449" cy="769028"/>
            </a:xfrm>
            <a:prstGeom prst="rect">
              <a:avLst/>
            </a:prstGeom>
          </p:spPr>
          <p:txBody>
            <a:bodyPr anchor="ctr" rtlCol="false" tIns="50800" lIns="50800" bIns="50800" rIns="50800"/>
            <a:lstStyle/>
            <a:p>
              <a:pPr algn="ctr">
                <a:lnSpc>
                  <a:spcPts val="3360"/>
                </a:lnSpc>
              </a:pPr>
            </a:p>
          </p:txBody>
        </p:sp>
      </p:grpSp>
      <p:sp>
        <p:nvSpPr>
          <p:cNvPr name="TextBox 20" id="20"/>
          <p:cNvSpPr txBox="true"/>
          <p:nvPr/>
        </p:nvSpPr>
        <p:spPr>
          <a:xfrm rot="0">
            <a:off x="415152" y="7282029"/>
            <a:ext cx="2384040" cy="2362200"/>
          </a:xfrm>
          <a:prstGeom prst="rect">
            <a:avLst/>
          </a:prstGeom>
        </p:spPr>
        <p:txBody>
          <a:bodyPr anchor="t" rtlCol="false" tIns="0" lIns="0" bIns="0" rIns="0">
            <a:spAutoFit/>
          </a:bodyPr>
          <a:lstStyle/>
          <a:p>
            <a:pPr algn="l" marL="0" indent="0" lvl="0">
              <a:lnSpc>
                <a:spcPts val="2360"/>
              </a:lnSpc>
            </a:pPr>
            <a:r>
              <a:rPr lang="en-US" sz="1967">
                <a:solidFill>
                  <a:srgbClr val="0B0A0A"/>
                </a:solidFill>
                <a:latin typeface="TT Firs Neue"/>
                <a:ea typeface="TT Firs Neue"/>
                <a:cs typeface="TT Firs Neue"/>
                <a:sym typeface="TT Firs Neue"/>
              </a:rPr>
              <a:t>Starts Andante (easy walking pace, say 80 BPM), then gradually slows during the 4</a:t>
            </a:r>
            <a:r>
              <a:rPr lang="en-US" sz="1967">
                <a:solidFill>
                  <a:srgbClr val="0B0A0A"/>
                </a:solidFill>
                <a:latin typeface="TT Firs Neue"/>
                <a:ea typeface="TT Firs Neue"/>
                <a:cs typeface="TT Firs Neue"/>
                <a:sym typeface="TT Firs Neue"/>
              </a:rPr>
              <a:t>th</a:t>
            </a:r>
            <a:r>
              <a:rPr lang="en-US" sz="1967">
                <a:solidFill>
                  <a:srgbClr val="0B0A0A"/>
                </a:solidFill>
                <a:latin typeface="TT Firs Neue"/>
                <a:ea typeface="TT Firs Neue"/>
                <a:cs typeface="TT Firs Neue"/>
                <a:sym typeface="TT Firs Neue"/>
              </a:rPr>
              <a:t> bar, then returns to Andante at the start of bar 5.</a:t>
            </a:r>
          </a:p>
        </p:txBody>
      </p:sp>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2384693" y="67731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950443" y="5122087"/>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761280" y="-668009"/>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954037" y="6993942"/>
            <a:ext cx="19894422" cy="2372185"/>
            <a:chOff x="0" y="0"/>
            <a:chExt cx="5239683" cy="624773"/>
          </a:xfrm>
        </p:grpSpPr>
        <p:sp>
          <p:nvSpPr>
            <p:cNvPr name="Freeform 8" id="8"/>
            <p:cNvSpPr/>
            <p:nvPr/>
          </p:nvSpPr>
          <p:spPr>
            <a:xfrm flipH="false" flipV="false" rot="0">
              <a:off x="0" y="0"/>
              <a:ext cx="5239683" cy="624773"/>
            </a:xfrm>
            <a:custGeom>
              <a:avLst/>
              <a:gdLst/>
              <a:ahLst/>
              <a:cxnLst/>
              <a:rect r="r" b="b" t="t" l="l"/>
              <a:pathLst>
                <a:path h="624773" w="5239683">
                  <a:moveTo>
                    <a:pt x="0" y="0"/>
                  </a:moveTo>
                  <a:lnTo>
                    <a:pt x="5239683" y="0"/>
                  </a:lnTo>
                  <a:lnTo>
                    <a:pt x="5239683" y="624773"/>
                  </a:lnTo>
                  <a:lnTo>
                    <a:pt x="0" y="624773"/>
                  </a:lnTo>
                  <a:close/>
                </a:path>
              </a:pathLst>
            </a:custGeom>
            <a:solidFill>
              <a:srgbClr val="E9E2D7"/>
            </a:solidFill>
          </p:spPr>
        </p:sp>
        <p:sp>
          <p:nvSpPr>
            <p:cNvPr name="TextBox 9" id="9"/>
            <p:cNvSpPr txBox="true"/>
            <p:nvPr/>
          </p:nvSpPr>
          <p:spPr>
            <a:xfrm>
              <a:off x="0" y="-38100"/>
              <a:ext cx="5239683" cy="662873"/>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419061">
            <a:off x="16418495" y="-242950"/>
            <a:ext cx="2089875" cy="2891057"/>
          </a:xfrm>
          <a:custGeom>
            <a:avLst/>
            <a:gdLst/>
            <a:ahLst/>
            <a:cxnLst/>
            <a:rect r="r" b="b" t="t" l="l"/>
            <a:pathLst>
              <a:path h="2891057" w="2089875">
                <a:moveTo>
                  <a:pt x="0" y="0"/>
                </a:moveTo>
                <a:lnTo>
                  <a:pt x="2089875" y="0"/>
                </a:lnTo>
                <a:lnTo>
                  <a:pt x="2089875" y="2891057"/>
                </a:lnTo>
                <a:lnTo>
                  <a:pt x="0" y="2891057"/>
                </a:lnTo>
                <a:lnTo>
                  <a:pt x="0" y="0"/>
                </a:lnTo>
                <a:close/>
              </a:path>
            </a:pathLst>
          </a:custGeom>
          <a:blipFill>
            <a:blip r:embed="rId4"/>
            <a:stretch>
              <a:fillRect l="0" t="0" r="0" b="0"/>
            </a:stretch>
          </a:blipFill>
        </p:spPr>
      </p:sp>
      <p:graphicFrame>
        <p:nvGraphicFramePr>
          <p:cNvPr name="Object 14" id="14"/>
          <p:cNvGraphicFramePr/>
          <p:nvPr/>
        </p:nvGraphicFramePr>
        <p:xfrm>
          <a:off x="331854" y="3178473"/>
          <a:ext cx="13343931" cy="8229600"/>
        </p:xfrm>
        <a:graphic>
          <a:graphicData uri="http://schemas.openxmlformats.org/presentationml/2006/ole">
            <p:oleObj imgW="16002000" imgH="10896600" r:id="rId6" progId="Excel.Sheet.12" name="Worksheet">
              <p:embed/>
              <p:pic>
                <p:nvPicPr>
                  <p:cNvPr name="" id="0"/>
                  <p:cNvPicPr/>
                  <p:nvPr/>
                </p:nvPicPr>
                <p:blipFill>
                  <a:blip r:embed="rId5"/>
                  <a:stretch>
                    <a:fillRect/>
                  </a:stretch>
                </p:blipFill>
                <p:spPr>
                  <a:xfrm>
                    <a:off x="1270000" y="1270000"/>
                    <a:ext cx="1270000" cy="1270000"/>
                  </a:xfrm>
                  <a:prstGeom prst="rect"/>
                </p:spPr>
              </p:pic>
            </p:oleObj>
          </a:graphicData>
        </a:graphic>
      </p:graphicFrame>
      <p:sp>
        <p:nvSpPr>
          <p:cNvPr name="TextBox 15" id="15"/>
          <p:cNvSpPr txBox="true"/>
          <p:nvPr/>
        </p:nvSpPr>
        <p:spPr>
          <a:xfrm rot="0">
            <a:off x="290382" y="2070300"/>
            <a:ext cx="16335136" cy="828675"/>
          </a:xfrm>
          <a:prstGeom prst="rect">
            <a:avLst/>
          </a:prstGeom>
        </p:spPr>
        <p:txBody>
          <a:bodyPr anchor="t" rtlCol="false" tIns="0" lIns="0" bIns="0" rIns="0">
            <a:spAutoFit/>
          </a:bodyPr>
          <a:lstStyle/>
          <a:p>
            <a:pPr algn="l">
              <a:lnSpc>
                <a:spcPts val="3838"/>
              </a:lnSpc>
            </a:pPr>
            <a:r>
              <a:rPr lang="en-US" sz="3198">
                <a:solidFill>
                  <a:srgbClr val="0B0A0A"/>
                </a:solidFill>
                <a:latin typeface="TT Firs Neue"/>
                <a:ea typeface="TT Firs Neue"/>
                <a:cs typeface="TT Firs Neue"/>
                <a:sym typeface="TT Firs Neue"/>
              </a:rPr>
              <a:t> </a:t>
            </a:r>
            <a:r>
              <a:rPr lang="en-US" sz="3198" b="true">
                <a:solidFill>
                  <a:srgbClr val="0B0A0A"/>
                </a:solidFill>
                <a:latin typeface="TT Firs Neue Bold"/>
                <a:ea typeface="TT Firs Neue Bold"/>
                <a:cs typeface="TT Firs Neue Bold"/>
                <a:sym typeface="TT Firs Neue Bold"/>
              </a:rPr>
              <a:t>Terms for Touch</a:t>
            </a:r>
          </a:p>
          <a:p>
            <a:pPr algn="l">
              <a:lnSpc>
                <a:spcPts val="2758"/>
              </a:lnSpc>
            </a:pPr>
          </a:p>
        </p:txBody>
      </p:sp>
      <p:sp>
        <p:nvSpPr>
          <p:cNvPr name="TextBox 16" id="16"/>
          <p:cNvSpPr txBox="true"/>
          <p:nvPr/>
        </p:nvSpPr>
        <p:spPr>
          <a:xfrm rot="0">
            <a:off x="15004508" y="9533234"/>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10-13</a:t>
            </a:r>
          </a:p>
        </p:txBody>
      </p:sp>
      <p:sp>
        <p:nvSpPr>
          <p:cNvPr name="TextBox 17" id="17"/>
          <p:cNvSpPr txBox="true"/>
          <p:nvPr/>
        </p:nvSpPr>
        <p:spPr>
          <a:xfrm rot="0">
            <a:off x="6041540" y="7651398"/>
            <a:ext cx="5712207" cy="1057275"/>
          </a:xfrm>
          <a:prstGeom prst="rect">
            <a:avLst/>
          </a:prstGeom>
        </p:spPr>
        <p:txBody>
          <a:bodyPr anchor="t" rtlCol="false" tIns="0" lIns="0" bIns="0" rIns="0">
            <a:spAutoFit/>
          </a:bodyPr>
          <a:lstStyle/>
          <a:p>
            <a:pPr algn="ctr" marL="0" indent="0" lvl="0">
              <a:lnSpc>
                <a:spcPts val="2840"/>
              </a:lnSpc>
            </a:pPr>
            <a:r>
              <a:rPr lang="en-US" sz="2367">
                <a:solidFill>
                  <a:srgbClr val="0B0A0A"/>
                </a:solidFill>
                <a:latin typeface="TT Firs Neue"/>
                <a:ea typeface="TT Firs Neue"/>
                <a:cs typeface="TT Firs Neue"/>
                <a:sym typeface="TT Firs Neue"/>
              </a:rPr>
              <a:t>All of these t</a:t>
            </a:r>
            <a:r>
              <a:rPr lang="en-US" sz="2367">
                <a:solidFill>
                  <a:srgbClr val="0B0A0A"/>
                </a:solidFill>
                <a:latin typeface="TT Firs Neue"/>
                <a:ea typeface="TT Firs Neue"/>
                <a:cs typeface="TT Firs Neue"/>
                <a:sym typeface="TT Firs Neue"/>
              </a:rPr>
              <a:t>erms add character and feeling to musical performances. They are mostly applied in classical music.</a:t>
            </a:r>
          </a:p>
        </p:txBody>
      </p:sp>
    </p:spTree>
  </p:cSld>
  <p:clrMapOvr>
    <a:masterClrMapping/>
  </p:clrMapOvr>
</p:sld>
</file>

<file path=ppt/slides/slide68.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146908" y="4424480"/>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09799" y="-2736262"/>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928158" y="4174534"/>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sp>
        <p:nvSpPr>
          <p:cNvPr name="TextBox 7" id="7"/>
          <p:cNvSpPr txBox="true"/>
          <p:nvPr/>
        </p:nvSpPr>
        <p:spPr>
          <a:xfrm rot="0">
            <a:off x="6464963" y="8687168"/>
            <a:ext cx="11539119" cy="780417"/>
          </a:xfrm>
          <a:prstGeom prst="rect">
            <a:avLst/>
          </a:prstGeom>
        </p:spPr>
        <p:txBody>
          <a:bodyPr anchor="t" rtlCol="false" tIns="0" lIns="0" bIns="0" rIns="0">
            <a:spAutoFit/>
          </a:bodyPr>
          <a:lstStyle/>
          <a:p>
            <a:pPr algn="l" marL="0" indent="0" lvl="0">
              <a:lnSpc>
                <a:spcPts val="6334"/>
              </a:lnSpc>
            </a:pPr>
            <a:r>
              <a:rPr lang="en-US" sz="4524">
                <a:solidFill>
                  <a:srgbClr val="000000"/>
                </a:solidFill>
                <a:latin typeface="TT Firs Neue"/>
                <a:ea typeface="TT Firs Neue"/>
                <a:cs typeface="TT Firs Neue"/>
                <a:sym typeface="TT Firs Neue"/>
              </a:rPr>
              <a:t>www.DaveBStevens.com/music-theory</a:t>
            </a:r>
          </a:p>
        </p:txBody>
      </p:sp>
      <p:sp>
        <p:nvSpPr>
          <p:cNvPr name="TextBox 8" id="8"/>
          <p:cNvSpPr txBox="true"/>
          <p:nvPr/>
        </p:nvSpPr>
        <p:spPr>
          <a:xfrm rot="0">
            <a:off x="5219366" y="7666662"/>
            <a:ext cx="8927543" cy="735332"/>
          </a:xfrm>
          <a:prstGeom prst="rect">
            <a:avLst/>
          </a:prstGeom>
        </p:spPr>
        <p:txBody>
          <a:bodyPr anchor="t" rtlCol="false" tIns="0" lIns="0" bIns="0" rIns="0">
            <a:spAutoFit/>
          </a:bodyPr>
          <a:lstStyle/>
          <a:p>
            <a:pPr algn="r" marL="0" indent="0" lvl="0">
              <a:lnSpc>
                <a:spcPts val="6194"/>
              </a:lnSpc>
            </a:pPr>
            <a:r>
              <a:rPr lang="en-US" b="true" sz="4424">
                <a:solidFill>
                  <a:srgbClr val="000000"/>
                </a:solidFill>
                <a:latin typeface="TT Firs Neue Bold"/>
                <a:ea typeface="TT Firs Neue Bold"/>
                <a:cs typeface="TT Firs Neue Bold"/>
                <a:sym typeface="TT Firs Neue Bold"/>
              </a:rPr>
              <a:t>Download These Slides From:</a:t>
            </a:r>
          </a:p>
        </p:txBody>
      </p:sp>
      <p:sp>
        <p:nvSpPr>
          <p:cNvPr name="Freeform 9" id="9"/>
          <p:cNvSpPr/>
          <p:nvPr/>
        </p:nvSpPr>
        <p:spPr>
          <a:xfrm flipH="false" flipV="false" rot="0">
            <a:off x="1028700" y="1866683"/>
            <a:ext cx="3702804" cy="6553635"/>
          </a:xfrm>
          <a:custGeom>
            <a:avLst/>
            <a:gdLst/>
            <a:ahLst/>
            <a:cxnLst/>
            <a:rect r="r" b="b" t="t" l="l"/>
            <a:pathLst>
              <a:path h="6553635" w="3702804">
                <a:moveTo>
                  <a:pt x="0" y="0"/>
                </a:moveTo>
                <a:lnTo>
                  <a:pt x="3702804" y="0"/>
                </a:lnTo>
                <a:lnTo>
                  <a:pt x="3702804" y="6553634"/>
                </a:lnTo>
                <a:lnTo>
                  <a:pt x="0" y="6553634"/>
                </a:lnTo>
                <a:lnTo>
                  <a:pt x="0" y="0"/>
                </a:lnTo>
                <a:close/>
              </a:path>
            </a:pathLst>
          </a:custGeom>
          <a:blipFill>
            <a:blip r:embed="rId4"/>
            <a:stretch>
              <a:fillRect l="0" t="0" r="0" b="0"/>
            </a:stretch>
          </a:blipFill>
        </p:spPr>
      </p:sp>
      <p:sp>
        <p:nvSpPr>
          <p:cNvPr name="TextBox 10" id="10"/>
          <p:cNvSpPr txBox="true"/>
          <p:nvPr/>
        </p:nvSpPr>
        <p:spPr>
          <a:xfrm rot="0">
            <a:off x="7054160" y="1222659"/>
            <a:ext cx="8927543" cy="3310257"/>
          </a:xfrm>
          <a:prstGeom prst="rect">
            <a:avLst/>
          </a:prstGeom>
        </p:spPr>
        <p:txBody>
          <a:bodyPr anchor="t" rtlCol="false" tIns="0" lIns="0" bIns="0" rIns="0">
            <a:spAutoFit/>
          </a:bodyPr>
          <a:lstStyle/>
          <a:p>
            <a:pPr algn="ctr">
              <a:lnSpc>
                <a:spcPts val="8714"/>
              </a:lnSpc>
            </a:pPr>
            <a:r>
              <a:rPr lang="en-US" b="true" sz="6224">
                <a:gradFill>
                  <a:gsLst>
                    <a:gs pos="0">
                      <a:srgbClr val="5DE0E6">
                        <a:alpha val="100000"/>
                      </a:srgbClr>
                    </a:gs>
                    <a:gs pos="100000">
                      <a:srgbClr val="004AAD">
                        <a:alpha val="100000"/>
                      </a:srgbClr>
                    </a:gs>
                  </a:gsLst>
                  <a:lin ang="0"/>
                </a:gradFill>
                <a:latin typeface="TT Firs Neue Bold"/>
                <a:ea typeface="TT Firs Neue Bold"/>
                <a:cs typeface="TT Firs Neue Bold"/>
                <a:sym typeface="TT Firs Neue Bold"/>
              </a:rPr>
              <a:t>Congratulations!</a:t>
            </a:r>
          </a:p>
          <a:p>
            <a:pPr algn="r">
              <a:lnSpc>
                <a:spcPts val="4654"/>
              </a:lnSpc>
            </a:pPr>
          </a:p>
          <a:p>
            <a:pPr algn="ctr" marL="0" indent="0" lvl="0">
              <a:lnSpc>
                <a:spcPts val="6474"/>
              </a:lnSpc>
            </a:pPr>
            <a:r>
              <a:rPr lang="en-US" b="true" sz="4624">
                <a:solidFill>
                  <a:srgbClr val="000000"/>
                </a:solidFill>
                <a:latin typeface="TT Firs Neue Bold"/>
                <a:ea typeface="TT Firs Neue Bold"/>
                <a:cs typeface="TT Firs Neue Bold"/>
                <a:sym typeface="TT Firs Neue Bold"/>
              </a:rPr>
              <a:t>You’ve reached the end of Grade 1</a:t>
            </a:r>
          </a:p>
        </p:txBody>
      </p:sp>
      <p:sp>
        <p:nvSpPr>
          <p:cNvPr name="TextBox 11" id="11"/>
          <p:cNvSpPr txBox="true"/>
          <p:nvPr/>
        </p:nvSpPr>
        <p:spPr>
          <a:xfrm rot="0">
            <a:off x="6615563" y="4752525"/>
            <a:ext cx="9804738" cy="1409700"/>
          </a:xfrm>
          <a:prstGeom prst="rect">
            <a:avLst/>
          </a:prstGeom>
        </p:spPr>
        <p:txBody>
          <a:bodyPr anchor="t" rtlCol="false" tIns="0" lIns="0" bIns="0" rIns="0">
            <a:spAutoFit/>
          </a:bodyPr>
          <a:lstStyle/>
          <a:p>
            <a:pPr algn="ctr">
              <a:lnSpc>
                <a:spcPts val="2840"/>
              </a:lnSpc>
            </a:pPr>
            <a:r>
              <a:rPr lang="en-US" sz="2367">
                <a:solidFill>
                  <a:srgbClr val="0B0A0A"/>
                </a:solidFill>
                <a:latin typeface="TT Firs Neue"/>
                <a:ea typeface="TT Firs Neue"/>
                <a:cs typeface="TT Firs Neue"/>
                <a:sym typeface="TT Firs Neue"/>
              </a:rPr>
              <a:t>You now have the option of taking the exam and earning a certificate (refer to the next slide) or you can purchase the Grade 2 workbooks from Amazon. My intention is to extend these slides to cover </a:t>
            </a:r>
          </a:p>
          <a:p>
            <a:pPr algn="ctr" marL="0" indent="0" lvl="0">
              <a:lnSpc>
                <a:spcPts val="2840"/>
              </a:lnSpc>
            </a:pPr>
            <a:r>
              <a:rPr lang="en-US" sz="2367">
                <a:solidFill>
                  <a:srgbClr val="0B0A0A"/>
                </a:solidFill>
                <a:latin typeface="TT Firs Neue"/>
                <a:ea typeface="TT Firs Neue"/>
                <a:cs typeface="TT Firs Neue"/>
                <a:sym typeface="TT Firs Neue"/>
              </a:rPr>
              <a:t>Grade 2 in due course.</a:t>
            </a:r>
          </a:p>
        </p:txBody>
      </p:sp>
    </p:spTree>
  </p:cSld>
  <p:clrMapOvr>
    <a:masterClrMapping/>
  </p:clrMapOvr>
</p:sld>
</file>

<file path=ppt/slides/slide69.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3090991" y="-2280157"/>
            <a:ext cx="6617714" cy="6617714"/>
          </a:xfrm>
          <a:custGeom>
            <a:avLst/>
            <a:gdLst/>
            <a:ahLst/>
            <a:cxnLst/>
            <a:rect r="r" b="b" t="t" l="l"/>
            <a:pathLst>
              <a:path h="6617714" w="6617714">
                <a:moveTo>
                  <a:pt x="0" y="0"/>
                </a:moveTo>
                <a:lnTo>
                  <a:pt x="6617713" y="0"/>
                </a:lnTo>
                <a:lnTo>
                  <a:pt x="6617713"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741642" y="2752440"/>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1040254" y="1260226"/>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339907" y="8728760"/>
            <a:ext cx="19894422" cy="3975384"/>
            <a:chOff x="0" y="0"/>
            <a:chExt cx="5239683" cy="1047015"/>
          </a:xfrm>
        </p:grpSpPr>
        <p:sp>
          <p:nvSpPr>
            <p:cNvPr name="Freeform 8" id="8"/>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9" id="9"/>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8338485" y="-204924"/>
            <a:ext cx="9159660" cy="10696849"/>
            <a:chOff x="0" y="0"/>
            <a:chExt cx="1033760" cy="1207247"/>
          </a:xfrm>
        </p:grpSpPr>
        <p:sp>
          <p:nvSpPr>
            <p:cNvPr name="Freeform 11" id="11"/>
            <p:cNvSpPr/>
            <p:nvPr/>
          </p:nvSpPr>
          <p:spPr>
            <a:xfrm flipH="false" flipV="false" rot="0">
              <a:off x="0" y="0"/>
              <a:ext cx="1033760" cy="1207247"/>
            </a:xfrm>
            <a:custGeom>
              <a:avLst/>
              <a:gdLst/>
              <a:ahLst/>
              <a:cxnLst/>
              <a:rect r="r" b="b" t="t" l="l"/>
              <a:pathLst>
                <a:path h="1207247" w="1033760">
                  <a:moveTo>
                    <a:pt x="830560" y="0"/>
                  </a:moveTo>
                  <a:lnTo>
                    <a:pt x="0" y="0"/>
                  </a:lnTo>
                  <a:lnTo>
                    <a:pt x="203200" y="1207247"/>
                  </a:lnTo>
                  <a:lnTo>
                    <a:pt x="1033760" y="1207247"/>
                  </a:lnTo>
                  <a:lnTo>
                    <a:pt x="830560" y="0"/>
                  </a:lnTo>
                  <a:close/>
                </a:path>
              </a:pathLst>
            </a:custGeom>
            <a:blipFill>
              <a:blip r:embed="rId4"/>
              <a:stretch>
                <a:fillRect l="0" t="-2939" r="0" b="-2939"/>
              </a:stretch>
            </a:blipFill>
          </p:spPr>
        </p:sp>
      </p:grpSp>
      <p:sp>
        <p:nvSpPr>
          <p:cNvPr name="Freeform 12" id="12"/>
          <p:cNvSpPr/>
          <p:nvPr/>
        </p:nvSpPr>
        <p:spPr>
          <a:xfrm flipH="false" flipV="false" rot="516275">
            <a:off x="9992349" y="-5348676"/>
            <a:ext cx="4996485" cy="13454955"/>
          </a:xfrm>
          <a:custGeom>
            <a:avLst/>
            <a:gdLst/>
            <a:ahLst/>
            <a:cxnLst/>
            <a:rect r="r" b="b" t="t" l="l"/>
            <a:pathLst>
              <a:path h="13454955" w="4996485">
                <a:moveTo>
                  <a:pt x="0" y="0"/>
                </a:moveTo>
                <a:lnTo>
                  <a:pt x="4996485" y="0"/>
                </a:lnTo>
                <a:lnTo>
                  <a:pt x="4996485" y="13454955"/>
                </a:lnTo>
                <a:lnTo>
                  <a:pt x="0" y="13454955"/>
                </a:lnTo>
                <a:lnTo>
                  <a:pt x="0" y="0"/>
                </a:lnTo>
                <a:close/>
              </a:path>
            </a:pathLst>
          </a:custGeom>
          <a:blipFill>
            <a:blip r:embed="rId5"/>
            <a:stretch>
              <a:fillRect l="0" t="0" r="0" b="0"/>
            </a:stretch>
          </a:blipFill>
        </p:spPr>
      </p:sp>
      <p:sp>
        <p:nvSpPr>
          <p:cNvPr name="Freeform 13" id="13"/>
          <p:cNvSpPr/>
          <p:nvPr/>
        </p:nvSpPr>
        <p:spPr>
          <a:xfrm flipH="false" flipV="false" rot="0">
            <a:off x="840408" y="5945205"/>
            <a:ext cx="7015430" cy="3180531"/>
          </a:xfrm>
          <a:custGeom>
            <a:avLst/>
            <a:gdLst/>
            <a:ahLst/>
            <a:cxnLst/>
            <a:rect r="r" b="b" t="t" l="l"/>
            <a:pathLst>
              <a:path h="3180531" w="7015430">
                <a:moveTo>
                  <a:pt x="0" y="0"/>
                </a:moveTo>
                <a:lnTo>
                  <a:pt x="7015431" y="0"/>
                </a:lnTo>
                <a:lnTo>
                  <a:pt x="7015431" y="3180531"/>
                </a:lnTo>
                <a:lnTo>
                  <a:pt x="0" y="3180531"/>
                </a:lnTo>
                <a:lnTo>
                  <a:pt x="0" y="0"/>
                </a:lnTo>
                <a:close/>
              </a:path>
            </a:pathLst>
          </a:custGeom>
          <a:blipFill>
            <a:blip r:embed="rId6"/>
            <a:stretch>
              <a:fillRect l="-24573" t="-34690" r="-29371" b="-43580"/>
            </a:stretch>
          </a:blipFill>
        </p:spPr>
      </p:sp>
      <p:sp>
        <p:nvSpPr>
          <p:cNvPr name="TextBox 14" id="14"/>
          <p:cNvSpPr txBox="true"/>
          <p:nvPr/>
        </p:nvSpPr>
        <p:spPr>
          <a:xfrm rot="0">
            <a:off x="882083" y="1865965"/>
            <a:ext cx="7357466" cy="3793490"/>
          </a:xfrm>
          <a:prstGeom prst="rect">
            <a:avLst/>
          </a:prstGeom>
        </p:spPr>
        <p:txBody>
          <a:bodyPr anchor="t" rtlCol="false" tIns="0" lIns="0" bIns="0" rIns="0">
            <a:spAutoFit/>
          </a:bodyPr>
          <a:lstStyle/>
          <a:p>
            <a:pPr algn="l" marL="0" indent="0" lvl="0">
              <a:lnSpc>
                <a:spcPts val="3010"/>
              </a:lnSpc>
            </a:pPr>
            <a:r>
              <a:rPr lang="en-US" sz="2150">
                <a:solidFill>
                  <a:srgbClr val="000000"/>
                </a:solidFill>
                <a:latin typeface="TT Firs Neue"/>
                <a:ea typeface="TT Firs Neue"/>
                <a:cs typeface="TT Firs Neue"/>
                <a:sym typeface="TT Firs Neue"/>
              </a:rPr>
              <a:t>This course covers all topics in the:</a:t>
            </a:r>
          </a:p>
          <a:p>
            <a:pPr algn="l" marL="0" indent="0" lvl="0">
              <a:lnSpc>
                <a:spcPts val="3010"/>
              </a:lnSpc>
            </a:pPr>
            <a:r>
              <a:rPr lang="en-US" b="true" sz="2150" i="true">
                <a:solidFill>
                  <a:srgbClr val="000000"/>
                </a:solidFill>
                <a:latin typeface="TT Firs Neue Bold Italics"/>
                <a:ea typeface="TT Firs Neue Bold Italics"/>
                <a:cs typeface="TT Firs Neue Bold Italics"/>
                <a:sym typeface="TT Firs Neue Bold Italics"/>
              </a:rPr>
              <a:t>Australian Music Examination Board (AMEB) </a:t>
            </a:r>
          </a:p>
          <a:p>
            <a:pPr algn="l" marL="0" indent="0" lvl="0">
              <a:lnSpc>
                <a:spcPts val="3010"/>
              </a:lnSpc>
            </a:pPr>
            <a:r>
              <a:rPr lang="en-US" b="true" sz="2150" i="true">
                <a:solidFill>
                  <a:srgbClr val="000000"/>
                </a:solidFill>
                <a:latin typeface="TT Firs Neue Bold Italics"/>
                <a:ea typeface="TT Firs Neue Bold Italics"/>
                <a:cs typeface="TT Firs Neue Bold Italics"/>
                <a:sym typeface="TT Firs Neue Bold Italics"/>
              </a:rPr>
              <a:t>Theory of Music Grade 1 </a:t>
            </a:r>
          </a:p>
          <a:p>
            <a:pPr algn="l" marL="0" indent="0" lvl="0">
              <a:lnSpc>
                <a:spcPts val="3010"/>
              </a:lnSpc>
            </a:pPr>
          </a:p>
          <a:p>
            <a:pPr algn="l" marL="0" indent="0" lvl="0">
              <a:lnSpc>
                <a:spcPts val="3010"/>
              </a:lnSpc>
            </a:pPr>
            <a:r>
              <a:rPr lang="en-US" sz="2150">
                <a:solidFill>
                  <a:srgbClr val="000000"/>
                </a:solidFill>
                <a:latin typeface="TT Firs Neue"/>
                <a:ea typeface="TT Firs Neue"/>
                <a:cs typeface="TT Firs Neue"/>
                <a:sym typeface="TT Firs Neue"/>
              </a:rPr>
              <a:t>If you wish, you may take this exam online. The exam fee is paid directly to AMEB, who mark the exam and issue your certificate (65% pass mark).</a:t>
            </a:r>
          </a:p>
          <a:p>
            <a:pPr algn="l" marL="0" indent="0" lvl="0">
              <a:lnSpc>
                <a:spcPts val="3010"/>
              </a:lnSpc>
            </a:pPr>
          </a:p>
          <a:p>
            <a:pPr algn="l" marL="0" indent="0" lvl="0">
              <a:lnSpc>
                <a:spcPts val="3010"/>
              </a:lnSpc>
            </a:pPr>
            <a:r>
              <a:rPr lang="en-US" sz="2150">
                <a:solidFill>
                  <a:srgbClr val="000000"/>
                </a:solidFill>
                <a:latin typeface="TT Firs Neue"/>
                <a:ea typeface="TT Firs Neue"/>
                <a:cs typeface="TT Firs Neue"/>
                <a:sym typeface="TT Firs Neue"/>
              </a:rPr>
              <a:t>You can take as many online practice exams as you like before taking the actual test.</a:t>
            </a:r>
          </a:p>
        </p:txBody>
      </p:sp>
      <p:sp>
        <p:nvSpPr>
          <p:cNvPr name="TextBox 15" id="15"/>
          <p:cNvSpPr txBox="true"/>
          <p:nvPr/>
        </p:nvSpPr>
        <p:spPr>
          <a:xfrm rot="0">
            <a:off x="882083" y="1262640"/>
            <a:ext cx="4966066" cy="333375"/>
          </a:xfrm>
          <a:prstGeom prst="rect">
            <a:avLst/>
          </a:prstGeom>
        </p:spPr>
        <p:txBody>
          <a:bodyPr anchor="t" rtlCol="false" tIns="0" lIns="0" bIns="0" rIns="0">
            <a:spAutoFit/>
          </a:bodyPr>
          <a:lstStyle/>
          <a:p>
            <a:pPr algn="l" marL="0" indent="0" lvl="0">
              <a:lnSpc>
                <a:spcPts val="2697"/>
              </a:lnSpc>
            </a:pPr>
            <a:r>
              <a:rPr lang="en-US" b="true" sz="2247">
                <a:solidFill>
                  <a:srgbClr val="0B0A0A"/>
                </a:solidFill>
                <a:latin typeface="TT Firs Neue Bold"/>
                <a:ea typeface="TT Firs Neue Bold"/>
                <a:cs typeface="TT Firs Neue Bold"/>
                <a:sym typeface="TT Firs Neue Bold"/>
              </a:rPr>
              <a:t>(optional)</a:t>
            </a:r>
          </a:p>
        </p:txBody>
      </p:sp>
      <p:sp>
        <p:nvSpPr>
          <p:cNvPr name="TextBox 16" id="16"/>
          <p:cNvSpPr txBox="true"/>
          <p:nvPr/>
        </p:nvSpPr>
        <p:spPr>
          <a:xfrm rot="0">
            <a:off x="882083" y="9611511"/>
            <a:ext cx="10636450" cy="400050"/>
          </a:xfrm>
          <a:prstGeom prst="rect">
            <a:avLst/>
          </a:prstGeom>
        </p:spPr>
        <p:txBody>
          <a:bodyPr anchor="t" rtlCol="false" tIns="0" lIns="0" bIns="0" rIns="0">
            <a:spAutoFit/>
          </a:bodyPr>
          <a:lstStyle/>
          <a:p>
            <a:pPr algn="l" marL="0" indent="0" lvl="0">
              <a:lnSpc>
                <a:spcPts val="3177"/>
              </a:lnSpc>
            </a:pPr>
            <a:r>
              <a:rPr lang="en-US" sz="2647">
                <a:solidFill>
                  <a:srgbClr val="0B0A0A"/>
                </a:solidFill>
                <a:latin typeface="TT Firs Neue"/>
                <a:ea typeface="TT Firs Neue"/>
                <a:cs typeface="TT Firs Neue"/>
                <a:sym typeface="TT Firs Neue"/>
              </a:rPr>
              <a:t>https://www.ameb.edu.au/exams/music/music-theory</a:t>
            </a:r>
          </a:p>
        </p:txBody>
      </p:sp>
      <p:sp>
        <p:nvSpPr>
          <p:cNvPr name="TextBox 17" id="17"/>
          <p:cNvSpPr txBox="true"/>
          <p:nvPr/>
        </p:nvSpPr>
        <p:spPr>
          <a:xfrm rot="0">
            <a:off x="802085" y="304967"/>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Exam Qualification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236703" y="116782"/>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66417" y="-1530489"/>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803211" y="644511"/>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241059" y="8570621"/>
            <a:ext cx="19894422" cy="3975384"/>
            <a:chOff x="0" y="0"/>
            <a:chExt cx="5239683" cy="1047015"/>
          </a:xfrm>
        </p:grpSpPr>
        <p:sp>
          <p:nvSpPr>
            <p:cNvPr name="Freeform 8" id="8"/>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9" id="9"/>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60552" y="5181600"/>
            <a:ext cx="14899520" cy="3644321"/>
            <a:chOff x="0" y="0"/>
            <a:chExt cx="19866027" cy="4859094"/>
          </a:xfrm>
        </p:grpSpPr>
        <p:sp>
          <p:nvSpPr>
            <p:cNvPr name="Freeform 11" id="11"/>
            <p:cNvSpPr/>
            <p:nvPr/>
          </p:nvSpPr>
          <p:spPr>
            <a:xfrm flipH="false" flipV="false" rot="0">
              <a:off x="0" y="0"/>
              <a:ext cx="14122953" cy="4859094"/>
            </a:xfrm>
            <a:custGeom>
              <a:avLst/>
              <a:gdLst/>
              <a:ahLst/>
              <a:cxnLst/>
              <a:rect r="r" b="b" t="t" l="l"/>
              <a:pathLst>
                <a:path h="4859094" w="14122953">
                  <a:moveTo>
                    <a:pt x="0" y="0"/>
                  </a:moveTo>
                  <a:lnTo>
                    <a:pt x="14122953" y="0"/>
                  </a:lnTo>
                  <a:lnTo>
                    <a:pt x="14122953" y="4859094"/>
                  </a:lnTo>
                  <a:lnTo>
                    <a:pt x="0" y="4859094"/>
                  </a:lnTo>
                  <a:lnTo>
                    <a:pt x="0" y="0"/>
                  </a:lnTo>
                  <a:close/>
                </a:path>
              </a:pathLst>
            </a:custGeom>
            <a:blipFill>
              <a:blip r:embed="rId4"/>
              <a:stretch>
                <a:fillRect l="-210" t="0" r="0" b="0"/>
              </a:stretch>
            </a:blipFill>
          </p:spPr>
        </p:sp>
        <p:sp>
          <p:nvSpPr>
            <p:cNvPr name="Freeform 12" id="12"/>
            <p:cNvSpPr/>
            <p:nvPr/>
          </p:nvSpPr>
          <p:spPr>
            <a:xfrm flipH="false" flipV="false" rot="0">
              <a:off x="13219224" y="0"/>
              <a:ext cx="6633001" cy="4859094"/>
            </a:xfrm>
            <a:custGeom>
              <a:avLst/>
              <a:gdLst/>
              <a:ahLst/>
              <a:cxnLst/>
              <a:rect r="r" b="b" t="t" l="l"/>
              <a:pathLst>
                <a:path h="4859094" w="6633001">
                  <a:moveTo>
                    <a:pt x="0" y="0"/>
                  </a:moveTo>
                  <a:lnTo>
                    <a:pt x="6633001" y="0"/>
                  </a:lnTo>
                  <a:lnTo>
                    <a:pt x="6633001" y="4859094"/>
                  </a:lnTo>
                  <a:lnTo>
                    <a:pt x="0" y="4859094"/>
                  </a:lnTo>
                  <a:lnTo>
                    <a:pt x="0" y="0"/>
                  </a:lnTo>
                  <a:close/>
                </a:path>
              </a:pathLst>
            </a:custGeom>
            <a:blipFill>
              <a:blip r:embed="rId4"/>
              <a:stretch>
                <a:fillRect l="0" t="0" r="-113367" b="0"/>
              </a:stretch>
            </a:blipFill>
          </p:spPr>
        </p:sp>
        <p:grpSp>
          <p:nvGrpSpPr>
            <p:cNvPr name="Group 13" id="13"/>
            <p:cNvGrpSpPr/>
            <p:nvPr/>
          </p:nvGrpSpPr>
          <p:grpSpPr>
            <a:xfrm rot="0">
              <a:off x="0" y="0"/>
              <a:ext cx="6602179" cy="4859094"/>
              <a:chOff x="0" y="0"/>
              <a:chExt cx="1304134" cy="959821"/>
            </a:xfrm>
          </p:grpSpPr>
          <p:sp>
            <p:nvSpPr>
              <p:cNvPr name="Freeform 14" id="14"/>
              <p:cNvSpPr/>
              <p:nvPr/>
            </p:nvSpPr>
            <p:spPr>
              <a:xfrm flipH="false" flipV="false" rot="0">
                <a:off x="0" y="0"/>
                <a:ext cx="1304134" cy="959821"/>
              </a:xfrm>
              <a:custGeom>
                <a:avLst/>
                <a:gdLst/>
                <a:ahLst/>
                <a:cxnLst/>
                <a:rect r="r" b="b" t="t" l="l"/>
                <a:pathLst>
                  <a:path h="959821" w="1304134">
                    <a:moveTo>
                      <a:pt x="0" y="0"/>
                    </a:moveTo>
                    <a:lnTo>
                      <a:pt x="1304134" y="0"/>
                    </a:lnTo>
                    <a:lnTo>
                      <a:pt x="1304134" y="959821"/>
                    </a:lnTo>
                    <a:lnTo>
                      <a:pt x="0" y="959821"/>
                    </a:lnTo>
                    <a:close/>
                  </a:path>
                </a:pathLst>
              </a:custGeom>
              <a:solidFill>
                <a:srgbClr val="5170FF">
                  <a:alpha val="49804"/>
                </a:srgbClr>
              </a:solidFill>
            </p:spPr>
          </p:sp>
          <p:sp>
            <p:nvSpPr>
              <p:cNvPr name="TextBox 15" id="15"/>
              <p:cNvSpPr txBox="true"/>
              <p:nvPr/>
            </p:nvSpPr>
            <p:spPr>
              <a:xfrm>
                <a:off x="0" y="-38100"/>
                <a:ext cx="1304134" cy="997921"/>
              </a:xfrm>
              <a:prstGeom prst="rect">
                <a:avLst/>
              </a:prstGeom>
            </p:spPr>
            <p:txBody>
              <a:bodyPr anchor="ctr" rtlCol="false" tIns="50800" lIns="50800" bIns="50800" rIns="50800"/>
              <a:lstStyle/>
              <a:p>
                <a:pPr algn="ctr">
                  <a:lnSpc>
                    <a:spcPts val="3030"/>
                  </a:lnSpc>
                </a:pPr>
              </a:p>
            </p:txBody>
          </p:sp>
        </p:grpSp>
        <p:grpSp>
          <p:nvGrpSpPr>
            <p:cNvPr name="Group 16" id="16"/>
            <p:cNvGrpSpPr/>
            <p:nvPr/>
          </p:nvGrpSpPr>
          <p:grpSpPr>
            <a:xfrm rot="0">
              <a:off x="13133687" y="0"/>
              <a:ext cx="6732340" cy="4859094"/>
              <a:chOff x="0" y="0"/>
              <a:chExt cx="1329845" cy="959821"/>
            </a:xfrm>
          </p:grpSpPr>
          <p:sp>
            <p:nvSpPr>
              <p:cNvPr name="Freeform 17" id="17"/>
              <p:cNvSpPr/>
              <p:nvPr/>
            </p:nvSpPr>
            <p:spPr>
              <a:xfrm flipH="false" flipV="false" rot="0">
                <a:off x="0" y="0"/>
                <a:ext cx="1329845" cy="959821"/>
              </a:xfrm>
              <a:custGeom>
                <a:avLst/>
                <a:gdLst/>
                <a:ahLst/>
                <a:cxnLst/>
                <a:rect r="r" b="b" t="t" l="l"/>
                <a:pathLst>
                  <a:path h="959821" w="1329845">
                    <a:moveTo>
                      <a:pt x="0" y="0"/>
                    </a:moveTo>
                    <a:lnTo>
                      <a:pt x="1329845" y="0"/>
                    </a:lnTo>
                    <a:lnTo>
                      <a:pt x="1329845" y="959821"/>
                    </a:lnTo>
                    <a:lnTo>
                      <a:pt x="0" y="959821"/>
                    </a:lnTo>
                    <a:close/>
                  </a:path>
                </a:pathLst>
              </a:custGeom>
              <a:solidFill>
                <a:srgbClr val="7ED957">
                  <a:alpha val="49804"/>
                </a:srgbClr>
              </a:solidFill>
            </p:spPr>
          </p:sp>
          <p:sp>
            <p:nvSpPr>
              <p:cNvPr name="TextBox 18" id="18"/>
              <p:cNvSpPr txBox="true"/>
              <p:nvPr/>
            </p:nvSpPr>
            <p:spPr>
              <a:xfrm>
                <a:off x="0" y="-38100"/>
                <a:ext cx="1329845" cy="997921"/>
              </a:xfrm>
              <a:prstGeom prst="rect">
                <a:avLst/>
              </a:prstGeom>
            </p:spPr>
            <p:txBody>
              <a:bodyPr anchor="ctr" rtlCol="false" tIns="50800" lIns="50800" bIns="50800" rIns="50800"/>
              <a:lstStyle/>
              <a:p>
                <a:pPr algn="ctr">
                  <a:lnSpc>
                    <a:spcPts val="3030"/>
                  </a:lnSpc>
                </a:pPr>
              </a:p>
            </p:txBody>
          </p:sp>
        </p:grpSp>
      </p:grpSp>
      <p:sp>
        <p:nvSpPr>
          <p:cNvPr name="TextBox 19" id="19"/>
          <p:cNvSpPr txBox="true"/>
          <p:nvPr/>
        </p:nvSpPr>
        <p:spPr>
          <a:xfrm rot="0">
            <a:off x="802085" y="2613153"/>
            <a:ext cx="16457215" cy="2083062"/>
          </a:xfrm>
          <a:prstGeom prst="rect">
            <a:avLst/>
          </a:prstGeom>
        </p:spPr>
        <p:txBody>
          <a:bodyPr anchor="t" rtlCol="false" tIns="0" lIns="0" bIns="0" rIns="0">
            <a:spAutoFit/>
          </a:bodyPr>
          <a:lstStyle/>
          <a:p>
            <a:pPr algn="l" marL="0" indent="0" lvl="0">
              <a:lnSpc>
                <a:spcPts val="3310"/>
              </a:lnSpc>
            </a:pPr>
            <a:r>
              <a:rPr lang="en-US" sz="2364">
                <a:solidFill>
                  <a:srgbClr val="000000"/>
                </a:solidFill>
                <a:latin typeface="TT Firs Neue"/>
                <a:ea typeface="TT Firs Neue"/>
                <a:cs typeface="TT Firs Neue"/>
                <a:sym typeface="TT Firs Neue"/>
              </a:rPr>
              <a:t>Notes are given letter names: </a:t>
            </a:r>
            <a:r>
              <a:rPr lang="en-US" b="true" sz="2364">
                <a:solidFill>
                  <a:srgbClr val="000000"/>
                </a:solidFill>
                <a:latin typeface="TT Firs Neue Bold"/>
                <a:ea typeface="TT Firs Neue Bold"/>
                <a:cs typeface="TT Firs Neue Bold"/>
                <a:sym typeface="TT Firs Neue Bold"/>
              </a:rPr>
              <a:t>A, B, C, D, E, F </a:t>
            </a:r>
            <a:r>
              <a:rPr lang="en-US" sz="2364">
                <a:solidFill>
                  <a:srgbClr val="000000"/>
                </a:solidFill>
                <a:latin typeface="TT Firs Neue"/>
                <a:ea typeface="TT Firs Neue"/>
                <a:cs typeface="TT Firs Neue"/>
                <a:sym typeface="TT Firs Neue"/>
              </a:rPr>
              <a:t>and </a:t>
            </a:r>
            <a:r>
              <a:rPr lang="en-US" b="true" sz="2364">
                <a:solidFill>
                  <a:srgbClr val="000000"/>
                </a:solidFill>
                <a:latin typeface="TT Firs Neue Bold"/>
                <a:ea typeface="TT Firs Neue Bold"/>
                <a:cs typeface="TT Firs Neue Bold"/>
                <a:sym typeface="TT Firs Neue Bold"/>
              </a:rPr>
              <a:t>G</a:t>
            </a:r>
            <a:r>
              <a:rPr lang="en-US" sz="2364">
                <a:solidFill>
                  <a:srgbClr val="000000"/>
                </a:solidFill>
                <a:latin typeface="TT Firs Neue"/>
                <a:ea typeface="TT Firs Neue"/>
                <a:cs typeface="TT Firs Neue"/>
                <a:sym typeface="TT Firs Neue"/>
              </a:rPr>
              <a:t>. On a keyboard, these are the white notes.</a:t>
            </a:r>
          </a:p>
          <a:p>
            <a:pPr algn="l" marL="0" indent="0" lvl="0">
              <a:lnSpc>
                <a:spcPts val="3310"/>
              </a:lnSpc>
            </a:pPr>
          </a:p>
          <a:p>
            <a:pPr algn="l" marL="0" indent="0" lvl="0">
              <a:lnSpc>
                <a:spcPts val="3310"/>
              </a:lnSpc>
            </a:pPr>
            <a:r>
              <a:rPr lang="en-US" sz="2364">
                <a:solidFill>
                  <a:srgbClr val="000000"/>
                </a:solidFill>
                <a:latin typeface="TT Firs Neue"/>
                <a:ea typeface="TT Firs Neue"/>
                <a:cs typeface="TT Firs Neue"/>
                <a:sym typeface="TT Firs Neue"/>
              </a:rPr>
              <a:t>These 7 white notes are repeated many times on a keyboard. Instead of starting at A, the pattern actually starts at C and then moves to the right D, E, F, G and loops around to A, B again (to finish the 7 notes). Below you can see this pattern repeated three times. Each repetition has been shaded a different colour to make this easier to see:</a:t>
            </a:r>
          </a:p>
        </p:txBody>
      </p:sp>
      <p:sp>
        <p:nvSpPr>
          <p:cNvPr name="TextBox 20" id="20"/>
          <p:cNvSpPr txBox="true"/>
          <p:nvPr/>
        </p:nvSpPr>
        <p:spPr>
          <a:xfrm rot="0">
            <a:off x="802085" y="609473"/>
            <a:ext cx="14951389" cy="1058424"/>
          </a:xfrm>
          <a:prstGeom prst="rect">
            <a:avLst/>
          </a:prstGeom>
        </p:spPr>
        <p:txBody>
          <a:bodyPr anchor="t" rtlCol="false" tIns="0" lIns="0" bIns="0" rIns="0">
            <a:spAutoFit/>
          </a:bodyPr>
          <a:lstStyle/>
          <a:p>
            <a:pPr algn="l" marL="0" indent="0" lvl="0">
              <a:lnSpc>
                <a:spcPts val="6795"/>
              </a:lnSpc>
            </a:pPr>
            <a:r>
              <a:rPr lang="en-US" sz="6795" spc="-373">
                <a:solidFill>
                  <a:srgbClr val="263A99"/>
                </a:solidFill>
                <a:latin typeface="Heading Now 71-78"/>
                <a:ea typeface="Heading Now 71-78"/>
                <a:cs typeface="Heading Now 71-78"/>
                <a:sym typeface="Heading Now 71-78"/>
              </a:rPr>
              <a:t>Treble Lines and Spaces</a:t>
            </a:r>
          </a:p>
        </p:txBody>
      </p:sp>
      <p:sp>
        <p:nvSpPr>
          <p:cNvPr name="TextBox 21" id="21"/>
          <p:cNvSpPr txBox="true"/>
          <p:nvPr/>
        </p:nvSpPr>
        <p:spPr>
          <a:xfrm rot="0">
            <a:off x="1079729" y="1629291"/>
            <a:ext cx="4656108" cy="397878"/>
          </a:xfrm>
          <a:prstGeom prst="rect">
            <a:avLst/>
          </a:prstGeom>
        </p:spPr>
        <p:txBody>
          <a:bodyPr anchor="t" rtlCol="false" tIns="0" lIns="0" bIns="0" rIns="0">
            <a:spAutoFit/>
          </a:bodyPr>
          <a:lstStyle/>
          <a:p>
            <a:pPr algn="l" marL="0" indent="0" lvl="0">
              <a:lnSpc>
                <a:spcPts val="3269"/>
              </a:lnSpc>
              <a:spcBef>
                <a:spcPct val="0"/>
              </a:spcBef>
            </a:pPr>
            <a:r>
              <a:rPr lang="en-US" sz="2335">
                <a:solidFill>
                  <a:srgbClr val="0B0A0A"/>
                </a:solidFill>
                <a:latin typeface="TT Firs Neue"/>
                <a:ea typeface="TT Firs Neue"/>
                <a:cs typeface="TT Firs Neue"/>
                <a:sym typeface="TT Firs Neue"/>
              </a:rPr>
              <a:t>Lesson 3</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236703" y="116782"/>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66417" y="-1530489"/>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803211" y="644511"/>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241059" y="8570621"/>
            <a:ext cx="19894422" cy="3975384"/>
            <a:chOff x="0" y="0"/>
            <a:chExt cx="5239683" cy="1047015"/>
          </a:xfrm>
        </p:grpSpPr>
        <p:sp>
          <p:nvSpPr>
            <p:cNvPr name="Freeform 8" id="8"/>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9" id="9"/>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476476" y="2797752"/>
            <a:ext cx="14899520" cy="3644321"/>
            <a:chOff x="0" y="0"/>
            <a:chExt cx="19866027" cy="4859094"/>
          </a:xfrm>
        </p:grpSpPr>
        <p:sp>
          <p:nvSpPr>
            <p:cNvPr name="Freeform 14" id="14"/>
            <p:cNvSpPr/>
            <p:nvPr/>
          </p:nvSpPr>
          <p:spPr>
            <a:xfrm flipH="false" flipV="false" rot="0">
              <a:off x="0" y="0"/>
              <a:ext cx="14122953" cy="4859094"/>
            </a:xfrm>
            <a:custGeom>
              <a:avLst/>
              <a:gdLst/>
              <a:ahLst/>
              <a:cxnLst/>
              <a:rect r="r" b="b" t="t" l="l"/>
              <a:pathLst>
                <a:path h="4859094" w="14122953">
                  <a:moveTo>
                    <a:pt x="0" y="0"/>
                  </a:moveTo>
                  <a:lnTo>
                    <a:pt x="14122953" y="0"/>
                  </a:lnTo>
                  <a:lnTo>
                    <a:pt x="14122953" y="4859094"/>
                  </a:lnTo>
                  <a:lnTo>
                    <a:pt x="0" y="4859094"/>
                  </a:lnTo>
                  <a:lnTo>
                    <a:pt x="0" y="0"/>
                  </a:lnTo>
                  <a:close/>
                </a:path>
              </a:pathLst>
            </a:custGeom>
            <a:blipFill>
              <a:blip r:embed="rId4"/>
              <a:stretch>
                <a:fillRect l="-210" t="0" r="0" b="0"/>
              </a:stretch>
            </a:blipFill>
          </p:spPr>
        </p:sp>
        <p:sp>
          <p:nvSpPr>
            <p:cNvPr name="Freeform 15" id="15"/>
            <p:cNvSpPr/>
            <p:nvPr/>
          </p:nvSpPr>
          <p:spPr>
            <a:xfrm flipH="false" flipV="false" rot="0">
              <a:off x="13219224" y="0"/>
              <a:ext cx="6633001" cy="4859094"/>
            </a:xfrm>
            <a:custGeom>
              <a:avLst/>
              <a:gdLst/>
              <a:ahLst/>
              <a:cxnLst/>
              <a:rect r="r" b="b" t="t" l="l"/>
              <a:pathLst>
                <a:path h="4859094" w="6633001">
                  <a:moveTo>
                    <a:pt x="0" y="0"/>
                  </a:moveTo>
                  <a:lnTo>
                    <a:pt x="6633001" y="0"/>
                  </a:lnTo>
                  <a:lnTo>
                    <a:pt x="6633001" y="4859094"/>
                  </a:lnTo>
                  <a:lnTo>
                    <a:pt x="0" y="4859094"/>
                  </a:lnTo>
                  <a:lnTo>
                    <a:pt x="0" y="0"/>
                  </a:lnTo>
                  <a:close/>
                </a:path>
              </a:pathLst>
            </a:custGeom>
            <a:blipFill>
              <a:blip r:embed="rId4"/>
              <a:stretch>
                <a:fillRect l="0" t="0" r="-113367" b="0"/>
              </a:stretch>
            </a:blipFill>
          </p:spPr>
        </p:sp>
        <p:grpSp>
          <p:nvGrpSpPr>
            <p:cNvPr name="Group 16" id="16"/>
            <p:cNvGrpSpPr/>
            <p:nvPr/>
          </p:nvGrpSpPr>
          <p:grpSpPr>
            <a:xfrm rot="0">
              <a:off x="0" y="0"/>
              <a:ext cx="6602179" cy="4859094"/>
              <a:chOff x="0" y="0"/>
              <a:chExt cx="1304134" cy="959821"/>
            </a:xfrm>
          </p:grpSpPr>
          <p:sp>
            <p:nvSpPr>
              <p:cNvPr name="Freeform 17" id="17"/>
              <p:cNvSpPr/>
              <p:nvPr/>
            </p:nvSpPr>
            <p:spPr>
              <a:xfrm flipH="false" flipV="false" rot="0">
                <a:off x="0" y="0"/>
                <a:ext cx="1304134" cy="959821"/>
              </a:xfrm>
              <a:custGeom>
                <a:avLst/>
                <a:gdLst/>
                <a:ahLst/>
                <a:cxnLst/>
                <a:rect r="r" b="b" t="t" l="l"/>
                <a:pathLst>
                  <a:path h="959821" w="1304134">
                    <a:moveTo>
                      <a:pt x="0" y="0"/>
                    </a:moveTo>
                    <a:lnTo>
                      <a:pt x="1304134" y="0"/>
                    </a:lnTo>
                    <a:lnTo>
                      <a:pt x="1304134" y="959821"/>
                    </a:lnTo>
                    <a:lnTo>
                      <a:pt x="0" y="959821"/>
                    </a:lnTo>
                    <a:close/>
                  </a:path>
                </a:pathLst>
              </a:custGeom>
              <a:solidFill>
                <a:srgbClr val="5170FF">
                  <a:alpha val="49804"/>
                </a:srgbClr>
              </a:solidFill>
            </p:spPr>
          </p:sp>
          <p:sp>
            <p:nvSpPr>
              <p:cNvPr name="TextBox 18" id="18"/>
              <p:cNvSpPr txBox="true"/>
              <p:nvPr/>
            </p:nvSpPr>
            <p:spPr>
              <a:xfrm>
                <a:off x="0" y="-38100"/>
                <a:ext cx="1304134" cy="997921"/>
              </a:xfrm>
              <a:prstGeom prst="rect">
                <a:avLst/>
              </a:prstGeom>
            </p:spPr>
            <p:txBody>
              <a:bodyPr anchor="ctr" rtlCol="false" tIns="50800" lIns="50800" bIns="50800" rIns="50800"/>
              <a:lstStyle/>
              <a:p>
                <a:pPr algn="ctr">
                  <a:lnSpc>
                    <a:spcPts val="3030"/>
                  </a:lnSpc>
                </a:pPr>
              </a:p>
            </p:txBody>
          </p:sp>
        </p:grpSp>
        <p:grpSp>
          <p:nvGrpSpPr>
            <p:cNvPr name="Group 19" id="19"/>
            <p:cNvGrpSpPr/>
            <p:nvPr/>
          </p:nvGrpSpPr>
          <p:grpSpPr>
            <a:xfrm rot="0">
              <a:off x="13133687" y="0"/>
              <a:ext cx="6732340" cy="4859094"/>
              <a:chOff x="0" y="0"/>
              <a:chExt cx="1329845" cy="959821"/>
            </a:xfrm>
          </p:grpSpPr>
          <p:sp>
            <p:nvSpPr>
              <p:cNvPr name="Freeform 20" id="20"/>
              <p:cNvSpPr/>
              <p:nvPr/>
            </p:nvSpPr>
            <p:spPr>
              <a:xfrm flipH="false" flipV="false" rot="0">
                <a:off x="0" y="0"/>
                <a:ext cx="1329845" cy="959821"/>
              </a:xfrm>
              <a:custGeom>
                <a:avLst/>
                <a:gdLst/>
                <a:ahLst/>
                <a:cxnLst/>
                <a:rect r="r" b="b" t="t" l="l"/>
                <a:pathLst>
                  <a:path h="959821" w="1329845">
                    <a:moveTo>
                      <a:pt x="0" y="0"/>
                    </a:moveTo>
                    <a:lnTo>
                      <a:pt x="1329845" y="0"/>
                    </a:lnTo>
                    <a:lnTo>
                      <a:pt x="1329845" y="959821"/>
                    </a:lnTo>
                    <a:lnTo>
                      <a:pt x="0" y="959821"/>
                    </a:lnTo>
                    <a:close/>
                  </a:path>
                </a:pathLst>
              </a:custGeom>
              <a:solidFill>
                <a:srgbClr val="7ED957">
                  <a:alpha val="49804"/>
                </a:srgbClr>
              </a:solidFill>
            </p:spPr>
          </p:sp>
          <p:sp>
            <p:nvSpPr>
              <p:cNvPr name="TextBox 21" id="21"/>
              <p:cNvSpPr txBox="true"/>
              <p:nvPr/>
            </p:nvSpPr>
            <p:spPr>
              <a:xfrm>
                <a:off x="0" y="-38100"/>
                <a:ext cx="1329845" cy="997921"/>
              </a:xfrm>
              <a:prstGeom prst="rect">
                <a:avLst/>
              </a:prstGeom>
            </p:spPr>
            <p:txBody>
              <a:bodyPr anchor="ctr" rtlCol="false" tIns="50800" lIns="50800" bIns="50800" rIns="50800"/>
              <a:lstStyle/>
              <a:p>
                <a:pPr algn="ctr">
                  <a:lnSpc>
                    <a:spcPts val="3030"/>
                  </a:lnSpc>
                </a:pPr>
              </a:p>
            </p:txBody>
          </p:sp>
        </p:grpSp>
      </p:grpSp>
      <p:sp>
        <p:nvSpPr>
          <p:cNvPr name="AutoShape 22" id="22"/>
          <p:cNvSpPr/>
          <p:nvPr/>
        </p:nvSpPr>
        <p:spPr>
          <a:xfrm flipV="true">
            <a:off x="6786402" y="6211199"/>
            <a:ext cx="11072" cy="598440"/>
          </a:xfrm>
          <a:prstGeom prst="line">
            <a:avLst/>
          </a:prstGeom>
          <a:ln cap="flat" w="114300">
            <a:solidFill>
              <a:srgbClr val="263A99"/>
            </a:solidFill>
            <a:prstDash val="solid"/>
            <a:headEnd type="none" len="sm" w="sm"/>
            <a:tailEnd type="triangle" len="med" w="lg"/>
          </a:ln>
        </p:spPr>
      </p:sp>
      <p:grpSp>
        <p:nvGrpSpPr>
          <p:cNvPr name="Group 23" id="23"/>
          <p:cNvGrpSpPr/>
          <p:nvPr/>
        </p:nvGrpSpPr>
        <p:grpSpPr>
          <a:xfrm rot="0">
            <a:off x="6454404" y="7310799"/>
            <a:ext cx="9921592" cy="523516"/>
            <a:chOff x="0" y="0"/>
            <a:chExt cx="2613094" cy="137881"/>
          </a:xfrm>
        </p:grpSpPr>
        <p:sp>
          <p:nvSpPr>
            <p:cNvPr name="Freeform 24" id="24"/>
            <p:cNvSpPr/>
            <p:nvPr/>
          </p:nvSpPr>
          <p:spPr>
            <a:xfrm flipH="false" flipV="false" rot="0">
              <a:off x="0" y="0"/>
              <a:ext cx="2613094" cy="137881"/>
            </a:xfrm>
            <a:custGeom>
              <a:avLst/>
              <a:gdLst/>
              <a:ahLst/>
              <a:cxnLst/>
              <a:rect r="r" b="b" t="t" l="l"/>
              <a:pathLst>
                <a:path h="137881" w="2613094">
                  <a:moveTo>
                    <a:pt x="0" y="0"/>
                  </a:moveTo>
                  <a:lnTo>
                    <a:pt x="2613094" y="0"/>
                  </a:lnTo>
                  <a:lnTo>
                    <a:pt x="2613094" y="137881"/>
                  </a:lnTo>
                  <a:lnTo>
                    <a:pt x="0" y="137881"/>
                  </a:lnTo>
                  <a:close/>
                </a:path>
              </a:pathLst>
            </a:custGeom>
            <a:solidFill>
              <a:srgbClr val="D9D9D9"/>
            </a:solidFill>
          </p:spPr>
        </p:sp>
        <p:sp>
          <p:nvSpPr>
            <p:cNvPr name="TextBox 25" id="25"/>
            <p:cNvSpPr txBox="true"/>
            <p:nvPr/>
          </p:nvSpPr>
          <p:spPr>
            <a:xfrm>
              <a:off x="0" y="-47625"/>
              <a:ext cx="2613094" cy="185506"/>
            </a:xfrm>
            <a:prstGeom prst="rect">
              <a:avLst/>
            </a:prstGeom>
          </p:spPr>
          <p:txBody>
            <a:bodyPr anchor="ctr" rtlCol="false" tIns="50800" lIns="50800" bIns="50800" rIns="50800"/>
            <a:lstStyle/>
            <a:p>
              <a:pPr algn="l">
                <a:lnSpc>
                  <a:spcPts val="3219"/>
                </a:lnSpc>
              </a:pPr>
              <a:r>
                <a:rPr lang="en-US" sz="2299" b="true">
                  <a:solidFill>
                    <a:srgbClr val="FF3131"/>
                  </a:solidFill>
                  <a:latin typeface="Canva Sans Bold"/>
                  <a:ea typeface="Canva Sans Bold"/>
                  <a:cs typeface="Canva Sans Bold"/>
                  <a:sym typeface="Canva Sans Bold"/>
                </a:rPr>
                <a:t>Treble</a:t>
              </a:r>
              <a:r>
                <a:rPr lang="en-US" sz="2299" b="true">
                  <a:solidFill>
                    <a:srgbClr val="000000"/>
                  </a:solidFill>
                  <a:latin typeface="Canva Sans Bold"/>
                  <a:ea typeface="Canva Sans Bold"/>
                  <a:cs typeface="Canva Sans Bold"/>
                  <a:sym typeface="Canva Sans Bold"/>
                </a:rPr>
                <a:t> </a:t>
              </a:r>
              <a:r>
                <a:rPr lang="en-US" sz="2299">
                  <a:solidFill>
                    <a:srgbClr val="000000"/>
                  </a:solidFill>
                  <a:latin typeface="Canva Sans"/>
                  <a:ea typeface="Canva Sans"/>
                  <a:cs typeface="Canva Sans"/>
                  <a:sym typeface="Canva Sans"/>
                </a:rPr>
                <a:t>notes</a:t>
              </a:r>
            </a:p>
          </p:txBody>
        </p:sp>
      </p:grpSp>
      <p:sp>
        <p:nvSpPr>
          <p:cNvPr name="TextBox 26" id="26"/>
          <p:cNvSpPr txBox="true"/>
          <p:nvPr/>
        </p:nvSpPr>
        <p:spPr>
          <a:xfrm rot="0">
            <a:off x="1333158" y="1848489"/>
            <a:ext cx="2198212" cy="825762"/>
          </a:xfrm>
          <a:prstGeom prst="rect">
            <a:avLst/>
          </a:prstGeom>
        </p:spPr>
        <p:txBody>
          <a:bodyPr anchor="t" rtlCol="false" tIns="0" lIns="0" bIns="0" rIns="0">
            <a:spAutoFit/>
          </a:bodyPr>
          <a:lstStyle/>
          <a:p>
            <a:pPr algn="ctr">
              <a:lnSpc>
                <a:spcPts val="3310"/>
              </a:lnSpc>
            </a:pPr>
            <a:r>
              <a:rPr lang="en-US" sz="2364" b="true">
                <a:solidFill>
                  <a:srgbClr val="000000"/>
                </a:solidFill>
                <a:latin typeface="TT Firs Neue Bold"/>
                <a:ea typeface="TT Firs Neue Bold"/>
                <a:cs typeface="TT Firs Neue Bold"/>
                <a:sym typeface="TT Firs Neue Bold"/>
              </a:rPr>
              <a:t>Group of</a:t>
            </a:r>
          </a:p>
          <a:p>
            <a:pPr algn="ctr" marL="0" indent="0" lvl="0">
              <a:lnSpc>
                <a:spcPts val="3310"/>
              </a:lnSpc>
            </a:pPr>
            <a:r>
              <a:rPr lang="en-US" b="true" sz="2364">
                <a:solidFill>
                  <a:srgbClr val="000000"/>
                </a:solidFill>
                <a:latin typeface="TT Firs Neue Bold"/>
                <a:ea typeface="TT Firs Neue Bold"/>
                <a:cs typeface="TT Firs Neue Bold"/>
                <a:sym typeface="TT Firs Neue Bold"/>
              </a:rPr>
              <a:t>2 black keys</a:t>
            </a:r>
          </a:p>
        </p:txBody>
      </p:sp>
      <p:sp>
        <p:nvSpPr>
          <p:cNvPr name="TextBox 27" id="27"/>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1-8</a:t>
            </a:r>
          </a:p>
        </p:txBody>
      </p:sp>
      <p:sp>
        <p:nvSpPr>
          <p:cNvPr name="TextBox 28" id="28"/>
          <p:cNvSpPr txBox="true"/>
          <p:nvPr/>
        </p:nvSpPr>
        <p:spPr>
          <a:xfrm rot="0">
            <a:off x="3826422" y="1848489"/>
            <a:ext cx="2198212" cy="825762"/>
          </a:xfrm>
          <a:prstGeom prst="rect">
            <a:avLst/>
          </a:prstGeom>
        </p:spPr>
        <p:txBody>
          <a:bodyPr anchor="t" rtlCol="false" tIns="0" lIns="0" bIns="0" rIns="0">
            <a:spAutoFit/>
          </a:bodyPr>
          <a:lstStyle/>
          <a:p>
            <a:pPr algn="ctr">
              <a:lnSpc>
                <a:spcPts val="3310"/>
              </a:lnSpc>
            </a:pPr>
            <a:r>
              <a:rPr lang="en-US" sz="2364" b="true">
                <a:solidFill>
                  <a:srgbClr val="000000"/>
                </a:solidFill>
                <a:latin typeface="TT Firs Neue Bold"/>
                <a:ea typeface="TT Firs Neue Bold"/>
                <a:cs typeface="TT Firs Neue Bold"/>
                <a:sym typeface="TT Firs Neue Bold"/>
              </a:rPr>
              <a:t>Group of</a:t>
            </a:r>
          </a:p>
          <a:p>
            <a:pPr algn="ctr" marL="0" indent="0" lvl="0">
              <a:lnSpc>
                <a:spcPts val="3310"/>
              </a:lnSpc>
            </a:pPr>
            <a:r>
              <a:rPr lang="en-US" b="true" sz="2364">
                <a:solidFill>
                  <a:srgbClr val="000000"/>
                </a:solidFill>
                <a:latin typeface="TT Firs Neue Bold"/>
                <a:ea typeface="TT Firs Neue Bold"/>
                <a:cs typeface="TT Firs Neue Bold"/>
                <a:sym typeface="TT Firs Neue Bold"/>
              </a:rPr>
              <a:t>3 black keys</a:t>
            </a:r>
          </a:p>
        </p:txBody>
      </p:sp>
      <p:sp>
        <p:nvSpPr>
          <p:cNvPr name="TextBox 29" id="29"/>
          <p:cNvSpPr txBox="true"/>
          <p:nvPr/>
        </p:nvSpPr>
        <p:spPr>
          <a:xfrm rot="0">
            <a:off x="9443036" y="7874335"/>
            <a:ext cx="8243186" cy="673997"/>
          </a:xfrm>
          <a:prstGeom prst="rect">
            <a:avLst/>
          </a:prstGeom>
        </p:spPr>
        <p:txBody>
          <a:bodyPr anchor="t" rtlCol="false" tIns="0" lIns="0" bIns="0" rIns="0">
            <a:spAutoFit/>
          </a:bodyPr>
          <a:lstStyle/>
          <a:p>
            <a:pPr algn="l">
              <a:lnSpc>
                <a:spcPts val="2750"/>
              </a:lnSpc>
            </a:pPr>
            <a:r>
              <a:rPr lang="en-US" sz="1964">
                <a:solidFill>
                  <a:srgbClr val="000000"/>
                </a:solidFill>
                <a:latin typeface="TT Firs Neue"/>
                <a:ea typeface="TT Firs Neue"/>
                <a:cs typeface="TT Firs Neue"/>
                <a:sym typeface="TT Firs Neue"/>
              </a:rPr>
              <a:t>As we move </a:t>
            </a:r>
            <a:r>
              <a:rPr lang="en-US" sz="1964" b="true">
                <a:solidFill>
                  <a:srgbClr val="000000"/>
                </a:solidFill>
                <a:latin typeface="TT Firs Neue Bold"/>
                <a:ea typeface="TT Firs Neue Bold"/>
                <a:cs typeface="TT Firs Neue Bold"/>
                <a:sym typeface="TT Firs Neue Bold"/>
              </a:rPr>
              <a:t>up </a:t>
            </a:r>
            <a:r>
              <a:rPr lang="en-US" sz="1964">
                <a:solidFill>
                  <a:srgbClr val="000000"/>
                </a:solidFill>
                <a:latin typeface="TT Firs Neue"/>
                <a:ea typeface="TT Firs Neue"/>
                <a:cs typeface="TT Firs Neue"/>
                <a:sym typeface="TT Firs Neue"/>
              </a:rPr>
              <a:t>the keyboard, to the </a:t>
            </a:r>
            <a:r>
              <a:rPr lang="en-US" sz="1964" b="true">
                <a:solidFill>
                  <a:srgbClr val="000000"/>
                </a:solidFill>
                <a:latin typeface="TT Firs Neue Bold"/>
                <a:ea typeface="TT Firs Neue Bold"/>
                <a:cs typeface="TT Firs Neue Bold"/>
                <a:sym typeface="TT Firs Neue Bold"/>
              </a:rPr>
              <a:t>right </a:t>
            </a:r>
            <a:r>
              <a:rPr lang="en-US" sz="1964">
                <a:solidFill>
                  <a:srgbClr val="000000"/>
                </a:solidFill>
                <a:latin typeface="TT Firs Neue"/>
                <a:ea typeface="TT Firs Neue"/>
                <a:cs typeface="TT Firs Neue"/>
                <a:sym typeface="TT Firs Neue"/>
              </a:rPr>
              <a:t>of Middle C, the sounds become </a:t>
            </a:r>
            <a:r>
              <a:rPr lang="en-US" sz="1964" b="true">
                <a:solidFill>
                  <a:srgbClr val="000000"/>
                </a:solidFill>
                <a:latin typeface="TT Firs Neue Bold"/>
                <a:ea typeface="TT Firs Neue Bold"/>
                <a:cs typeface="TT Firs Neue Bold"/>
                <a:sym typeface="TT Firs Neue Bold"/>
              </a:rPr>
              <a:t>higher</a:t>
            </a:r>
            <a:r>
              <a:rPr lang="en-US" sz="1964">
                <a:solidFill>
                  <a:srgbClr val="000000"/>
                </a:solidFill>
                <a:latin typeface="TT Firs Neue"/>
                <a:ea typeface="TT Firs Neue"/>
                <a:cs typeface="TT Firs Neue"/>
                <a:sym typeface="TT Firs Neue"/>
              </a:rPr>
              <a:t>. These are the </a:t>
            </a:r>
            <a:r>
              <a:rPr lang="en-US" sz="1964" b="true">
                <a:solidFill>
                  <a:srgbClr val="000000"/>
                </a:solidFill>
                <a:latin typeface="TT Firs Neue Bold"/>
                <a:ea typeface="TT Firs Neue Bold"/>
                <a:cs typeface="TT Firs Neue Bold"/>
                <a:sym typeface="TT Firs Neue Bold"/>
              </a:rPr>
              <a:t>Treble </a:t>
            </a:r>
            <a:r>
              <a:rPr lang="en-US" sz="1964">
                <a:solidFill>
                  <a:srgbClr val="000000"/>
                </a:solidFill>
                <a:latin typeface="TT Firs Neue"/>
                <a:ea typeface="TT Firs Neue"/>
                <a:cs typeface="TT Firs Neue"/>
                <a:sym typeface="TT Firs Neue"/>
              </a:rPr>
              <a:t>notes.</a:t>
            </a:r>
          </a:p>
        </p:txBody>
      </p:sp>
      <p:sp>
        <p:nvSpPr>
          <p:cNvPr name="TextBox 30" id="30"/>
          <p:cNvSpPr txBox="true"/>
          <p:nvPr/>
        </p:nvSpPr>
        <p:spPr>
          <a:xfrm rot="0">
            <a:off x="6597907" y="361580"/>
            <a:ext cx="10772260" cy="2083062"/>
          </a:xfrm>
          <a:prstGeom prst="rect">
            <a:avLst/>
          </a:prstGeom>
        </p:spPr>
        <p:txBody>
          <a:bodyPr anchor="t" rtlCol="false" tIns="0" lIns="0" bIns="0" rIns="0">
            <a:spAutoFit/>
          </a:bodyPr>
          <a:lstStyle/>
          <a:p>
            <a:pPr algn="l">
              <a:lnSpc>
                <a:spcPts val="3310"/>
              </a:lnSpc>
            </a:pPr>
            <a:r>
              <a:rPr lang="en-US" sz="2364">
                <a:solidFill>
                  <a:srgbClr val="000000"/>
                </a:solidFill>
                <a:latin typeface="TT Firs Neue"/>
                <a:ea typeface="TT Firs Neue"/>
                <a:cs typeface="TT Firs Neue"/>
                <a:sym typeface="TT Firs Neue"/>
              </a:rPr>
              <a:t>The black keys are grouped in two’s and three’s in an alternating pattern and we use this to find the white note that we are looking for:</a:t>
            </a:r>
          </a:p>
          <a:p>
            <a:pPr algn="l" marL="510532" indent="-255266" lvl="1">
              <a:lnSpc>
                <a:spcPts val="3310"/>
              </a:lnSpc>
              <a:buFont typeface="Arial"/>
              <a:buChar char="•"/>
            </a:pPr>
            <a:r>
              <a:rPr lang="en-US" sz="2364">
                <a:solidFill>
                  <a:srgbClr val="000000"/>
                </a:solidFill>
                <a:latin typeface="TT Firs Neue"/>
                <a:ea typeface="TT Firs Neue"/>
                <a:cs typeface="TT Firs Neue"/>
                <a:sym typeface="TT Firs Neue"/>
              </a:rPr>
              <a:t>C is always just to the left of the group of two black keys.</a:t>
            </a:r>
          </a:p>
          <a:p>
            <a:pPr algn="l" marL="510532" indent="-255266" lvl="1">
              <a:lnSpc>
                <a:spcPts val="3310"/>
              </a:lnSpc>
              <a:buFont typeface="Arial"/>
              <a:buChar char="•"/>
            </a:pPr>
            <a:r>
              <a:rPr lang="en-US" sz="2364">
                <a:solidFill>
                  <a:srgbClr val="000000"/>
                </a:solidFill>
                <a:latin typeface="TT Firs Neue"/>
                <a:ea typeface="TT Firs Neue"/>
                <a:cs typeface="TT Firs Neue"/>
                <a:sym typeface="TT Firs Neue"/>
              </a:rPr>
              <a:t>D is always between the two black keys.</a:t>
            </a:r>
          </a:p>
          <a:p>
            <a:pPr algn="l" marL="510532" indent="-255266" lvl="1">
              <a:lnSpc>
                <a:spcPts val="3310"/>
              </a:lnSpc>
              <a:buFont typeface="Arial"/>
              <a:buChar char="•"/>
            </a:pPr>
            <a:r>
              <a:rPr lang="en-US" sz="2364">
                <a:solidFill>
                  <a:srgbClr val="000000"/>
                </a:solidFill>
                <a:latin typeface="TT Firs Neue"/>
                <a:ea typeface="TT Firs Neue"/>
                <a:cs typeface="TT Firs Neue"/>
                <a:sym typeface="TT Firs Neue"/>
              </a:rPr>
              <a:t>E is always to the right of the two black keys, etc.</a:t>
            </a:r>
          </a:p>
        </p:txBody>
      </p:sp>
      <p:sp>
        <p:nvSpPr>
          <p:cNvPr name="TextBox 31" id="31"/>
          <p:cNvSpPr txBox="true"/>
          <p:nvPr/>
        </p:nvSpPr>
        <p:spPr>
          <a:xfrm rot="0">
            <a:off x="5692832" y="6763070"/>
            <a:ext cx="2198212" cy="406662"/>
          </a:xfrm>
          <a:prstGeom prst="rect">
            <a:avLst/>
          </a:prstGeom>
        </p:spPr>
        <p:txBody>
          <a:bodyPr anchor="t" rtlCol="false" tIns="0" lIns="0" bIns="0" rIns="0">
            <a:spAutoFit/>
          </a:bodyPr>
          <a:lstStyle/>
          <a:p>
            <a:pPr algn="ctr" marL="0" indent="0" lvl="0">
              <a:lnSpc>
                <a:spcPts val="3310"/>
              </a:lnSpc>
            </a:pPr>
            <a:r>
              <a:rPr lang="en-US" b="true" sz="2364">
                <a:solidFill>
                  <a:srgbClr val="000000"/>
                </a:solidFill>
                <a:latin typeface="TT Firs Neue Bold"/>
                <a:ea typeface="TT Firs Neue Bold"/>
                <a:cs typeface="TT Firs Neue Bold"/>
                <a:sym typeface="TT Firs Neue Bold"/>
              </a:rPr>
              <a:t>Middle C</a:t>
            </a:r>
          </a:p>
        </p:txBody>
      </p:sp>
      <p:sp>
        <p:nvSpPr>
          <p:cNvPr name="AutoShape 32" id="32"/>
          <p:cNvSpPr/>
          <p:nvPr/>
        </p:nvSpPr>
        <p:spPr>
          <a:xfrm flipV="true">
            <a:off x="8447630" y="7553833"/>
            <a:ext cx="7798583" cy="37448"/>
          </a:xfrm>
          <a:prstGeom prst="line">
            <a:avLst/>
          </a:prstGeom>
          <a:ln cap="flat" w="114300">
            <a:solidFill>
              <a:srgbClr val="FF3131"/>
            </a:solidFill>
            <a:prstDash val="solid"/>
            <a:headEnd type="none" len="sm" w="sm"/>
            <a:tailEnd type="triangle" len="med" w="lg"/>
          </a:ln>
        </p:spPr>
      </p:sp>
      <p:sp>
        <p:nvSpPr>
          <p:cNvPr name="TextBox 33" id="33"/>
          <p:cNvSpPr txBox="true"/>
          <p:nvPr/>
        </p:nvSpPr>
        <p:spPr>
          <a:xfrm rot="0">
            <a:off x="7604905" y="6782120"/>
            <a:ext cx="10281489" cy="338082"/>
          </a:xfrm>
          <a:prstGeom prst="rect">
            <a:avLst/>
          </a:prstGeom>
        </p:spPr>
        <p:txBody>
          <a:bodyPr anchor="t" rtlCol="false" tIns="0" lIns="0" bIns="0" rIns="0">
            <a:spAutoFit/>
          </a:bodyPr>
          <a:lstStyle/>
          <a:p>
            <a:pPr algn="l">
              <a:lnSpc>
                <a:spcPts val="2890"/>
              </a:lnSpc>
            </a:pPr>
            <a:r>
              <a:rPr lang="en-US" sz="2064">
                <a:solidFill>
                  <a:srgbClr val="000000"/>
                </a:solidFill>
                <a:latin typeface="TT Firs Neue"/>
                <a:ea typeface="TT Firs Neue"/>
                <a:cs typeface="TT Firs Neue"/>
                <a:sym typeface="TT Firs Neue"/>
              </a:rPr>
              <a:t>(the C nearest to the middle of the keyboard)</a:t>
            </a:r>
          </a:p>
        </p:txBody>
      </p:sp>
      <p:grpSp>
        <p:nvGrpSpPr>
          <p:cNvPr name="Group 34" id="34"/>
          <p:cNvGrpSpPr/>
          <p:nvPr/>
        </p:nvGrpSpPr>
        <p:grpSpPr>
          <a:xfrm rot="0">
            <a:off x="1493609" y="8024815"/>
            <a:ext cx="5624487" cy="523516"/>
            <a:chOff x="0" y="0"/>
            <a:chExt cx="1481346" cy="137881"/>
          </a:xfrm>
        </p:grpSpPr>
        <p:sp>
          <p:nvSpPr>
            <p:cNvPr name="Freeform 35" id="35"/>
            <p:cNvSpPr/>
            <p:nvPr/>
          </p:nvSpPr>
          <p:spPr>
            <a:xfrm flipH="false" flipV="false" rot="0">
              <a:off x="0" y="0"/>
              <a:ext cx="1481346" cy="137881"/>
            </a:xfrm>
            <a:custGeom>
              <a:avLst/>
              <a:gdLst/>
              <a:ahLst/>
              <a:cxnLst/>
              <a:rect r="r" b="b" t="t" l="l"/>
              <a:pathLst>
                <a:path h="137881" w="1481346">
                  <a:moveTo>
                    <a:pt x="0" y="0"/>
                  </a:moveTo>
                  <a:lnTo>
                    <a:pt x="1481346" y="0"/>
                  </a:lnTo>
                  <a:lnTo>
                    <a:pt x="1481346" y="137881"/>
                  </a:lnTo>
                  <a:lnTo>
                    <a:pt x="0" y="137881"/>
                  </a:lnTo>
                  <a:close/>
                </a:path>
              </a:pathLst>
            </a:custGeom>
            <a:solidFill>
              <a:srgbClr val="BEBDBE"/>
            </a:solidFill>
          </p:spPr>
        </p:sp>
        <p:sp>
          <p:nvSpPr>
            <p:cNvPr name="TextBox 36" id="36"/>
            <p:cNvSpPr txBox="true"/>
            <p:nvPr/>
          </p:nvSpPr>
          <p:spPr>
            <a:xfrm>
              <a:off x="0" y="-47625"/>
              <a:ext cx="1481346" cy="185506"/>
            </a:xfrm>
            <a:prstGeom prst="rect">
              <a:avLst/>
            </a:prstGeom>
          </p:spPr>
          <p:txBody>
            <a:bodyPr anchor="ctr" rtlCol="false" tIns="50800" lIns="50800" bIns="50800" rIns="50800"/>
            <a:lstStyle/>
            <a:p>
              <a:pPr algn="r">
                <a:lnSpc>
                  <a:spcPts val="3219"/>
                </a:lnSpc>
              </a:pPr>
              <a:r>
                <a:rPr lang="en-US" b="true" sz="2299">
                  <a:solidFill>
                    <a:srgbClr val="FFDE59"/>
                  </a:solidFill>
                  <a:latin typeface="Canva Sans Bold"/>
                  <a:ea typeface="Canva Sans Bold"/>
                  <a:cs typeface="Canva Sans Bold"/>
                  <a:sym typeface="Canva Sans Bold"/>
                </a:rPr>
                <a:t>Bass</a:t>
              </a:r>
              <a:r>
                <a:rPr lang="en-US" b="true" sz="2299">
                  <a:solidFill>
                    <a:srgbClr val="000000"/>
                  </a:solidFill>
                  <a:latin typeface="Canva Sans Bold"/>
                  <a:ea typeface="Canva Sans Bold"/>
                  <a:cs typeface="Canva Sans Bold"/>
                  <a:sym typeface="Canva Sans Bold"/>
                </a:rPr>
                <a:t> </a:t>
              </a:r>
              <a:r>
                <a:rPr lang="en-US" sz="2299">
                  <a:solidFill>
                    <a:srgbClr val="000000"/>
                  </a:solidFill>
                  <a:latin typeface="Canva Sans"/>
                  <a:ea typeface="Canva Sans"/>
                  <a:cs typeface="Canva Sans"/>
                  <a:sym typeface="Canva Sans"/>
                </a:rPr>
                <a:t>notes</a:t>
              </a:r>
            </a:p>
          </p:txBody>
        </p:sp>
      </p:grpSp>
      <p:sp>
        <p:nvSpPr>
          <p:cNvPr name="TextBox 37" id="37"/>
          <p:cNvSpPr txBox="true"/>
          <p:nvPr/>
        </p:nvSpPr>
        <p:spPr>
          <a:xfrm rot="0">
            <a:off x="162861" y="8653107"/>
            <a:ext cx="6435045" cy="673997"/>
          </a:xfrm>
          <a:prstGeom prst="rect">
            <a:avLst/>
          </a:prstGeom>
        </p:spPr>
        <p:txBody>
          <a:bodyPr anchor="t" rtlCol="false" tIns="0" lIns="0" bIns="0" rIns="0">
            <a:spAutoFit/>
          </a:bodyPr>
          <a:lstStyle/>
          <a:p>
            <a:pPr algn="l">
              <a:lnSpc>
                <a:spcPts val="2750"/>
              </a:lnSpc>
            </a:pPr>
            <a:r>
              <a:rPr lang="en-US" sz="1964">
                <a:solidFill>
                  <a:srgbClr val="000000"/>
                </a:solidFill>
                <a:latin typeface="TT Firs Neue"/>
                <a:ea typeface="TT Firs Neue"/>
                <a:cs typeface="TT Firs Neue"/>
                <a:sym typeface="TT Firs Neue"/>
              </a:rPr>
              <a:t>Moving </a:t>
            </a:r>
            <a:r>
              <a:rPr lang="en-US" sz="1964" b="true">
                <a:solidFill>
                  <a:srgbClr val="000000"/>
                </a:solidFill>
                <a:latin typeface="TT Firs Neue Bold"/>
                <a:ea typeface="TT Firs Neue Bold"/>
                <a:cs typeface="TT Firs Neue Bold"/>
                <a:sym typeface="TT Firs Neue Bold"/>
              </a:rPr>
              <a:t>down</a:t>
            </a:r>
            <a:r>
              <a:rPr lang="en-US" sz="1964">
                <a:solidFill>
                  <a:srgbClr val="000000"/>
                </a:solidFill>
                <a:latin typeface="TT Firs Neue"/>
                <a:ea typeface="TT Firs Neue"/>
                <a:cs typeface="TT Firs Neue"/>
                <a:sym typeface="TT Firs Neue"/>
              </a:rPr>
              <a:t> the keyboard, to the </a:t>
            </a:r>
            <a:r>
              <a:rPr lang="en-US" sz="1964" b="true">
                <a:solidFill>
                  <a:srgbClr val="000000"/>
                </a:solidFill>
                <a:latin typeface="TT Firs Neue Bold"/>
                <a:ea typeface="TT Firs Neue Bold"/>
                <a:cs typeface="TT Firs Neue Bold"/>
                <a:sym typeface="TT Firs Neue Bold"/>
              </a:rPr>
              <a:t>left </a:t>
            </a:r>
            <a:r>
              <a:rPr lang="en-US" sz="1964">
                <a:solidFill>
                  <a:srgbClr val="000000"/>
                </a:solidFill>
                <a:latin typeface="TT Firs Neue"/>
                <a:ea typeface="TT Firs Neue"/>
                <a:cs typeface="TT Firs Neue"/>
                <a:sym typeface="TT Firs Neue"/>
              </a:rPr>
              <a:t>of Middle C, the sounds become </a:t>
            </a:r>
            <a:r>
              <a:rPr lang="en-US" sz="1964" b="true">
                <a:solidFill>
                  <a:srgbClr val="000000"/>
                </a:solidFill>
                <a:latin typeface="TT Firs Neue Bold"/>
                <a:ea typeface="TT Firs Neue Bold"/>
                <a:cs typeface="TT Firs Neue Bold"/>
                <a:sym typeface="TT Firs Neue Bold"/>
              </a:rPr>
              <a:t>lower</a:t>
            </a:r>
            <a:r>
              <a:rPr lang="en-US" sz="1964">
                <a:solidFill>
                  <a:srgbClr val="000000"/>
                </a:solidFill>
                <a:latin typeface="TT Firs Neue"/>
                <a:ea typeface="TT Firs Neue"/>
                <a:cs typeface="TT Firs Neue"/>
                <a:sym typeface="TT Firs Neue"/>
              </a:rPr>
              <a:t>. These are the </a:t>
            </a:r>
            <a:r>
              <a:rPr lang="en-US" sz="1964" b="true">
                <a:solidFill>
                  <a:srgbClr val="000000"/>
                </a:solidFill>
                <a:latin typeface="TT Firs Neue Bold"/>
                <a:ea typeface="TT Firs Neue Bold"/>
                <a:cs typeface="TT Firs Neue Bold"/>
                <a:sym typeface="TT Firs Neue Bold"/>
              </a:rPr>
              <a:t>Bass </a:t>
            </a:r>
            <a:r>
              <a:rPr lang="en-US" sz="1964">
                <a:solidFill>
                  <a:srgbClr val="000000"/>
                </a:solidFill>
                <a:latin typeface="TT Firs Neue"/>
                <a:ea typeface="TT Firs Neue"/>
                <a:cs typeface="TT Firs Neue"/>
                <a:sym typeface="TT Firs Neue"/>
              </a:rPr>
              <a:t>notes.</a:t>
            </a:r>
          </a:p>
        </p:txBody>
      </p:sp>
      <p:sp>
        <p:nvSpPr>
          <p:cNvPr name="AutoShape 38" id="38"/>
          <p:cNvSpPr/>
          <p:nvPr/>
        </p:nvSpPr>
        <p:spPr>
          <a:xfrm flipH="true">
            <a:off x="1493609" y="8284346"/>
            <a:ext cx="3919571" cy="2228"/>
          </a:xfrm>
          <a:prstGeom prst="line">
            <a:avLst/>
          </a:prstGeom>
          <a:ln cap="flat" w="114300">
            <a:solidFill>
              <a:srgbClr val="FFDE59"/>
            </a:solidFill>
            <a:prstDash val="solid"/>
            <a:headEnd type="none" len="sm" w="sm"/>
            <a:tailEnd type="triangle" len="med" w="lg"/>
          </a:ln>
        </p:spPr>
      </p:sp>
      <p:sp>
        <p:nvSpPr>
          <p:cNvPr name="TextBox 39" id="39"/>
          <p:cNvSpPr txBox="true"/>
          <p:nvPr/>
        </p:nvSpPr>
        <p:spPr>
          <a:xfrm rot="0">
            <a:off x="3826422" y="9631904"/>
            <a:ext cx="6937398" cy="406662"/>
          </a:xfrm>
          <a:prstGeom prst="rect">
            <a:avLst/>
          </a:prstGeom>
        </p:spPr>
        <p:txBody>
          <a:bodyPr anchor="t" rtlCol="false" tIns="0" lIns="0" bIns="0" rIns="0">
            <a:spAutoFit/>
          </a:bodyPr>
          <a:lstStyle/>
          <a:p>
            <a:pPr algn="l">
              <a:lnSpc>
                <a:spcPts val="3310"/>
              </a:lnSpc>
            </a:pPr>
            <a:r>
              <a:rPr lang="en-US" sz="2364">
                <a:solidFill>
                  <a:srgbClr val="000000"/>
                </a:solidFill>
                <a:latin typeface="TT Firs Neue"/>
                <a:ea typeface="TT Firs Neue"/>
                <a:cs typeface="TT Firs Neue"/>
                <a:sym typeface="TT Firs Neue"/>
              </a:rPr>
              <a:t>Middle C may be a Bass note or a Treble note.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0EBE5"/>
        </a:solidFill>
      </p:bgPr>
    </p:bg>
    <p:spTree>
      <p:nvGrpSpPr>
        <p:cNvPr id="1" name=""/>
        <p:cNvGrpSpPr/>
        <p:nvPr/>
      </p:nvGrpSpPr>
      <p:grpSpPr>
        <a:xfrm>
          <a:off x="0" y="0"/>
          <a:ext cx="0" cy="0"/>
          <a:chOff x="0" y="0"/>
          <a:chExt cx="0" cy="0"/>
        </a:xfrm>
      </p:grpSpPr>
      <p:sp>
        <p:nvSpPr>
          <p:cNvPr name="Freeform 2" id="2"/>
          <p:cNvSpPr/>
          <p:nvPr/>
        </p:nvSpPr>
        <p:spPr>
          <a:xfrm flipH="false" flipV="false" rot="0">
            <a:off x="14236703" y="116782"/>
            <a:ext cx="6617714" cy="6617714"/>
          </a:xfrm>
          <a:custGeom>
            <a:avLst/>
            <a:gdLst/>
            <a:ahLst/>
            <a:cxnLst/>
            <a:rect r="r" b="b" t="t" l="l"/>
            <a:pathLst>
              <a:path h="6617714" w="6617714">
                <a:moveTo>
                  <a:pt x="0" y="0"/>
                </a:moveTo>
                <a:lnTo>
                  <a:pt x="6617714" y="0"/>
                </a:lnTo>
                <a:lnTo>
                  <a:pt x="6617714" y="6617713"/>
                </a:lnTo>
                <a:lnTo>
                  <a:pt x="0" y="6617713"/>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66417" y="-1530489"/>
            <a:ext cx="6617714" cy="6617714"/>
          </a:xfrm>
          <a:custGeom>
            <a:avLst/>
            <a:gdLst/>
            <a:ahLst/>
            <a:cxnLst/>
            <a:rect r="r" b="b" t="t" l="l"/>
            <a:pathLst>
              <a:path h="6617714" w="6617714">
                <a:moveTo>
                  <a:pt x="0" y="0"/>
                </a:moveTo>
                <a:lnTo>
                  <a:pt x="6617714" y="0"/>
                </a:lnTo>
                <a:lnTo>
                  <a:pt x="6617714" y="6617714"/>
                </a:lnTo>
                <a:lnTo>
                  <a:pt x="0" y="6617714"/>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650711">
            <a:off x="-803211" y="644511"/>
            <a:ext cx="19894422" cy="3975384"/>
            <a:chOff x="0" y="0"/>
            <a:chExt cx="5239683" cy="1047015"/>
          </a:xfrm>
        </p:grpSpPr>
        <p:sp>
          <p:nvSpPr>
            <p:cNvPr name="Freeform 5" id="5"/>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6" id="6"/>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7" id="7"/>
          <p:cNvGrpSpPr/>
          <p:nvPr/>
        </p:nvGrpSpPr>
        <p:grpSpPr>
          <a:xfrm rot="-650711">
            <a:off x="-241059" y="8570621"/>
            <a:ext cx="19894422" cy="3975384"/>
            <a:chOff x="0" y="0"/>
            <a:chExt cx="5239683" cy="1047015"/>
          </a:xfrm>
        </p:grpSpPr>
        <p:sp>
          <p:nvSpPr>
            <p:cNvPr name="Freeform 8" id="8"/>
            <p:cNvSpPr/>
            <p:nvPr/>
          </p:nvSpPr>
          <p:spPr>
            <a:xfrm flipH="false" flipV="false" rot="0">
              <a:off x="0" y="0"/>
              <a:ext cx="5239683" cy="1047015"/>
            </a:xfrm>
            <a:custGeom>
              <a:avLst/>
              <a:gdLst/>
              <a:ahLst/>
              <a:cxnLst/>
              <a:rect r="r" b="b" t="t" l="l"/>
              <a:pathLst>
                <a:path h="1047015" w="5239683">
                  <a:moveTo>
                    <a:pt x="0" y="0"/>
                  </a:moveTo>
                  <a:lnTo>
                    <a:pt x="5239683" y="0"/>
                  </a:lnTo>
                  <a:lnTo>
                    <a:pt x="5239683" y="1047015"/>
                  </a:lnTo>
                  <a:lnTo>
                    <a:pt x="0" y="1047015"/>
                  </a:lnTo>
                  <a:close/>
                </a:path>
              </a:pathLst>
            </a:custGeom>
            <a:solidFill>
              <a:srgbClr val="E9E2D7"/>
            </a:solidFill>
          </p:spPr>
        </p:sp>
        <p:sp>
          <p:nvSpPr>
            <p:cNvPr name="TextBox 9" id="9"/>
            <p:cNvSpPr txBox="true"/>
            <p:nvPr/>
          </p:nvSpPr>
          <p:spPr>
            <a:xfrm>
              <a:off x="0" y="-38100"/>
              <a:ext cx="5239683" cy="1085115"/>
            </a:xfrm>
            <a:prstGeom prst="rect">
              <a:avLst/>
            </a:prstGeom>
          </p:spPr>
          <p:txBody>
            <a:bodyPr anchor="ctr" rtlCol="false" tIns="50800" lIns="50800" bIns="50800" rIns="50800"/>
            <a:lstStyle/>
            <a:p>
              <a:pPr algn="ctr" marL="0" indent="0" lvl="0">
                <a:lnSpc>
                  <a:spcPts val="2659"/>
                </a:lnSpc>
              </a:pPr>
            </a:p>
          </p:txBody>
        </p:sp>
      </p:grpSp>
      <p:grpSp>
        <p:nvGrpSpPr>
          <p:cNvPr name="Group 10" id="10"/>
          <p:cNvGrpSpPr/>
          <p:nvPr/>
        </p:nvGrpSpPr>
        <p:grpSpPr>
          <a:xfrm rot="0">
            <a:off x="14963036" y="9446219"/>
            <a:ext cx="3324964" cy="840781"/>
            <a:chOff x="0" y="0"/>
            <a:chExt cx="875711" cy="221440"/>
          </a:xfrm>
        </p:grpSpPr>
        <p:sp>
          <p:nvSpPr>
            <p:cNvPr name="Freeform 11" id="11"/>
            <p:cNvSpPr/>
            <p:nvPr/>
          </p:nvSpPr>
          <p:spPr>
            <a:xfrm flipH="false" flipV="false" rot="0">
              <a:off x="0" y="0"/>
              <a:ext cx="875711" cy="221440"/>
            </a:xfrm>
            <a:custGeom>
              <a:avLst/>
              <a:gdLst/>
              <a:ahLst/>
              <a:cxnLst/>
              <a:rect r="r" b="b" t="t" l="l"/>
              <a:pathLst>
                <a:path h="221440" w="875711">
                  <a:moveTo>
                    <a:pt x="0" y="0"/>
                  </a:moveTo>
                  <a:lnTo>
                    <a:pt x="875711" y="0"/>
                  </a:lnTo>
                  <a:lnTo>
                    <a:pt x="875711" y="221440"/>
                  </a:lnTo>
                  <a:lnTo>
                    <a:pt x="0" y="221440"/>
                  </a:lnTo>
                  <a:close/>
                </a:path>
              </a:pathLst>
            </a:custGeom>
            <a:solidFill>
              <a:srgbClr val="FFF3C2"/>
            </a:solidFill>
          </p:spPr>
        </p:sp>
        <p:sp>
          <p:nvSpPr>
            <p:cNvPr name="TextBox 12" id="12"/>
            <p:cNvSpPr txBox="true"/>
            <p:nvPr/>
          </p:nvSpPr>
          <p:spPr>
            <a:xfrm>
              <a:off x="0" y="-38100"/>
              <a:ext cx="875711" cy="25954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5010034" y="2352379"/>
            <a:ext cx="3716899" cy="2615595"/>
          </a:xfrm>
          <a:custGeom>
            <a:avLst/>
            <a:gdLst/>
            <a:ahLst/>
            <a:cxnLst/>
            <a:rect r="r" b="b" t="t" l="l"/>
            <a:pathLst>
              <a:path h="2615595" w="3716899">
                <a:moveTo>
                  <a:pt x="0" y="0"/>
                </a:moveTo>
                <a:lnTo>
                  <a:pt x="3716899" y="0"/>
                </a:lnTo>
                <a:lnTo>
                  <a:pt x="3716899" y="2615596"/>
                </a:lnTo>
                <a:lnTo>
                  <a:pt x="0" y="2615596"/>
                </a:lnTo>
                <a:lnTo>
                  <a:pt x="0" y="0"/>
                </a:lnTo>
                <a:close/>
              </a:path>
            </a:pathLst>
          </a:custGeom>
          <a:blipFill>
            <a:blip r:embed="rId4"/>
            <a:stretch>
              <a:fillRect l="0" t="0" r="0" b="0"/>
            </a:stretch>
          </a:blipFill>
        </p:spPr>
      </p:sp>
      <p:grpSp>
        <p:nvGrpSpPr>
          <p:cNvPr name="Group 14" id="14"/>
          <p:cNvGrpSpPr/>
          <p:nvPr/>
        </p:nvGrpSpPr>
        <p:grpSpPr>
          <a:xfrm rot="0">
            <a:off x="3526689" y="6734495"/>
            <a:ext cx="11234623" cy="2890110"/>
            <a:chOff x="0" y="0"/>
            <a:chExt cx="14979497" cy="3853480"/>
          </a:xfrm>
        </p:grpSpPr>
        <p:sp>
          <p:nvSpPr>
            <p:cNvPr name="Freeform 15" id="15"/>
            <p:cNvSpPr/>
            <p:nvPr/>
          </p:nvSpPr>
          <p:spPr>
            <a:xfrm flipH="false" flipV="false" rot="0">
              <a:off x="0" y="0"/>
              <a:ext cx="14979497" cy="3853480"/>
            </a:xfrm>
            <a:custGeom>
              <a:avLst/>
              <a:gdLst/>
              <a:ahLst/>
              <a:cxnLst/>
              <a:rect r="r" b="b" t="t" l="l"/>
              <a:pathLst>
                <a:path h="3853480" w="14979497">
                  <a:moveTo>
                    <a:pt x="0" y="0"/>
                  </a:moveTo>
                  <a:lnTo>
                    <a:pt x="14979497" y="0"/>
                  </a:lnTo>
                  <a:lnTo>
                    <a:pt x="14979497" y="3853480"/>
                  </a:lnTo>
                  <a:lnTo>
                    <a:pt x="0" y="3853480"/>
                  </a:lnTo>
                  <a:lnTo>
                    <a:pt x="0" y="0"/>
                  </a:lnTo>
                  <a:close/>
                </a:path>
              </a:pathLst>
            </a:custGeom>
            <a:blipFill>
              <a:blip r:embed="rId5"/>
              <a:stretch>
                <a:fillRect l="0" t="0" r="0" b="-101099"/>
              </a:stretch>
            </a:blipFill>
          </p:spPr>
        </p:sp>
        <p:grpSp>
          <p:nvGrpSpPr>
            <p:cNvPr name="Group 16" id="16"/>
            <p:cNvGrpSpPr/>
            <p:nvPr/>
          </p:nvGrpSpPr>
          <p:grpSpPr>
            <a:xfrm rot="0">
              <a:off x="1364222" y="362960"/>
              <a:ext cx="2798396" cy="653931"/>
              <a:chOff x="0" y="0"/>
              <a:chExt cx="552770" cy="129172"/>
            </a:xfrm>
          </p:grpSpPr>
          <p:sp>
            <p:nvSpPr>
              <p:cNvPr name="Freeform 17" id="17"/>
              <p:cNvSpPr/>
              <p:nvPr/>
            </p:nvSpPr>
            <p:spPr>
              <a:xfrm flipH="false" flipV="false" rot="0">
                <a:off x="0" y="0"/>
                <a:ext cx="552770" cy="129172"/>
              </a:xfrm>
              <a:custGeom>
                <a:avLst/>
                <a:gdLst/>
                <a:ahLst/>
                <a:cxnLst/>
                <a:rect r="r" b="b" t="t" l="l"/>
                <a:pathLst>
                  <a:path h="129172" w="552770">
                    <a:moveTo>
                      <a:pt x="0" y="0"/>
                    </a:moveTo>
                    <a:lnTo>
                      <a:pt x="552770" y="0"/>
                    </a:lnTo>
                    <a:lnTo>
                      <a:pt x="552770" y="129172"/>
                    </a:lnTo>
                    <a:lnTo>
                      <a:pt x="0" y="129172"/>
                    </a:lnTo>
                    <a:close/>
                  </a:path>
                </a:pathLst>
              </a:custGeom>
              <a:solidFill>
                <a:srgbClr val="FFFFFF"/>
              </a:solidFill>
            </p:spPr>
          </p:sp>
          <p:sp>
            <p:nvSpPr>
              <p:cNvPr name="TextBox 18" id="18"/>
              <p:cNvSpPr txBox="true"/>
              <p:nvPr/>
            </p:nvSpPr>
            <p:spPr>
              <a:xfrm>
                <a:off x="0" y="-38100"/>
                <a:ext cx="552770" cy="167272"/>
              </a:xfrm>
              <a:prstGeom prst="rect">
                <a:avLst/>
              </a:prstGeom>
            </p:spPr>
            <p:txBody>
              <a:bodyPr anchor="ctr" rtlCol="false" tIns="50800" lIns="50800" bIns="50800" rIns="50800"/>
              <a:lstStyle/>
              <a:p>
                <a:pPr algn="ctr">
                  <a:lnSpc>
                    <a:spcPts val="2659"/>
                  </a:lnSpc>
                </a:pPr>
              </a:p>
            </p:txBody>
          </p:sp>
        </p:grpSp>
      </p:grpSp>
      <p:sp>
        <p:nvSpPr>
          <p:cNvPr name="TextBox 19" id="19"/>
          <p:cNvSpPr txBox="true"/>
          <p:nvPr/>
        </p:nvSpPr>
        <p:spPr>
          <a:xfrm rot="0">
            <a:off x="14963036" y="9568885"/>
            <a:ext cx="3324964" cy="666750"/>
          </a:xfrm>
          <a:prstGeom prst="rect">
            <a:avLst/>
          </a:prstGeom>
        </p:spPr>
        <p:txBody>
          <a:bodyPr anchor="t" rtlCol="false" tIns="0" lIns="0" bIns="0" rIns="0">
            <a:spAutoFit/>
          </a:bodyPr>
          <a:lstStyle/>
          <a:p>
            <a:pPr algn="ctr">
              <a:lnSpc>
                <a:spcPts val="2697"/>
              </a:lnSpc>
            </a:pPr>
            <a:r>
              <a:rPr lang="en-US" sz="2247">
                <a:solidFill>
                  <a:srgbClr val="0B0A0A"/>
                </a:solidFill>
                <a:latin typeface="TT Firs Neue"/>
                <a:ea typeface="TT Firs Neue"/>
                <a:cs typeface="TT Firs Neue"/>
                <a:sym typeface="TT Firs Neue"/>
              </a:rPr>
              <a:t>Complete </a:t>
            </a:r>
          </a:p>
          <a:p>
            <a:pPr algn="ctr" marL="0" indent="0" lvl="0">
              <a:lnSpc>
                <a:spcPts val="2697"/>
              </a:lnSpc>
            </a:pPr>
            <a:r>
              <a:rPr lang="en-US" sz="2247">
                <a:solidFill>
                  <a:srgbClr val="0B0A0A"/>
                </a:solidFill>
                <a:latin typeface="TT Firs Neue"/>
                <a:ea typeface="TT Firs Neue"/>
                <a:cs typeface="TT Firs Neue"/>
                <a:sym typeface="TT Firs Neue"/>
              </a:rPr>
              <a:t>Exercises </a:t>
            </a:r>
            <a:r>
              <a:rPr lang="en-US" b="true" sz="2247">
                <a:solidFill>
                  <a:srgbClr val="0B0A0A"/>
                </a:solidFill>
                <a:latin typeface="TT Firs Neue Bold"/>
                <a:ea typeface="TT Firs Neue Bold"/>
                <a:cs typeface="TT Firs Neue Bold"/>
                <a:sym typeface="TT Firs Neue Bold"/>
              </a:rPr>
              <a:t>9-10</a:t>
            </a:r>
          </a:p>
        </p:txBody>
      </p:sp>
      <p:sp>
        <p:nvSpPr>
          <p:cNvPr name="TextBox 20" id="20"/>
          <p:cNvSpPr txBox="true"/>
          <p:nvPr/>
        </p:nvSpPr>
        <p:spPr>
          <a:xfrm rot="0">
            <a:off x="-1465072" y="952606"/>
            <a:ext cx="15042838" cy="825762"/>
          </a:xfrm>
          <a:prstGeom prst="rect">
            <a:avLst/>
          </a:prstGeom>
        </p:spPr>
        <p:txBody>
          <a:bodyPr anchor="t" rtlCol="false" tIns="0" lIns="0" bIns="0" rIns="0">
            <a:spAutoFit/>
          </a:bodyPr>
          <a:lstStyle/>
          <a:p>
            <a:pPr algn="ctr">
              <a:lnSpc>
                <a:spcPts val="3310"/>
              </a:lnSpc>
            </a:pPr>
            <a:r>
              <a:rPr lang="en-US" sz="2364">
                <a:solidFill>
                  <a:srgbClr val="000000"/>
                </a:solidFill>
                <a:latin typeface="TT Firs Neue"/>
                <a:ea typeface="TT Firs Neue"/>
                <a:cs typeface="TT Firs Neue"/>
                <a:sym typeface="TT Firs Neue"/>
              </a:rPr>
              <a:t>When writing Treble notes (those above middle C) on a stave,</a:t>
            </a:r>
          </a:p>
          <a:p>
            <a:pPr algn="ctr">
              <a:lnSpc>
                <a:spcPts val="3310"/>
              </a:lnSpc>
            </a:pPr>
            <a:r>
              <a:rPr lang="en-US" sz="2364">
                <a:solidFill>
                  <a:srgbClr val="000000"/>
                </a:solidFill>
                <a:latin typeface="TT Firs Neue"/>
                <a:ea typeface="TT Firs Neue"/>
                <a:cs typeface="TT Firs Neue"/>
                <a:sym typeface="TT Firs Neue"/>
              </a:rPr>
              <a:t> we need a </a:t>
            </a:r>
            <a:r>
              <a:rPr lang="en-US" sz="2364" b="true">
                <a:solidFill>
                  <a:srgbClr val="000000"/>
                </a:solidFill>
                <a:latin typeface="TT Firs Neue Bold"/>
                <a:ea typeface="TT Firs Neue Bold"/>
                <a:cs typeface="TT Firs Neue Bold"/>
                <a:sym typeface="TT Firs Neue Bold"/>
              </a:rPr>
              <a:t>Treble Clef </a:t>
            </a:r>
            <a:r>
              <a:rPr lang="en-US" sz="2364">
                <a:solidFill>
                  <a:srgbClr val="000000"/>
                </a:solidFill>
                <a:latin typeface="TT Firs Neue"/>
                <a:ea typeface="TT Firs Neue"/>
                <a:cs typeface="TT Firs Neue"/>
                <a:sym typeface="TT Firs Neue"/>
              </a:rPr>
              <a:t>at the beginning of the stave. </a:t>
            </a:r>
          </a:p>
        </p:txBody>
      </p:sp>
      <p:sp>
        <p:nvSpPr>
          <p:cNvPr name="TextBox 21" id="21"/>
          <p:cNvSpPr txBox="true"/>
          <p:nvPr/>
        </p:nvSpPr>
        <p:spPr>
          <a:xfrm rot="0">
            <a:off x="1622581" y="5211157"/>
            <a:ext cx="9596746" cy="1244862"/>
          </a:xfrm>
          <a:prstGeom prst="rect">
            <a:avLst/>
          </a:prstGeom>
        </p:spPr>
        <p:txBody>
          <a:bodyPr anchor="t" rtlCol="false" tIns="0" lIns="0" bIns="0" rIns="0">
            <a:spAutoFit/>
          </a:bodyPr>
          <a:lstStyle/>
          <a:p>
            <a:pPr algn="l">
              <a:lnSpc>
                <a:spcPts val="3310"/>
              </a:lnSpc>
            </a:pPr>
            <a:r>
              <a:rPr lang="en-US" sz="2364">
                <a:solidFill>
                  <a:srgbClr val="000000"/>
                </a:solidFill>
                <a:latin typeface="TT Firs Neue"/>
                <a:ea typeface="TT Firs Neue"/>
                <a:cs typeface="TT Firs Neue"/>
                <a:sym typeface="TT Firs Neue"/>
              </a:rPr>
              <a:t>The Treble clef, also known as the G clef, gives the name G to the second line of the stave (which it curls around). From this G, we can work out all of the other notes on the Treble stave.</a:t>
            </a:r>
          </a:p>
        </p:txBody>
      </p:sp>
      <p:sp>
        <p:nvSpPr>
          <p:cNvPr name="AutoShape 22" id="22"/>
          <p:cNvSpPr/>
          <p:nvPr/>
        </p:nvSpPr>
        <p:spPr>
          <a:xfrm>
            <a:off x="4591172" y="1778368"/>
            <a:ext cx="960115" cy="853834"/>
          </a:xfrm>
          <a:prstGeom prst="line">
            <a:avLst/>
          </a:prstGeom>
          <a:ln cap="flat" w="114300">
            <a:solidFill>
              <a:srgbClr val="263A99"/>
            </a:solidFill>
            <a:prstDash val="solid"/>
            <a:headEnd type="none" len="sm" w="sm"/>
            <a:tailEnd type="triangle" len="med" w="lg"/>
          </a:ln>
        </p:spPr>
      </p:sp>
      <p:grpSp>
        <p:nvGrpSpPr>
          <p:cNvPr name="Group 23" id="23"/>
          <p:cNvGrpSpPr/>
          <p:nvPr/>
        </p:nvGrpSpPr>
        <p:grpSpPr>
          <a:xfrm rot="0">
            <a:off x="12405609" y="914846"/>
            <a:ext cx="4853691" cy="5490661"/>
            <a:chOff x="0" y="0"/>
            <a:chExt cx="1278338" cy="1446100"/>
          </a:xfrm>
        </p:grpSpPr>
        <p:sp>
          <p:nvSpPr>
            <p:cNvPr name="Freeform 24" id="24"/>
            <p:cNvSpPr/>
            <p:nvPr/>
          </p:nvSpPr>
          <p:spPr>
            <a:xfrm flipH="false" flipV="false" rot="0">
              <a:off x="0" y="0"/>
              <a:ext cx="1278338" cy="1446100"/>
            </a:xfrm>
            <a:custGeom>
              <a:avLst/>
              <a:gdLst/>
              <a:ahLst/>
              <a:cxnLst/>
              <a:rect r="r" b="b" t="t" l="l"/>
              <a:pathLst>
                <a:path h="1446100" w="1278338">
                  <a:moveTo>
                    <a:pt x="0" y="0"/>
                  </a:moveTo>
                  <a:lnTo>
                    <a:pt x="1278338" y="0"/>
                  </a:lnTo>
                  <a:lnTo>
                    <a:pt x="1278338" y="1446100"/>
                  </a:lnTo>
                  <a:lnTo>
                    <a:pt x="0" y="1446100"/>
                  </a:lnTo>
                  <a:close/>
                </a:path>
              </a:pathLst>
            </a:custGeom>
            <a:solidFill>
              <a:srgbClr val="D9D9D9"/>
            </a:solidFill>
          </p:spPr>
        </p:sp>
        <p:sp>
          <p:nvSpPr>
            <p:cNvPr name="TextBox 25" id="25"/>
            <p:cNvSpPr txBox="true"/>
            <p:nvPr/>
          </p:nvSpPr>
          <p:spPr>
            <a:xfrm>
              <a:off x="0" y="-38100"/>
              <a:ext cx="1278338" cy="1484200"/>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2405609" y="1286037"/>
            <a:ext cx="4853691" cy="581025"/>
          </a:xfrm>
          <a:prstGeom prst="rect">
            <a:avLst/>
          </a:prstGeom>
        </p:spPr>
        <p:txBody>
          <a:bodyPr anchor="t" rtlCol="false" tIns="0" lIns="0" bIns="0" rIns="0">
            <a:spAutoFit/>
          </a:bodyPr>
          <a:lstStyle/>
          <a:p>
            <a:pPr algn="ctr" marL="0" indent="0" lvl="0">
              <a:lnSpc>
                <a:spcPts val="4680"/>
              </a:lnSpc>
            </a:pPr>
            <a:r>
              <a:rPr lang="en-US" b="true" sz="3900">
                <a:solidFill>
                  <a:srgbClr val="545454"/>
                </a:solidFill>
                <a:latin typeface="TT Firs Neue Bold"/>
                <a:ea typeface="TT Firs Neue Bold"/>
                <a:cs typeface="TT Firs Neue Bold"/>
                <a:sym typeface="TT Firs Neue Bold"/>
              </a:rPr>
              <a:t>Treble Clef Origin</a:t>
            </a:r>
          </a:p>
        </p:txBody>
      </p:sp>
      <p:sp>
        <p:nvSpPr>
          <p:cNvPr name="TextBox 27" id="27"/>
          <p:cNvSpPr txBox="true"/>
          <p:nvPr/>
        </p:nvSpPr>
        <p:spPr>
          <a:xfrm rot="0">
            <a:off x="12637916" y="2090353"/>
            <a:ext cx="4443431" cy="4000500"/>
          </a:xfrm>
          <a:prstGeom prst="rect">
            <a:avLst/>
          </a:prstGeom>
        </p:spPr>
        <p:txBody>
          <a:bodyPr anchor="t" rtlCol="false" tIns="0" lIns="0" bIns="0" rIns="0">
            <a:spAutoFit/>
          </a:bodyPr>
          <a:lstStyle/>
          <a:p>
            <a:pPr algn="l">
              <a:lnSpc>
                <a:spcPts val="2697"/>
              </a:lnSpc>
            </a:pPr>
            <a:r>
              <a:rPr lang="en-US" sz="2247">
                <a:solidFill>
                  <a:srgbClr val="0B0A0A"/>
                </a:solidFill>
                <a:latin typeface="TT Firs Neue"/>
                <a:ea typeface="TT Firs Neue"/>
                <a:cs typeface="TT Firs Neue"/>
                <a:sym typeface="TT Firs Neue"/>
              </a:rPr>
              <a:t>In medieval and Renaissance </a:t>
            </a:r>
            <a:r>
              <a:rPr lang="en-US" sz="2247">
                <a:solidFill>
                  <a:srgbClr val="0B0A0A"/>
                </a:solidFill>
                <a:latin typeface="TT Firs Neue"/>
                <a:ea typeface="TT Firs Neue"/>
                <a:cs typeface="TT Firs Neue"/>
                <a:sym typeface="TT Firs Neue"/>
              </a:rPr>
              <a:t>n</a:t>
            </a:r>
            <a:r>
              <a:rPr lang="en-US" sz="2247">
                <a:solidFill>
                  <a:srgbClr val="0B0A0A"/>
                </a:solidFill>
                <a:latin typeface="TT Firs Neue"/>
                <a:ea typeface="TT Firs Neue"/>
                <a:cs typeface="TT Firs Neue"/>
                <a:sym typeface="TT Firs Neue"/>
              </a:rPr>
              <a:t>ot</a:t>
            </a:r>
            <a:r>
              <a:rPr lang="en-US" sz="2247">
                <a:solidFill>
                  <a:srgbClr val="0B0A0A"/>
                </a:solidFill>
                <a:latin typeface="TT Firs Neue"/>
                <a:ea typeface="TT Firs Neue"/>
                <a:cs typeface="TT Firs Neue"/>
                <a:sym typeface="TT Firs Neue"/>
              </a:rPr>
              <a:t>a</a:t>
            </a:r>
            <a:r>
              <a:rPr lang="en-US" sz="2247">
                <a:solidFill>
                  <a:srgbClr val="0B0A0A"/>
                </a:solidFill>
                <a:latin typeface="TT Firs Neue"/>
                <a:ea typeface="TT Firs Neue"/>
                <a:cs typeface="TT Firs Neue"/>
                <a:sym typeface="TT Firs Neue"/>
              </a:rPr>
              <a:t>ti</a:t>
            </a:r>
            <a:r>
              <a:rPr lang="en-US" sz="2247">
                <a:solidFill>
                  <a:srgbClr val="0B0A0A"/>
                </a:solidFill>
                <a:latin typeface="TT Firs Neue"/>
                <a:ea typeface="TT Firs Neue"/>
                <a:cs typeface="TT Firs Neue"/>
                <a:sym typeface="TT Firs Neue"/>
              </a:rPr>
              <a:t>on</a:t>
            </a:r>
            <a:r>
              <a:rPr lang="en-US" sz="2247">
                <a:solidFill>
                  <a:srgbClr val="0B0A0A"/>
                </a:solidFill>
                <a:latin typeface="TT Firs Neue"/>
                <a:ea typeface="TT Firs Neue"/>
                <a:cs typeface="TT Firs Neue"/>
                <a:sym typeface="TT Firs Neue"/>
              </a:rPr>
              <a:t>, </a:t>
            </a:r>
            <a:r>
              <a:rPr lang="en-US" sz="2247">
                <a:solidFill>
                  <a:srgbClr val="0B0A0A"/>
                </a:solidFill>
                <a:latin typeface="TT Firs Neue"/>
                <a:ea typeface="TT Firs Neue"/>
                <a:cs typeface="TT Firs Neue"/>
                <a:sym typeface="TT Firs Neue"/>
              </a:rPr>
              <a:t>c</a:t>
            </a:r>
            <a:r>
              <a:rPr lang="en-US" sz="2247">
                <a:solidFill>
                  <a:srgbClr val="0B0A0A"/>
                </a:solidFill>
                <a:latin typeface="TT Firs Neue"/>
                <a:ea typeface="TT Firs Neue"/>
                <a:cs typeface="TT Firs Neue"/>
                <a:sym typeface="TT Firs Neue"/>
              </a:rPr>
              <a:t>lefs</a:t>
            </a:r>
            <a:r>
              <a:rPr lang="en-US" sz="2247">
                <a:solidFill>
                  <a:srgbClr val="0B0A0A"/>
                </a:solidFill>
                <a:latin typeface="TT Firs Neue"/>
                <a:ea typeface="TT Firs Neue"/>
                <a:cs typeface="TT Firs Neue"/>
                <a:sym typeface="TT Firs Neue"/>
              </a:rPr>
              <a:t> </a:t>
            </a:r>
            <a:r>
              <a:rPr lang="en-US" sz="2247">
                <a:solidFill>
                  <a:srgbClr val="0B0A0A"/>
                </a:solidFill>
                <a:latin typeface="TT Firs Neue"/>
                <a:ea typeface="TT Firs Neue"/>
                <a:cs typeface="TT Firs Neue"/>
                <a:sym typeface="TT Firs Neue"/>
              </a:rPr>
              <a:t>were literally letters written on the staff to show where certain pitches were.</a:t>
            </a:r>
          </a:p>
          <a:p>
            <a:pPr algn="l">
              <a:lnSpc>
                <a:spcPts val="2697"/>
              </a:lnSpc>
            </a:pPr>
          </a:p>
          <a:p>
            <a:pPr algn="l">
              <a:lnSpc>
                <a:spcPts val="2697"/>
              </a:lnSpc>
            </a:pPr>
            <a:r>
              <a:rPr lang="en-US" sz="2247">
                <a:solidFill>
                  <a:srgbClr val="0B0A0A"/>
                </a:solidFill>
                <a:latin typeface="TT Firs Neue"/>
                <a:ea typeface="TT Firs Neue"/>
                <a:cs typeface="TT Firs Neue"/>
                <a:sym typeface="TT Firs Neue"/>
              </a:rPr>
              <a:t>The treble clef began as a h</a:t>
            </a:r>
            <a:r>
              <a:rPr lang="en-US" sz="2247">
                <a:solidFill>
                  <a:srgbClr val="0B0A0A"/>
                </a:solidFill>
                <a:latin typeface="TT Firs Neue"/>
                <a:ea typeface="TT Firs Neue"/>
                <a:cs typeface="TT Firs Neue"/>
                <a:sym typeface="TT Firs Neue"/>
              </a:rPr>
              <a:t>a</a:t>
            </a:r>
            <a:r>
              <a:rPr lang="en-US" sz="2247">
                <a:solidFill>
                  <a:srgbClr val="0B0A0A"/>
                </a:solidFill>
                <a:latin typeface="TT Firs Neue"/>
                <a:ea typeface="TT Firs Neue"/>
                <a:cs typeface="TT Firs Neue"/>
                <a:sym typeface="TT Firs Neue"/>
              </a:rPr>
              <a:t>ndw</a:t>
            </a:r>
            <a:r>
              <a:rPr lang="en-US" sz="2247">
                <a:solidFill>
                  <a:srgbClr val="0B0A0A"/>
                </a:solidFill>
                <a:latin typeface="TT Firs Neue"/>
                <a:ea typeface="TT Firs Neue"/>
                <a:cs typeface="TT Firs Neue"/>
                <a:sym typeface="TT Firs Neue"/>
              </a:rPr>
              <a:t>r</a:t>
            </a:r>
            <a:r>
              <a:rPr lang="en-US" sz="2247">
                <a:solidFill>
                  <a:srgbClr val="0B0A0A"/>
                </a:solidFill>
                <a:latin typeface="TT Firs Neue"/>
                <a:ea typeface="TT Firs Neue"/>
                <a:cs typeface="TT Firs Neue"/>
                <a:sym typeface="TT Firs Neue"/>
              </a:rPr>
              <a:t>itt</a:t>
            </a:r>
            <a:r>
              <a:rPr lang="en-US" sz="2247">
                <a:solidFill>
                  <a:srgbClr val="0B0A0A"/>
                </a:solidFill>
                <a:latin typeface="TT Firs Neue"/>
                <a:ea typeface="TT Firs Neue"/>
                <a:cs typeface="TT Firs Neue"/>
                <a:sym typeface="TT Firs Neue"/>
              </a:rPr>
              <a:t>e</a:t>
            </a:r>
            <a:r>
              <a:rPr lang="en-US" sz="2247">
                <a:solidFill>
                  <a:srgbClr val="0B0A0A"/>
                </a:solidFill>
                <a:latin typeface="TT Firs Neue"/>
                <a:ea typeface="TT Firs Neue"/>
                <a:cs typeface="TT Firs Neue"/>
                <a:sym typeface="TT Firs Neue"/>
              </a:rPr>
              <a:t>n G.</a:t>
            </a:r>
          </a:p>
          <a:p>
            <a:pPr algn="l">
              <a:lnSpc>
                <a:spcPts val="2697"/>
              </a:lnSpc>
            </a:pPr>
          </a:p>
          <a:p>
            <a:pPr algn="l" marL="0" indent="0" lvl="0">
              <a:lnSpc>
                <a:spcPts val="2697"/>
              </a:lnSpc>
            </a:pPr>
            <a:r>
              <a:rPr lang="en-US" sz="2247">
                <a:solidFill>
                  <a:srgbClr val="0B0A0A"/>
                </a:solidFill>
                <a:latin typeface="TT Firs Neue"/>
                <a:ea typeface="TT Firs Neue"/>
                <a:cs typeface="TT Firs Neue"/>
                <a:sym typeface="TT Firs Neue"/>
              </a:rPr>
              <a:t>Over time,</a:t>
            </a:r>
            <a:r>
              <a:rPr lang="en-US" sz="2247">
                <a:solidFill>
                  <a:srgbClr val="0B0A0A"/>
                </a:solidFill>
                <a:latin typeface="TT Firs Neue"/>
                <a:ea typeface="TT Firs Neue"/>
                <a:cs typeface="TT Firs Neue"/>
                <a:sym typeface="TT Firs Neue"/>
              </a:rPr>
              <a:t> s</a:t>
            </a:r>
            <a:r>
              <a:rPr lang="en-US" sz="2247">
                <a:solidFill>
                  <a:srgbClr val="0B0A0A"/>
                </a:solidFill>
                <a:latin typeface="TT Firs Neue"/>
                <a:ea typeface="TT Firs Neue"/>
                <a:cs typeface="TT Firs Neue"/>
                <a:sym typeface="TT Firs Neue"/>
              </a:rPr>
              <a:t>crib</a:t>
            </a:r>
            <a:r>
              <a:rPr lang="en-US" sz="2247">
                <a:solidFill>
                  <a:srgbClr val="0B0A0A"/>
                </a:solidFill>
                <a:latin typeface="TT Firs Neue"/>
                <a:ea typeface="TT Firs Neue"/>
                <a:cs typeface="TT Firs Neue"/>
                <a:sym typeface="TT Firs Neue"/>
              </a:rPr>
              <a:t>e</a:t>
            </a:r>
            <a:r>
              <a:rPr lang="en-US" sz="2247">
                <a:solidFill>
                  <a:srgbClr val="0B0A0A"/>
                </a:solidFill>
                <a:latin typeface="TT Firs Neue"/>
                <a:ea typeface="TT Firs Neue"/>
                <a:cs typeface="TT Firs Neue"/>
                <a:sym typeface="TT Firs Neue"/>
              </a:rPr>
              <a:t>s sty</a:t>
            </a:r>
            <a:r>
              <a:rPr lang="en-US" sz="2247">
                <a:solidFill>
                  <a:srgbClr val="0B0A0A"/>
                </a:solidFill>
                <a:latin typeface="TT Firs Neue"/>
                <a:ea typeface="TT Firs Neue"/>
                <a:cs typeface="TT Firs Neue"/>
                <a:sym typeface="TT Firs Neue"/>
              </a:rPr>
              <a:t>l</a:t>
            </a:r>
            <a:r>
              <a:rPr lang="en-US" sz="2247">
                <a:solidFill>
                  <a:srgbClr val="0B0A0A"/>
                </a:solidFill>
                <a:latin typeface="TT Firs Neue"/>
                <a:ea typeface="TT Firs Neue"/>
                <a:cs typeface="TT Firs Neue"/>
                <a:sym typeface="TT Firs Neue"/>
              </a:rPr>
              <a:t>is</a:t>
            </a:r>
            <a:r>
              <a:rPr lang="en-US" sz="2247">
                <a:solidFill>
                  <a:srgbClr val="0B0A0A"/>
                </a:solidFill>
                <a:latin typeface="TT Firs Neue"/>
                <a:ea typeface="TT Firs Neue"/>
                <a:cs typeface="TT Firs Neue"/>
                <a:sym typeface="TT Firs Neue"/>
              </a:rPr>
              <a:t>ed </a:t>
            </a:r>
            <a:r>
              <a:rPr lang="en-US" sz="2247">
                <a:solidFill>
                  <a:srgbClr val="0B0A0A"/>
                </a:solidFill>
                <a:latin typeface="TT Firs Neue"/>
                <a:ea typeface="TT Firs Neue"/>
                <a:cs typeface="TT Firs Neue"/>
                <a:sym typeface="TT Firs Neue"/>
              </a:rPr>
              <a:t>an</a:t>
            </a:r>
            <a:r>
              <a:rPr lang="en-US" sz="2247">
                <a:solidFill>
                  <a:srgbClr val="0B0A0A"/>
                </a:solidFill>
                <a:latin typeface="TT Firs Neue"/>
                <a:ea typeface="TT Firs Neue"/>
                <a:cs typeface="TT Firs Neue"/>
                <a:sym typeface="TT Firs Neue"/>
              </a:rPr>
              <a:t>d</a:t>
            </a:r>
            <a:r>
              <a:rPr lang="en-US" sz="2247">
                <a:solidFill>
                  <a:srgbClr val="0B0A0A"/>
                </a:solidFill>
                <a:latin typeface="TT Firs Neue"/>
                <a:ea typeface="TT Firs Neue"/>
                <a:cs typeface="TT Firs Neue"/>
                <a:sym typeface="TT Firs Neue"/>
              </a:rPr>
              <a:t> cu</a:t>
            </a:r>
            <a:r>
              <a:rPr lang="en-US" sz="2247">
                <a:solidFill>
                  <a:srgbClr val="0B0A0A"/>
                </a:solidFill>
                <a:latin typeface="TT Firs Neue"/>
                <a:ea typeface="TT Firs Neue"/>
                <a:cs typeface="TT Firs Neue"/>
                <a:sym typeface="TT Firs Neue"/>
              </a:rPr>
              <a:t>r</a:t>
            </a:r>
            <a:r>
              <a:rPr lang="en-US" sz="2247">
                <a:solidFill>
                  <a:srgbClr val="0B0A0A"/>
                </a:solidFill>
                <a:latin typeface="TT Firs Neue"/>
                <a:ea typeface="TT Firs Neue"/>
                <a:cs typeface="TT Firs Neue"/>
                <a:sym typeface="TT Firs Neue"/>
              </a:rPr>
              <a:t>v</a:t>
            </a:r>
            <a:r>
              <a:rPr lang="en-US" sz="2247">
                <a:solidFill>
                  <a:srgbClr val="0B0A0A"/>
                </a:solidFill>
                <a:latin typeface="TT Firs Neue"/>
                <a:ea typeface="TT Firs Neue"/>
                <a:cs typeface="TT Firs Neue"/>
                <a:sym typeface="TT Firs Neue"/>
              </a:rPr>
              <a:t>e</a:t>
            </a:r>
            <a:r>
              <a:rPr lang="en-US" sz="2247">
                <a:solidFill>
                  <a:srgbClr val="0B0A0A"/>
                </a:solidFill>
                <a:latin typeface="TT Firs Neue"/>
                <a:ea typeface="TT Firs Neue"/>
                <a:cs typeface="TT Firs Neue"/>
                <a:sym typeface="TT Firs Neue"/>
              </a:rPr>
              <a:t>d </a:t>
            </a:r>
            <a:r>
              <a:rPr lang="en-US" sz="2247">
                <a:solidFill>
                  <a:srgbClr val="0B0A0A"/>
                </a:solidFill>
                <a:latin typeface="TT Firs Neue"/>
                <a:ea typeface="TT Firs Neue"/>
                <a:cs typeface="TT Firs Neue"/>
                <a:sym typeface="TT Firs Neue"/>
              </a:rPr>
              <a:t>t</a:t>
            </a:r>
            <a:r>
              <a:rPr lang="en-US" sz="2247">
                <a:solidFill>
                  <a:srgbClr val="0B0A0A"/>
                </a:solidFill>
                <a:latin typeface="TT Firs Neue"/>
                <a:ea typeface="TT Firs Neue"/>
                <a:cs typeface="TT Firs Neue"/>
                <a:sym typeface="TT Firs Neue"/>
              </a:rPr>
              <a:t>he </a:t>
            </a:r>
            <a:r>
              <a:rPr lang="en-US" sz="2247">
                <a:solidFill>
                  <a:srgbClr val="0B0A0A"/>
                </a:solidFill>
                <a:latin typeface="TT Firs Neue"/>
                <a:ea typeface="TT Firs Neue"/>
                <a:cs typeface="TT Firs Neue"/>
                <a:sym typeface="TT Firs Neue"/>
              </a:rPr>
              <a:t>l</a:t>
            </a:r>
            <a:r>
              <a:rPr lang="en-US" sz="2247">
                <a:solidFill>
                  <a:srgbClr val="0B0A0A"/>
                </a:solidFill>
                <a:latin typeface="TT Firs Neue"/>
                <a:ea typeface="TT Firs Neue"/>
                <a:cs typeface="TT Firs Neue"/>
                <a:sym typeface="TT Firs Neue"/>
              </a:rPr>
              <a:t>etter until it became the symbol we use today.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DAHGIwAFAwQ</dc:identifier>
  <dcterms:modified xsi:type="dcterms:W3CDTF">2011-08-01T06:04:30Z</dcterms:modified>
  <cp:revision>1</cp:revision>
  <dc:title>Music Theory Grade 1 Overview</dc:title>
</cp:coreProperties>
</file>